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8" r:id="rId2"/>
  </p:sldMasterIdLst>
  <p:notesMasterIdLst>
    <p:notesMasterId r:id="rId44"/>
  </p:notesMasterIdLst>
  <p:sldIdLst>
    <p:sldId id="297" r:id="rId3"/>
    <p:sldId id="287" r:id="rId4"/>
    <p:sldId id="288" r:id="rId5"/>
    <p:sldId id="289" r:id="rId6"/>
    <p:sldId id="290" r:id="rId7"/>
    <p:sldId id="291" r:id="rId8"/>
    <p:sldId id="292" r:id="rId9"/>
    <p:sldId id="293" r:id="rId10"/>
    <p:sldId id="294" r:id="rId11"/>
    <p:sldId id="295" r:id="rId12"/>
    <p:sldId id="296" r:id="rId13"/>
    <p:sldId id="257" r:id="rId14"/>
    <p:sldId id="258" r:id="rId15"/>
    <p:sldId id="286"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29" autoAdjust="0"/>
    <p:restoredTop sz="94660"/>
  </p:normalViewPr>
  <p:slideViewPr>
    <p:cSldViewPr>
      <p:cViewPr varScale="1">
        <p:scale>
          <a:sx n="110" d="100"/>
          <a:sy n="110" d="100"/>
        </p:scale>
        <p:origin x="-20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34D2FD-8C32-4C73-A3DA-64E4A90CAB4B}" type="datetimeFigureOut">
              <a:rPr lang="tr-TR" smtClean="0"/>
              <a:t>26.5.2021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195C39-22C1-402C-B03C-D17FDEB08948}" type="slidenum">
              <a:rPr lang="tr-TR" smtClean="0"/>
              <a:t>‹#›</a:t>
            </a:fld>
            <a:endParaRPr lang="tr-TR"/>
          </a:p>
        </p:txBody>
      </p:sp>
    </p:spTree>
    <p:extLst>
      <p:ext uri="{BB962C8B-B14F-4D97-AF65-F5344CB8AC3E}">
        <p14:creationId xmlns:p14="http://schemas.microsoft.com/office/powerpoint/2010/main" val="2078001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a:ln/>
        </p:spPr>
      </p:sp>
      <p:sp>
        <p:nvSpPr>
          <p:cNvPr id="58371"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ea typeface="ＭＳ Ｐゴシック" charset="-128"/>
            </a:endParaRPr>
          </a:p>
        </p:txBody>
      </p:sp>
    </p:spTree>
    <p:extLst>
      <p:ext uri="{BB962C8B-B14F-4D97-AF65-F5344CB8AC3E}">
        <p14:creationId xmlns:p14="http://schemas.microsoft.com/office/powerpoint/2010/main" val="3650829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t>26.5.2021</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t>‹#›</a:t>
            </a:fld>
            <a:endParaRPr lang="tr-TR"/>
          </a:p>
        </p:txBody>
      </p:sp>
    </p:spTree>
    <p:extLst>
      <p:ext uri="{BB962C8B-B14F-4D97-AF65-F5344CB8AC3E}">
        <p14:creationId xmlns:p14="http://schemas.microsoft.com/office/powerpoint/2010/main" val="132452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t>26.5.2021</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t>‹#›</a:t>
            </a:fld>
            <a:endParaRPr lang="tr-TR"/>
          </a:p>
        </p:txBody>
      </p:sp>
    </p:spTree>
    <p:extLst>
      <p:ext uri="{BB962C8B-B14F-4D97-AF65-F5344CB8AC3E}">
        <p14:creationId xmlns:p14="http://schemas.microsoft.com/office/powerpoint/2010/main" val="256093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15100" y="609600"/>
            <a:ext cx="1943100"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85800" y="6096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t>26.5.2021</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t>‹#›</a:t>
            </a:fld>
            <a:endParaRPr lang="tr-TR"/>
          </a:p>
        </p:txBody>
      </p:sp>
    </p:spTree>
    <p:extLst>
      <p:ext uri="{BB962C8B-B14F-4D97-AF65-F5344CB8AC3E}">
        <p14:creationId xmlns:p14="http://schemas.microsoft.com/office/powerpoint/2010/main" val="305874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D7F161A3-25C7-4B13-96D6-EBB6B41F3A2F}" type="datetime1">
              <a:rPr lang="tr-TR" smtClean="0"/>
              <a:pPr>
                <a:defRPr/>
              </a:pPr>
              <a:t>26.5.2021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C99B95A-6CFF-4AFE-9BB6-E31E9CFEC895}" type="slidenum">
              <a:rPr lang="tr-TR" smtClean="0"/>
              <a:pPr>
                <a:defRPr/>
              </a:pPr>
              <a:t>‹#›</a:t>
            </a:fld>
            <a:endParaRPr lang="tr-TR"/>
          </a:p>
        </p:txBody>
      </p:sp>
      <p:pic>
        <p:nvPicPr>
          <p:cNvPr id="7" name="6 Resim" descr="powerpoint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7359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D7F161A3-25C7-4B13-96D6-EBB6B41F3A2F}" type="datetime1">
              <a:rPr lang="tr-TR"/>
              <a:pPr>
                <a:defRPr/>
              </a:pPr>
              <a:t>26.5.2021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C99B95A-6CFF-4AFE-9BB6-E31E9CFEC895}" type="slidenum">
              <a:rPr lang="tr-TR"/>
              <a:pPr>
                <a:defRPr/>
              </a:pPr>
              <a:t>‹#›</a:t>
            </a:fld>
            <a:endParaRPr lang="tr-TR"/>
          </a:p>
        </p:txBody>
      </p:sp>
    </p:spTree>
    <p:extLst>
      <p:ext uri="{BB962C8B-B14F-4D97-AF65-F5344CB8AC3E}">
        <p14:creationId xmlns:p14="http://schemas.microsoft.com/office/powerpoint/2010/main" val="1794640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tr-TR" smtClean="0"/>
              <a:t>Asıl alt başlık stilini düzenlemek için tıklatın</a:t>
            </a:r>
            <a:endParaRPr lang="en-US" dirty="0"/>
          </a:p>
        </p:txBody>
      </p:sp>
      <p:sp>
        <p:nvSpPr>
          <p:cNvPr id="6"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CEE0131B-6D96-45F8-81D5-DF99E7B9EB15}" type="datetime1">
              <a:rPr lang="tr-TR"/>
              <a:pPr>
                <a:defRPr/>
              </a:pPr>
              <a:t>26.5.2021</a:t>
            </a:fld>
            <a:endParaRPr lang="tr-TR"/>
          </a:p>
        </p:txBody>
      </p:sp>
      <p:sp>
        <p:nvSpPr>
          <p:cNvPr id="7"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8"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576D3665-AC4F-42C7-B2E6-3D14E0B8F762}" type="slidenum">
              <a:rPr lang="tr-TR"/>
              <a:pPr>
                <a:defRPr/>
              </a:pPr>
              <a:t>‹#›</a:t>
            </a:fld>
            <a:endParaRPr lang="tr-TR"/>
          </a:p>
        </p:txBody>
      </p:sp>
    </p:spTree>
    <p:extLst>
      <p:ext uri="{BB962C8B-B14F-4D97-AF65-F5344CB8AC3E}">
        <p14:creationId xmlns:p14="http://schemas.microsoft.com/office/powerpoint/2010/main" val="422230982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7F9F95C0-0BD7-4008-89E7-572C8CC10086}" type="datetime1">
              <a:rPr lang="tr-TR"/>
              <a:pPr>
                <a:defRPr/>
              </a:pPr>
              <a:t>26.5.2021</a:t>
            </a:fld>
            <a:endParaRPr lang="tr-TR"/>
          </a:p>
        </p:txBody>
      </p:sp>
      <p:sp>
        <p:nvSpPr>
          <p:cNvPr id="5"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6"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36F91CB3-280C-400A-84F4-061A117B289C}" type="slidenum">
              <a:rPr lang="tr-TR"/>
              <a:pPr>
                <a:defRPr/>
              </a:pPr>
              <a:t>‹#›</a:t>
            </a:fld>
            <a:endParaRPr lang="tr-TR"/>
          </a:p>
        </p:txBody>
      </p:sp>
    </p:spTree>
    <p:extLst>
      <p:ext uri="{BB962C8B-B14F-4D97-AF65-F5344CB8AC3E}">
        <p14:creationId xmlns:p14="http://schemas.microsoft.com/office/powerpoint/2010/main" val="4203272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6"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C625F784-3AB8-4244-92EC-E49D64B0354A}" type="datetime1">
              <a:rPr lang="tr-TR"/>
              <a:pPr>
                <a:defRPr/>
              </a:pPr>
              <a:t>26.5.2021</a:t>
            </a:fld>
            <a:endParaRPr lang="tr-TR"/>
          </a:p>
        </p:txBody>
      </p:sp>
      <p:sp>
        <p:nvSpPr>
          <p:cNvPr id="7"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8"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05FFE1EC-9822-4A81-96A1-A6A85102109B}" type="slidenum">
              <a:rPr lang="tr-TR"/>
              <a:pPr>
                <a:defRPr/>
              </a:pPr>
              <a:t>‹#›</a:t>
            </a:fld>
            <a:endParaRPr lang="tr-TR"/>
          </a:p>
        </p:txBody>
      </p:sp>
    </p:spTree>
    <p:extLst>
      <p:ext uri="{BB962C8B-B14F-4D97-AF65-F5344CB8AC3E}">
        <p14:creationId xmlns:p14="http://schemas.microsoft.com/office/powerpoint/2010/main" val="3050518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5"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DD0AC27B-F6FF-450E-A337-4AD7562EC99A}" type="datetime1">
              <a:rPr lang="tr-TR"/>
              <a:pPr>
                <a:defRPr/>
              </a:pPr>
              <a:t>26.5.2021</a:t>
            </a:fld>
            <a:endParaRPr lang="tr-TR"/>
          </a:p>
        </p:txBody>
      </p:sp>
      <p:sp>
        <p:nvSpPr>
          <p:cNvPr id="6"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7"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A79B333E-3886-42BD-B0F5-11F442077859}" type="slidenum">
              <a:rPr lang="tr-TR"/>
              <a:pPr>
                <a:defRPr/>
              </a:pPr>
              <a:t>‹#›</a:t>
            </a:fld>
            <a:endParaRPr lang="tr-TR"/>
          </a:p>
        </p:txBody>
      </p:sp>
    </p:spTree>
    <p:extLst>
      <p:ext uri="{BB962C8B-B14F-4D97-AF65-F5344CB8AC3E}">
        <p14:creationId xmlns:p14="http://schemas.microsoft.com/office/powerpoint/2010/main" val="917119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AB99720E-F38A-44A1-A07A-94B88CE89541}" type="datetime1">
              <a:rPr lang="tr-TR"/>
              <a:pPr>
                <a:defRPr/>
              </a:pPr>
              <a:t>26.5.2021</a:t>
            </a:fld>
            <a:endParaRPr lang="tr-TR"/>
          </a:p>
        </p:txBody>
      </p:sp>
      <p:sp>
        <p:nvSpPr>
          <p:cNvPr id="8"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9"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CB5F44A5-D1B2-48B4-B80E-F62E28EB5985}" type="slidenum">
              <a:rPr lang="tr-TR"/>
              <a:pPr>
                <a:defRPr/>
              </a:pPr>
              <a:t>‹#›</a:t>
            </a:fld>
            <a:endParaRPr lang="tr-TR"/>
          </a:p>
        </p:txBody>
      </p:sp>
    </p:spTree>
    <p:extLst>
      <p:ext uri="{BB962C8B-B14F-4D97-AF65-F5344CB8AC3E}">
        <p14:creationId xmlns:p14="http://schemas.microsoft.com/office/powerpoint/2010/main" val="10787811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28F3660D-B8CF-4C48-A6C5-CB1D54380C5F}" type="datetime1">
              <a:rPr lang="tr-TR"/>
              <a:pPr>
                <a:defRPr/>
              </a:pPr>
              <a:t>26.5.2021</a:t>
            </a:fld>
            <a:endParaRPr lang="tr-TR"/>
          </a:p>
        </p:txBody>
      </p:sp>
      <p:sp>
        <p:nvSpPr>
          <p:cNvPr id="3"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4"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5839FB2A-B10F-4EE9-BF9E-CE7C7EDC2478}" type="slidenum">
              <a:rPr lang="tr-TR"/>
              <a:pPr>
                <a:defRPr/>
              </a:pPr>
              <a:t>‹#›</a:t>
            </a:fld>
            <a:endParaRPr lang="tr-TR"/>
          </a:p>
        </p:txBody>
      </p:sp>
    </p:spTree>
    <p:extLst>
      <p:ext uri="{BB962C8B-B14F-4D97-AF65-F5344CB8AC3E}">
        <p14:creationId xmlns:p14="http://schemas.microsoft.com/office/powerpoint/2010/main" val="216078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t>26.5.2021</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t>‹#›</a:t>
            </a:fld>
            <a:endParaRPr lang="tr-TR"/>
          </a:p>
        </p:txBody>
      </p:sp>
    </p:spTree>
    <p:extLst>
      <p:ext uri="{BB962C8B-B14F-4D97-AF65-F5344CB8AC3E}">
        <p14:creationId xmlns:p14="http://schemas.microsoft.com/office/powerpoint/2010/main" val="3644827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3E556376-F8BE-4565-A9D6-24CD1F25895F}" type="datetime1">
              <a:rPr lang="tr-TR"/>
              <a:pPr>
                <a:defRPr/>
              </a:pPr>
              <a:t>26.5.2021</a:t>
            </a:fld>
            <a:endParaRPr lang="tr-TR"/>
          </a:p>
        </p:txBody>
      </p:sp>
      <p:sp>
        <p:nvSpPr>
          <p:cNvPr id="5"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6"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8907D0EC-D34A-4619-B29C-E6CC32712A94}" type="slidenum">
              <a:rPr lang="tr-TR"/>
              <a:pPr>
                <a:defRPr/>
              </a:pPr>
              <a:t>‹#›</a:t>
            </a:fld>
            <a:endParaRPr lang="tr-TR"/>
          </a:p>
        </p:txBody>
      </p:sp>
    </p:spTree>
    <p:extLst>
      <p:ext uri="{BB962C8B-B14F-4D97-AF65-F5344CB8AC3E}">
        <p14:creationId xmlns:p14="http://schemas.microsoft.com/office/powerpoint/2010/main" val="239631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6E7349FE-CCA2-42C3-93CC-4EE3B957FEEE}" type="datetime1">
              <a:rPr lang="tr-TR"/>
              <a:pPr>
                <a:defRPr/>
              </a:pPr>
              <a:t>26.5.2021</a:t>
            </a:fld>
            <a:endParaRPr lang="tr-TR"/>
          </a:p>
        </p:txBody>
      </p:sp>
      <p:sp>
        <p:nvSpPr>
          <p:cNvPr id="5"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6"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32CFD734-99D0-4431-8530-EDCE9F25B910}" type="slidenum">
              <a:rPr lang="tr-TR"/>
              <a:pPr>
                <a:defRPr/>
              </a:pPr>
              <a:t>‹#›</a:t>
            </a:fld>
            <a:endParaRPr lang="tr-TR"/>
          </a:p>
        </p:txBody>
      </p:sp>
    </p:spTree>
    <p:extLst>
      <p:ext uri="{BB962C8B-B14F-4D97-AF65-F5344CB8AC3E}">
        <p14:creationId xmlns:p14="http://schemas.microsoft.com/office/powerpoint/2010/main" val="768120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eaLnBrk="0" hangingPunct="0">
              <a:defRPr>
                <a:ea typeface="ＭＳ Ｐゴシック" pitchFamily="-96" charset="-128"/>
              </a:defRPr>
            </a:lvl1pPr>
          </a:lstStyle>
          <a:p>
            <a:pPr>
              <a:defRPr/>
            </a:pPr>
            <a:fld id="{C3586E43-EF21-404A-B1E9-F1C46998A26A}" type="datetime1">
              <a:rPr lang="tr-TR"/>
              <a:pPr>
                <a:defRPr/>
              </a:pPr>
              <a:t>26.5.2021</a:t>
            </a:fld>
            <a:endParaRPr lang="tr-TR"/>
          </a:p>
        </p:txBody>
      </p:sp>
      <p:sp>
        <p:nvSpPr>
          <p:cNvPr id="5" name="4 Altbilgi Yer Tutucusu"/>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6" name="5 Slayt Numarası Yer Tutucusu"/>
          <p:cNvSpPr>
            <a:spLocks noGrp="1"/>
          </p:cNvSpPr>
          <p:nvPr>
            <p:ph type="sldNum" sz="quarter" idx="12"/>
          </p:nvPr>
        </p:nvSpPr>
        <p:spPr/>
        <p:txBody>
          <a:bodyPr/>
          <a:lstStyle>
            <a:lvl1pPr eaLnBrk="0" hangingPunct="0">
              <a:defRPr>
                <a:ea typeface="ＭＳ Ｐゴシック" pitchFamily="-96" charset="-128"/>
              </a:defRPr>
            </a:lvl1pPr>
          </a:lstStyle>
          <a:p>
            <a:pPr>
              <a:defRPr/>
            </a:pPr>
            <a:fld id="{AF484200-2998-4B6F-98A9-0EE993149782}" type="slidenum">
              <a:rPr lang="tr-TR"/>
              <a:pPr>
                <a:defRPr/>
              </a:pPr>
              <a:t>‹#›</a:t>
            </a:fld>
            <a:endParaRPr lang="tr-TR"/>
          </a:p>
        </p:txBody>
      </p:sp>
    </p:spTree>
    <p:extLst>
      <p:ext uri="{BB962C8B-B14F-4D97-AF65-F5344CB8AC3E}">
        <p14:creationId xmlns:p14="http://schemas.microsoft.com/office/powerpoint/2010/main" val="14315237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822325" y="365125"/>
            <a:ext cx="7521575" cy="549275"/>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22325" y="1100138"/>
            <a:ext cx="7521575" cy="3579812"/>
          </a:xfrm>
        </p:spPr>
        <p:txBody>
          <a:bodyPr/>
          <a:lstStyle/>
          <a:p>
            <a:pPr lvl="0"/>
            <a:r>
              <a:rPr lang="tr-TR" noProof="0" smtClean="0"/>
              <a:t>Tablo eklemek için simgeyi tıklatın</a:t>
            </a:r>
            <a:endParaRPr lang="tr-TR" noProof="0"/>
          </a:p>
        </p:txBody>
      </p:sp>
      <p:sp>
        <p:nvSpPr>
          <p:cNvPr id="4"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72867417-7DA4-45CB-9908-AA0C5FEA44CF}" type="datetime1">
              <a:rPr lang="tr-TR"/>
              <a:pPr>
                <a:defRPr/>
              </a:pPr>
              <a:t>26.5.2021</a:t>
            </a:fld>
            <a:endParaRPr lang="tr-TR"/>
          </a:p>
        </p:txBody>
      </p:sp>
      <p:sp>
        <p:nvSpPr>
          <p:cNvPr id="5"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6"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98A71BF9-9AB4-46BE-95B1-7E846393E6F6}" type="slidenum">
              <a:rPr lang="tr-TR"/>
              <a:pPr>
                <a:defRPr/>
              </a:pPr>
              <a:t>‹#›</a:t>
            </a:fld>
            <a:endParaRPr lang="tr-TR"/>
          </a:p>
        </p:txBody>
      </p:sp>
    </p:spTree>
    <p:extLst>
      <p:ext uri="{BB962C8B-B14F-4D97-AF65-F5344CB8AC3E}">
        <p14:creationId xmlns:p14="http://schemas.microsoft.com/office/powerpoint/2010/main" val="3690794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33400"/>
            <a:ext cx="76962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762000" y="1905000"/>
            <a:ext cx="3771900" cy="4038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86300" y="1905000"/>
            <a:ext cx="3771900" cy="19431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686300" y="4000500"/>
            <a:ext cx="3771900" cy="19431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p:txBody>
          <a:bodyPr/>
          <a:lstStyle>
            <a:lvl1pPr>
              <a:defRPr/>
            </a:lvl1pPr>
          </a:lstStyle>
          <a:p>
            <a:pPr>
              <a:defRPr/>
            </a:pPr>
            <a:endParaRPr lang="en-IE"/>
          </a:p>
        </p:txBody>
      </p:sp>
      <p:sp>
        <p:nvSpPr>
          <p:cNvPr id="7" name="Rectangle 5"/>
          <p:cNvSpPr>
            <a:spLocks noGrp="1" noChangeArrowheads="1"/>
          </p:cNvSpPr>
          <p:nvPr>
            <p:ph type="ftr" sz="quarter" idx="11"/>
          </p:nvPr>
        </p:nvSpPr>
        <p:spPr/>
        <p:txBody>
          <a:bodyPr/>
          <a:lstStyle>
            <a:lvl1pPr>
              <a:defRPr/>
            </a:lvl1pPr>
          </a:lstStyle>
          <a:p>
            <a:pPr>
              <a:defRPr/>
            </a:pPr>
            <a:endParaRPr lang="en-IE"/>
          </a:p>
        </p:txBody>
      </p:sp>
      <p:sp>
        <p:nvSpPr>
          <p:cNvPr id="8" name="Rectangle 6"/>
          <p:cNvSpPr>
            <a:spLocks noGrp="1" noChangeArrowheads="1"/>
          </p:cNvSpPr>
          <p:nvPr>
            <p:ph type="sldNum" sz="quarter" idx="12"/>
          </p:nvPr>
        </p:nvSpPr>
        <p:spPr/>
        <p:txBody>
          <a:bodyPr/>
          <a:lstStyle>
            <a:lvl1pPr>
              <a:defRPr/>
            </a:lvl1pPr>
          </a:lstStyle>
          <a:p>
            <a:pPr>
              <a:defRPr/>
            </a:pPr>
            <a:fld id="{E54A0C80-3B8A-444B-8672-BBF04518410F}" type="slidenum">
              <a:rPr lang="en-IE"/>
              <a:pPr>
                <a:defRPr/>
              </a:pPr>
              <a:t>‹#›</a:t>
            </a:fld>
            <a:endParaRPr lang="en-IE"/>
          </a:p>
        </p:txBody>
      </p:sp>
    </p:spTree>
    <p:extLst>
      <p:ext uri="{BB962C8B-B14F-4D97-AF65-F5344CB8AC3E}">
        <p14:creationId xmlns:p14="http://schemas.microsoft.com/office/powerpoint/2010/main" val="19250545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33400"/>
            <a:ext cx="76962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762000" y="1905000"/>
            <a:ext cx="3771900" cy="4038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86300" y="1905000"/>
            <a:ext cx="3771900" cy="4038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defRPr/>
            </a:lvl1pPr>
          </a:lstStyle>
          <a:p>
            <a:pPr>
              <a:defRPr/>
            </a:pPr>
            <a:endParaRPr lang="en-IE"/>
          </a:p>
        </p:txBody>
      </p:sp>
      <p:sp>
        <p:nvSpPr>
          <p:cNvPr id="6" name="Rectangle 5"/>
          <p:cNvSpPr>
            <a:spLocks noGrp="1" noChangeArrowheads="1"/>
          </p:cNvSpPr>
          <p:nvPr>
            <p:ph type="ftr" sz="quarter" idx="11"/>
          </p:nvPr>
        </p:nvSpPr>
        <p:spPr/>
        <p:txBody>
          <a:bodyPr/>
          <a:lstStyle>
            <a:lvl1pPr>
              <a:defRPr/>
            </a:lvl1pPr>
          </a:lstStyle>
          <a:p>
            <a:pPr>
              <a:defRPr/>
            </a:pPr>
            <a:endParaRPr lang="en-IE"/>
          </a:p>
        </p:txBody>
      </p:sp>
      <p:sp>
        <p:nvSpPr>
          <p:cNvPr id="7" name="Rectangle 6"/>
          <p:cNvSpPr>
            <a:spLocks noGrp="1" noChangeArrowheads="1"/>
          </p:cNvSpPr>
          <p:nvPr>
            <p:ph type="sldNum" sz="quarter" idx="12"/>
          </p:nvPr>
        </p:nvSpPr>
        <p:spPr/>
        <p:txBody>
          <a:bodyPr/>
          <a:lstStyle>
            <a:lvl1pPr>
              <a:defRPr/>
            </a:lvl1pPr>
          </a:lstStyle>
          <a:p>
            <a:pPr>
              <a:defRPr/>
            </a:pPr>
            <a:fld id="{586FEC07-6411-4FF0-88B3-F84319629A2D}" type="slidenum">
              <a:rPr lang="en-IE"/>
              <a:pPr>
                <a:defRPr/>
              </a:pPr>
              <a:t>‹#›</a:t>
            </a:fld>
            <a:endParaRPr lang="en-IE"/>
          </a:p>
        </p:txBody>
      </p:sp>
    </p:spTree>
    <p:extLst>
      <p:ext uri="{BB962C8B-B14F-4D97-AF65-F5344CB8AC3E}">
        <p14:creationId xmlns:p14="http://schemas.microsoft.com/office/powerpoint/2010/main" val="414767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t>26.5.2021</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t>‹#›</a:t>
            </a:fld>
            <a:endParaRPr lang="tr-TR"/>
          </a:p>
        </p:txBody>
      </p:sp>
    </p:spTree>
    <p:extLst>
      <p:ext uri="{BB962C8B-B14F-4D97-AF65-F5344CB8AC3E}">
        <p14:creationId xmlns:p14="http://schemas.microsoft.com/office/powerpoint/2010/main" val="3334093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t>26.5.2021</a:t>
            </a:fld>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t>‹#›</a:t>
            </a:fld>
            <a:endParaRPr lang="tr-TR"/>
          </a:p>
        </p:txBody>
      </p:sp>
    </p:spTree>
    <p:extLst>
      <p:ext uri="{BB962C8B-B14F-4D97-AF65-F5344CB8AC3E}">
        <p14:creationId xmlns:p14="http://schemas.microsoft.com/office/powerpoint/2010/main" val="404054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t>26.5.2021</a:t>
            </a:fld>
            <a:endParaRPr lang="tr-TR"/>
          </a:p>
        </p:txBody>
      </p:sp>
      <p:sp>
        <p:nvSpPr>
          <p:cNvPr id="8" name="Rectangle 5"/>
          <p:cNvSpPr>
            <a:spLocks noGrp="1" noChangeArrowheads="1"/>
          </p:cNvSpPr>
          <p:nvPr>
            <p:ph type="ftr" sz="quarter" idx="11"/>
          </p:nvPr>
        </p:nvSpPr>
        <p:spPr>
          <a:ln/>
        </p:spPr>
        <p:txBody>
          <a:bodyPr/>
          <a:lstStyle>
            <a:lvl1pPr>
              <a:defRPr/>
            </a:lvl1pPr>
          </a:lstStyle>
          <a:p>
            <a:endParaRPr lang="tr-TR"/>
          </a:p>
        </p:txBody>
      </p:sp>
      <p:sp>
        <p:nvSpPr>
          <p:cNvPr id="9"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t>‹#›</a:t>
            </a:fld>
            <a:endParaRPr lang="tr-TR"/>
          </a:p>
        </p:txBody>
      </p:sp>
    </p:spTree>
    <p:extLst>
      <p:ext uri="{BB962C8B-B14F-4D97-AF65-F5344CB8AC3E}">
        <p14:creationId xmlns:p14="http://schemas.microsoft.com/office/powerpoint/2010/main" val="70713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t>26.5.2021</a:t>
            </a:fld>
            <a:endParaRPr lang="tr-TR"/>
          </a:p>
        </p:txBody>
      </p:sp>
      <p:sp>
        <p:nvSpPr>
          <p:cNvPr id="4" name="Rectangle 5"/>
          <p:cNvSpPr>
            <a:spLocks noGrp="1" noChangeArrowheads="1"/>
          </p:cNvSpPr>
          <p:nvPr>
            <p:ph type="ftr" sz="quarter" idx="11"/>
          </p:nvPr>
        </p:nvSpPr>
        <p:spPr>
          <a:ln/>
        </p:spPr>
        <p:txBody>
          <a:bodyPr/>
          <a:lstStyle>
            <a:lvl1pPr>
              <a:defRPr/>
            </a:lvl1pPr>
          </a:lstStyle>
          <a:p>
            <a:endParaRPr lang="tr-TR"/>
          </a:p>
        </p:txBody>
      </p:sp>
      <p:sp>
        <p:nvSpPr>
          <p:cNvPr id="5"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t>‹#›</a:t>
            </a:fld>
            <a:endParaRPr lang="tr-TR"/>
          </a:p>
        </p:txBody>
      </p:sp>
    </p:spTree>
    <p:extLst>
      <p:ext uri="{BB962C8B-B14F-4D97-AF65-F5344CB8AC3E}">
        <p14:creationId xmlns:p14="http://schemas.microsoft.com/office/powerpoint/2010/main" val="249156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t>26.5.2021</a:t>
            </a:fld>
            <a:endParaRPr lang="tr-TR"/>
          </a:p>
        </p:txBody>
      </p:sp>
      <p:sp>
        <p:nvSpPr>
          <p:cNvPr id="3" name="Rectangle 5"/>
          <p:cNvSpPr>
            <a:spLocks noGrp="1" noChangeArrowheads="1"/>
          </p:cNvSpPr>
          <p:nvPr>
            <p:ph type="ftr" sz="quarter" idx="11"/>
          </p:nvPr>
        </p:nvSpPr>
        <p:spPr>
          <a:ln/>
        </p:spPr>
        <p:txBody>
          <a:bodyPr/>
          <a:lstStyle>
            <a:lvl1pPr>
              <a:defRPr/>
            </a:lvl1pPr>
          </a:lstStyle>
          <a:p>
            <a:endParaRPr lang="tr-TR"/>
          </a:p>
        </p:txBody>
      </p:sp>
      <p:sp>
        <p:nvSpPr>
          <p:cNvPr id="4"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t>‹#›</a:t>
            </a:fld>
            <a:endParaRPr lang="tr-TR"/>
          </a:p>
        </p:txBody>
      </p:sp>
    </p:spTree>
    <p:extLst>
      <p:ext uri="{BB962C8B-B14F-4D97-AF65-F5344CB8AC3E}">
        <p14:creationId xmlns:p14="http://schemas.microsoft.com/office/powerpoint/2010/main" val="428625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t>26.5.2021</a:t>
            </a:fld>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t>‹#›</a:t>
            </a:fld>
            <a:endParaRPr lang="tr-TR"/>
          </a:p>
        </p:txBody>
      </p:sp>
    </p:spTree>
    <p:extLst>
      <p:ext uri="{BB962C8B-B14F-4D97-AF65-F5344CB8AC3E}">
        <p14:creationId xmlns:p14="http://schemas.microsoft.com/office/powerpoint/2010/main" val="71155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t>26.5.2021</a:t>
            </a:fld>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t>‹#›</a:t>
            </a:fld>
            <a:endParaRPr lang="tr-TR"/>
          </a:p>
        </p:txBody>
      </p:sp>
    </p:spTree>
    <p:extLst>
      <p:ext uri="{BB962C8B-B14F-4D97-AF65-F5344CB8AC3E}">
        <p14:creationId xmlns:p14="http://schemas.microsoft.com/office/powerpoint/2010/main" val="397113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96" charset="-128"/>
              </a:defRPr>
            </a:lvl1pPr>
          </a:lstStyle>
          <a:p>
            <a:fld id="{C91055E7-F131-4068-8CC9-393381F6AB83}" type="datetimeFigureOut">
              <a:rPr lang="tr-TR" smtClean="0"/>
              <a:t>26.5.2021</a:t>
            </a:fld>
            <a:endParaRPr lang="tr-T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96" charset="-128"/>
              </a:defRPr>
            </a:lvl1pPr>
          </a:lstStyle>
          <a:p>
            <a:endParaRPr lang="tr-T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96" charset="-128"/>
              </a:defRPr>
            </a:lvl1pPr>
          </a:lstStyle>
          <a:p>
            <a:fld id="{E4E451BE-8E7D-4982-A19E-D09BA844632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84"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96" charset="-128"/>
        </a:defRPr>
      </a:lvl2pPr>
      <a:lvl3pPr algn="ctr" rtl="0" eaLnBrk="1" fontAlgn="base" hangingPunct="1">
        <a:spcBef>
          <a:spcPct val="0"/>
        </a:spcBef>
        <a:spcAft>
          <a:spcPct val="0"/>
        </a:spcAft>
        <a:defRPr sz="4400">
          <a:solidFill>
            <a:schemeClr val="tx2"/>
          </a:solidFill>
          <a:latin typeface="Arial" charset="0"/>
          <a:ea typeface="ＭＳ Ｐゴシック" pitchFamily="-96" charset="-128"/>
        </a:defRPr>
      </a:lvl3pPr>
      <a:lvl4pPr algn="ctr" rtl="0" eaLnBrk="1" fontAlgn="base" hangingPunct="1">
        <a:spcBef>
          <a:spcPct val="0"/>
        </a:spcBef>
        <a:spcAft>
          <a:spcPct val="0"/>
        </a:spcAft>
        <a:defRPr sz="4400">
          <a:solidFill>
            <a:schemeClr val="tx2"/>
          </a:solidFill>
          <a:latin typeface="Arial" charset="0"/>
          <a:ea typeface="ＭＳ Ｐゴシック" pitchFamily="-96" charset="-128"/>
        </a:defRPr>
      </a:lvl4pPr>
      <a:lvl5pPr algn="ctr" rtl="0" eaLnBrk="1" fontAlgn="base" hangingPunct="1">
        <a:spcBef>
          <a:spcPct val="0"/>
        </a:spcBef>
        <a:spcAft>
          <a:spcPct val="0"/>
        </a:spcAft>
        <a:defRPr sz="4400">
          <a:solidFill>
            <a:schemeClr val="tx2"/>
          </a:solidFill>
          <a:latin typeface="Arial" charset="0"/>
          <a:ea typeface="ＭＳ Ｐゴシック" pitchFamily="-96"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96"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96"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96"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2053"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eaLnBrk="1" hangingPunct="1">
              <a:defRPr sz="1200">
                <a:solidFill>
                  <a:srgbClr val="FFFFFF"/>
                </a:solidFill>
                <a:latin typeface="Arial" charset="0"/>
                <a:ea typeface="+mn-ea"/>
              </a:defRPr>
            </a:lvl1pPr>
          </a:lstStyle>
          <a:p>
            <a:pPr>
              <a:defRPr/>
            </a:pPr>
            <a:fld id="{C76A9A66-0A40-4C84-9B2A-EBE24FE1E3C3}" type="datetime1">
              <a:rPr lang="tr-TR"/>
              <a:pPr>
                <a:defRPr/>
              </a:pPr>
              <a:t>26.5.2021</a:t>
            </a:fld>
            <a:endParaRPr lang="tr-TR"/>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eaLnBrk="1" hangingPunct="1">
              <a:defRPr sz="1000" cap="all" spc="200" baseline="0">
                <a:solidFill>
                  <a:srgbClr val="FFFFFF"/>
                </a:solidFill>
                <a:latin typeface="Arial" charset="0"/>
                <a:ea typeface="+mn-ea"/>
              </a:defRPr>
            </a:lvl1pPr>
          </a:lstStyle>
          <a:p>
            <a:pPr>
              <a:defRPr/>
            </a:pPr>
            <a:endParaRPr lang="tr-TR"/>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eaLnBrk="1" hangingPunct="1">
              <a:defRPr sz="1650">
                <a:solidFill>
                  <a:srgbClr val="FFFFFF"/>
                </a:solidFill>
                <a:latin typeface="Arial" charset="0"/>
                <a:ea typeface="+mn-ea"/>
              </a:defRPr>
            </a:lvl1pPr>
          </a:lstStyle>
          <a:p>
            <a:pPr>
              <a:defRPr/>
            </a:pPr>
            <a:fld id="{67AF9257-7685-41CE-8E90-0E1377F74879}" type="slidenum">
              <a:rPr lang="tr-TR"/>
              <a:pPr>
                <a:defRPr/>
              </a:pPr>
              <a:t>‹#›</a:t>
            </a:fld>
            <a:endParaRPr lang="tr-TR"/>
          </a:p>
        </p:txBody>
      </p:sp>
      <p:pic>
        <p:nvPicPr>
          <p:cNvPr id="2057" name="7 Resim" descr="powerpoint3.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5" r:id="rId6"/>
    <p:sldLayoutId id="2147483708" r:id="rId7"/>
    <p:sldLayoutId id="2147483709" r:id="rId8"/>
    <p:sldLayoutId id="2147483710" r:id="rId9"/>
    <p:sldLayoutId id="2147483711" r:id="rId10"/>
    <p:sldLayoutId id="2147483712" r:id="rId11"/>
    <p:sldLayoutId id="2147483713" r:id="rId12"/>
  </p:sldLayoutIdLst>
  <p:hf hdr="0" ftr="0" dt="0"/>
  <p:txStyles>
    <p:titleStyle>
      <a:lvl1pPr algn="l" rtl="0" eaLnBrk="1" fontAlgn="base" hangingPunct="1">
        <a:spcBef>
          <a:spcPct val="0"/>
        </a:spcBef>
        <a:spcAft>
          <a:spcPct val="0"/>
        </a:spcAft>
        <a:defRPr sz="2800" kern="1200" cap="all">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Medium" pitchFamily="34" charset="0"/>
        </a:defRPr>
      </a:lvl2pPr>
      <a:lvl3pPr algn="l" rtl="0" eaLnBrk="1" fontAlgn="base" hangingPunct="1">
        <a:spcBef>
          <a:spcPct val="0"/>
        </a:spcBef>
        <a:spcAft>
          <a:spcPct val="0"/>
        </a:spcAft>
        <a:defRPr sz="2800">
          <a:solidFill>
            <a:schemeClr val="tx1"/>
          </a:solidFill>
          <a:latin typeface="Franklin Gothic Medium" pitchFamily="34" charset="0"/>
        </a:defRPr>
      </a:lvl3pPr>
      <a:lvl4pPr algn="l" rtl="0" eaLnBrk="1" fontAlgn="base" hangingPunct="1">
        <a:spcBef>
          <a:spcPct val="0"/>
        </a:spcBef>
        <a:spcAft>
          <a:spcPct val="0"/>
        </a:spcAft>
        <a:defRPr sz="2800">
          <a:solidFill>
            <a:schemeClr val="tx1"/>
          </a:solidFill>
          <a:latin typeface="Franklin Gothic Medium" pitchFamily="34" charset="0"/>
        </a:defRPr>
      </a:lvl4pPr>
      <a:lvl5pPr algn="l" rtl="0" eaLnBrk="1" fontAlgn="base" hangingPunct="1">
        <a:spcBef>
          <a:spcPct val="0"/>
        </a:spcBef>
        <a:spcAft>
          <a:spcPct val="0"/>
        </a:spcAft>
        <a:defRPr sz="2800">
          <a:solidFill>
            <a:schemeClr val="tx1"/>
          </a:solidFill>
          <a:latin typeface="Franklin Gothic Medium" pitchFamily="34" charset="0"/>
        </a:defRPr>
      </a:lvl5pPr>
      <a:lvl6pPr marL="457200" algn="l" rtl="0" eaLnBrk="1" fontAlgn="base" hangingPunct="1">
        <a:spcBef>
          <a:spcPct val="0"/>
        </a:spcBef>
        <a:spcAft>
          <a:spcPct val="0"/>
        </a:spcAft>
        <a:defRPr sz="2800">
          <a:solidFill>
            <a:schemeClr val="tx1"/>
          </a:solidFill>
          <a:latin typeface="Franklin Gothic Medium" pitchFamily="34" charset="0"/>
        </a:defRPr>
      </a:lvl6pPr>
      <a:lvl7pPr marL="914400" algn="l" rtl="0" eaLnBrk="1" fontAlgn="base" hangingPunct="1">
        <a:spcBef>
          <a:spcPct val="0"/>
        </a:spcBef>
        <a:spcAft>
          <a:spcPct val="0"/>
        </a:spcAft>
        <a:defRPr sz="2800">
          <a:solidFill>
            <a:schemeClr val="tx1"/>
          </a:solidFill>
          <a:latin typeface="Franklin Gothic Medium" pitchFamily="34" charset="0"/>
        </a:defRPr>
      </a:lvl7pPr>
      <a:lvl8pPr marL="1371600" algn="l" rtl="0" eaLnBrk="1" fontAlgn="base" hangingPunct="1">
        <a:spcBef>
          <a:spcPct val="0"/>
        </a:spcBef>
        <a:spcAft>
          <a:spcPct val="0"/>
        </a:spcAft>
        <a:defRPr sz="2800">
          <a:solidFill>
            <a:schemeClr val="tx1"/>
          </a:solidFill>
          <a:latin typeface="Franklin Gothic Medium" pitchFamily="34" charset="0"/>
        </a:defRPr>
      </a:lvl8pPr>
      <a:lvl9pPr marL="1828800" algn="l" rtl="0" eaLnBrk="1" fontAlgn="base" hangingPunct="1">
        <a:spcBef>
          <a:spcPct val="0"/>
        </a:spcBef>
        <a:spcAft>
          <a:spcPct val="0"/>
        </a:spcAft>
        <a:defRPr sz="2800">
          <a:solidFill>
            <a:schemeClr val="tx1"/>
          </a:solidFill>
          <a:latin typeface="Franklin Gothic Medium" pitchFamily="34" charset="0"/>
        </a:defRPr>
      </a:lvl9pPr>
    </p:titleStyle>
    <p:bodyStyle>
      <a:lvl1pPr marL="342900" indent="-342900" algn="l" rtl="0" eaLnBrk="1" fontAlgn="base" hangingPunct="1">
        <a:spcBef>
          <a:spcPts val="800"/>
        </a:spcBef>
        <a:spcAft>
          <a:spcPct val="0"/>
        </a:spcAft>
        <a:buFont typeface="Arial" charset="0"/>
        <a:defRPr sz="1600" b="1" kern="1200">
          <a:solidFill>
            <a:schemeClr val="tx1"/>
          </a:solidFill>
          <a:latin typeface="+mn-lt"/>
          <a:ea typeface="+mn-ea"/>
          <a:cs typeface="+mn-cs"/>
        </a:defRPr>
      </a:lvl1pPr>
      <a:lvl2pPr marL="173038" indent="-173038" algn="l" rtl="0" eaLnBrk="1" fontAlgn="base" hangingPunct="1">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1" fontAlgn="base" hangingPunct="1">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1" fontAlgn="base" hangingPunct="1">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1" fontAlgn="base" hangingPunct="1">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txBox="1">
            <a:spLocks noGrp="1" noChangeArrowheads="1"/>
          </p:cNvSpPr>
          <p:nvPr>
            <p:ph type="ctrTitle"/>
          </p:nvPr>
        </p:nvSpPr>
        <p:spPr/>
        <p:txBody>
          <a:bodyPr/>
          <a:lstStyle/>
          <a:p>
            <a:pPr eaLnBrk="1" fontAlgn="auto" hangingPunct="1">
              <a:spcAft>
                <a:spcPts val="0"/>
              </a:spcAft>
              <a:defRPr/>
            </a:pPr>
            <a:r>
              <a:rPr lang="tr-TR" sz="3200" b="1" dirty="0" smtClean="0">
                <a:solidFill>
                  <a:schemeClr val="bg1"/>
                </a:solidFill>
                <a:effectLst>
                  <a:outerShdw blurRad="38100" dist="38100" dir="2700000" algn="tl">
                    <a:srgbClr val="C0C0C0"/>
                  </a:outerShdw>
                </a:effectLst>
              </a:rPr>
              <a:t> </a:t>
            </a:r>
          </a:p>
        </p:txBody>
      </p:sp>
      <p:sp>
        <p:nvSpPr>
          <p:cNvPr id="19459" name="Metin kutusu 1"/>
          <p:cNvSpPr txBox="1">
            <a:spLocks noChangeArrowheads="1"/>
          </p:cNvSpPr>
          <p:nvPr/>
        </p:nvSpPr>
        <p:spPr bwMode="auto">
          <a:xfrm>
            <a:off x="1908175" y="4510088"/>
            <a:ext cx="69484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r">
              <a:spcBef>
                <a:spcPct val="0"/>
              </a:spcBef>
              <a:buFontTx/>
              <a:buNone/>
            </a:pPr>
            <a:r>
              <a:rPr lang="tr-TR" sz="2000" dirty="0"/>
              <a:t>KAYNAŞTIRMA-BÜTÜNLEŞTİRME UYGULAMALARI</a:t>
            </a:r>
            <a:endParaRPr lang="tr-TR" altLang="tr-TR" sz="1600" dirty="0">
              <a:cs typeface="Arial" charset="0"/>
            </a:endParaRPr>
          </a:p>
        </p:txBody>
      </p:sp>
    </p:spTree>
    <p:extLst>
      <p:ext uri="{BB962C8B-B14F-4D97-AF65-F5344CB8AC3E}">
        <p14:creationId xmlns:p14="http://schemas.microsoft.com/office/powerpoint/2010/main" val="67405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2 İçerik Yer Tutucusu"/>
          <p:cNvSpPr>
            <a:spLocks noGrp="1"/>
          </p:cNvSpPr>
          <p:nvPr>
            <p:ph idx="1"/>
          </p:nvPr>
        </p:nvSpPr>
        <p:spPr/>
        <p:txBody>
          <a:bodyPr>
            <a:noAutofit/>
          </a:bodyPr>
          <a:lstStyle/>
          <a:p>
            <a:pPr algn="just"/>
            <a:r>
              <a:rPr lang="tr-TR" altLang="tr-TR" sz="2400" b="0" dirty="0" smtClean="0"/>
              <a:t>	Engellilerin eğitiminde bütünleştirmeyi amaçlayan bu uygulama, engelli kişinin yetersizliğinin tanılanmasından sonra, gelişimini en üst düzeye çıkaracak ve gereksinimlerinin en uygun şekilde karşılanacağı bir düzenlemedir.</a:t>
            </a:r>
          </a:p>
          <a:p>
            <a:pPr marL="0" indent="0" algn="just">
              <a:buNone/>
            </a:pPr>
            <a:r>
              <a:rPr lang="tr-TR" altLang="tr-TR" sz="2400" b="0" dirty="0" smtClean="0"/>
              <a:t>	</a:t>
            </a:r>
          </a:p>
          <a:p>
            <a:pPr algn="just"/>
            <a:r>
              <a:rPr lang="tr-TR" altLang="tr-TR" sz="2400" b="0" dirty="0" smtClean="0"/>
              <a:t>	Bütünleştirmenin genel amacı özel eğitime ihtiyacı olan bireylerin, toplumun bir üyesi olarak aktif ve üretken bir biçimde yaşamlarını sürdürmelerini sağlamaktır. </a:t>
            </a:r>
          </a:p>
          <a:p>
            <a:pPr algn="just"/>
            <a:endParaRPr lang="tr-TR" altLang="tr-TR" sz="2400" b="0" dirty="0" smtClean="0"/>
          </a:p>
          <a:p>
            <a:pPr algn="just"/>
            <a:r>
              <a:rPr lang="tr-TR" altLang="tr-TR" sz="2400" b="0" dirty="0" smtClean="0"/>
              <a:t>	Bütünleştirme eğitiminin amacı ise herkes için kaliteli bir eğitim hizmeti sunmak ve tüm öğrenenlere ulaşmak için eğitim sisteminin kapasitesini güçlendirmektir.</a:t>
            </a:r>
          </a:p>
          <a:p>
            <a:pPr algn="just"/>
            <a:endParaRPr lang="tr-TR" altLang="tr-TR" sz="2400" b="0" dirty="0" smtClean="0"/>
          </a:p>
        </p:txBody>
      </p:sp>
      <p:sp>
        <p:nvSpPr>
          <p:cNvPr id="4" name="3 Slayt Numarası Yer Tutucusu"/>
          <p:cNvSpPr>
            <a:spLocks noGrp="1"/>
          </p:cNvSpPr>
          <p:nvPr>
            <p:ph type="sldNum" sz="quarter" idx="12"/>
          </p:nvPr>
        </p:nvSpPr>
        <p:spPr/>
        <p:txBody>
          <a:bodyPr/>
          <a:lstStyle/>
          <a:p>
            <a:pPr>
              <a:defRPr/>
            </a:pPr>
            <a:fld id="{0EBC73C3-B781-46AA-929D-5CFD026D77AC}" type="slidenum">
              <a:rPr lang="tr-TR" smtClean="0">
                <a:solidFill>
                  <a:srgbClr val="FF0000"/>
                </a:solidFill>
              </a:rPr>
              <a:pPr>
                <a:defRPr/>
              </a:pPr>
              <a:t>10</a:t>
            </a:fld>
            <a:endParaRPr lang="tr-TR" dirty="0">
              <a:solidFill>
                <a:srgbClr val="FF0000"/>
              </a:solidFill>
            </a:endParaRPr>
          </a:p>
        </p:txBody>
      </p:sp>
    </p:spTree>
    <p:extLst>
      <p:ext uri="{BB962C8B-B14F-4D97-AF65-F5344CB8AC3E}">
        <p14:creationId xmlns:p14="http://schemas.microsoft.com/office/powerpoint/2010/main" val="1447180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2 İçerik Yer Tutucusu"/>
          <p:cNvSpPr>
            <a:spLocks noGrp="1"/>
          </p:cNvSpPr>
          <p:nvPr>
            <p:ph idx="1"/>
          </p:nvPr>
        </p:nvSpPr>
        <p:spPr/>
        <p:txBody>
          <a:bodyPr>
            <a:normAutofit/>
          </a:bodyPr>
          <a:lstStyle/>
          <a:p>
            <a:pPr algn="just"/>
            <a:r>
              <a:rPr lang="tr-TR" altLang="tr-TR" sz="2400" b="0" dirty="0" smtClean="0"/>
              <a:t>	MEB tarafından, özel eğitim ihtiyacı olan bireylerin erken çocukluk döneminden başlayarak okul öncesi, ilköğretim ve ortaöğretim kademelerindeki eğitimlerine ilişkin yasal ve idari düzenlemeler yapılmıştır. Yapılan düzenlemelerin temel amacı özel eğitime ihtiyacı olan ve olmayan bireylerin eşit eğitim ve yaşam fırsatlarından yararlanmalarını ve özel eğitimsel ihtiyaçların uygun düzenleme ve desteklerle karşılanarak genel eğitim sistemi içinde giderilmesini sağlamaktır.</a:t>
            </a:r>
          </a:p>
          <a:p>
            <a:pPr marL="0" indent="0">
              <a:buNone/>
            </a:pPr>
            <a:endParaRPr lang="tr-TR" altLang="tr-TR" sz="2400" b="0" dirty="0" smtClean="0"/>
          </a:p>
        </p:txBody>
      </p:sp>
      <p:sp>
        <p:nvSpPr>
          <p:cNvPr id="4" name="3 Slayt Numarası Yer Tutucusu"/>
          <p:cNvSpPr>
            <a:spLocks noGrp="1"/>
          </p:cNvSpPr>
          <p:nvPr>
            <p:ph type="sldNum" sz="quarter" idx="12"/>
          </p:nvPr>
        </p:nvSpPr>
        <p:spPr/>
        <p:txBody>
          <a:bodyPr/>
          <a:lstStyle/>
          <a:p>
            <a:pPr>
              <a:defRPr/>
            </a:pPr>
            <a:fld id="{70289058-66DC-48E3-8DB2-33BCD6A3A91C}" type="slidenum">
              <a:rPr lang="tr-TR" smtClean="0">
                <a:solidFill>
                  <a:srgbClr val="FF0000"/>
                </a:solidFill>
              </a:rPr>
              <a:pPr>
                <a:defRPr/>
              </a:pPr>
              <a:t>11</a:t>
            </a:fld>
            <a:endParaRPr lang="tr-TR" dirty="0">
              <a:solidFill>
                <a:srgbClr val="FF0000"/>
              </a:solidFill>
            </a:endParaRPr>
          </a:p>
        </p:txBody>
      </p:sp>
    </p:spTree>
    <p:extLst>
      <p:ext uri="{BB962C8B-B14F-4D97-AF65-F5344CB8AC3E}">
        <p14:creationId xmlns:p14="http://schemas.microsoft.com/office/powerpoint/2010/main" val="2203906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332656"/>
            <a:ext cx="7521575" cy="549275"/>
          </a:xfrm>
        </p:spPr>
        <p:txBody>
          <a:bodyPr>
            <a:normAutofit fontScale="90000"/>
          </a:bodyPr>
          <a:lstStyle/>
          <a:p>
            <a:r>
              <a:rPr lang="tr-TR" b="1" dirty="0">
                <a:latin typeface="+mn-lt"/>
              </a:rPr>
              <a:t>BÜTÜNLEŞTİRME NEDİR?</a:t>
            </a:r>
            <a:r>
              <a:rPr lang="tr-TR" dirty="0">
                <a:latin typeface="+mn-lt"/>
              </a:rPr>
              <a:t/>
            </a:r>
            <a:br>
              <a:rPr lang="tr-TR" dirty="0">
                <a:latin typeface="+mn-lt"/>
              </a:rPr>
            </a:br>
            <a:endParaRPr lang="tr-TR" dirty="0">
              <a:latin typeface="+mn-lt"/>
            </a:endParaRPr>
          </a:p>
        </p:txBody>
      </p:sp>
      <p:sp>
        <p:nvSpPr>
          <p:cNvPr id="3" name="İçerik Yer Tutucusu 2"/>
          <p:cNvSpPr>
            <a:spLocks noGrp="1"/>
          </p:cNvSpPr>
          <p:nvPr>
            <p:ph idx="1"/>
          </p:nvPr>
        </p:nvSpPr>
        <p:spPr/>
        <p:txBody>
          <a:bodyPr/>
          <a:lstStyle/>
          <a:p>
            <a:pPr algn="just"/>
            <a:r>
              <a:rPr lang="tr-TR" sz="2400" b="0" dirty="0" smtClean="0"/>
              <a:t>	</a:t>
            </a:r>
          </a:p>
          <a:p>
            <a:pPr algn="just"/>
            <a:r>
              <a:rPr lang="tr-TR" sz="2400" b="0" dirty="0"/>
              <a:t>	</a:t>
            </a:r>
            <a:r>
              <a:rPr lang="tr-TR" sz="2400" b="0" dirty="0" smtClean="0"/>
              <a:t>Bütünleştirme</a:t>
            </a:r>
            <a:r>
              <a:rPr lang="tr-TR" sz="2400" b="0" dirty="0"/>
              <a:t>, her birey için bireysel farklılıkları ne olursa olsun, sosyal, kültü­rel, eğitimsel, yaşamsal aktivite ve fırsatlardan tüm toplum üyelerinin eşit dü­zeyde yararlanmasını öngören bir üst kavram olup, içerik olarak çok boyutlu ele alınması gerekmektedir.</a:t>
            </a:r>
          </a:p>
          <a:p>
            <a:pPr algn="just"/>
            <a:endParaRPr lang="tr-TR" sz="2400" b="0" dirty="0"/>
          </a:p>
        </p:txBody>
      </p:sp>
    </p:spTree>
    <p:extLst>
      <p:ext uri="{BB962C8B-B14F-4D97-AF65-F5344CB8AC3E}">
        <p14:creationId xmlns:p14="http://schemas.microsoft.com/office/powerpoint/2010/main" val="1167739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628800"/>
            <a:ext cx="7521575" cy="3579812"/>
          </a:xfrm>
        </p:spPr>
        <p:txBody>
          <a:bodyPr>
            <a:normAutofit/>
          </a:bodyPr>
          <a:lstStyle/>
          <a:p>
            <a:pPr lvl="0" algn="just"/>
            <a:r>
              <a:rPr lang="tr-TR" sz="2400" b="0" dirty="0" smtClean="0"/>
              <a:t>	Herkes </a:t>
            </a:r>
            <a:r>
              <a:rPr lang="tr-TR" sz="2400" b="0" dirty="0"/>
              <a:t>için kabul görme, saygı ve hoşgörü,</a:t>
            </a:r>
          </a:p>
          <a:p>
            <a:pPr lvl="0" algn="just"/>
            <a:r>
              <a:rPr lang="tr-TR" sz="2400" b="0" dirty="0" smtClean="0"/>
              <a:t>	Toplum </a:t>
            </a:r>
            <a:r>
              <a:rPr lang="tr-TR" sz="2400" b="0" dirty="0"/>
              <a:t>içinde bir bütünlük, fırsat eşitliği,</a:t>
            </a:r>
          </a:p>
          <a:p>
            <a:pPr lvl="0" algn="just"/>
            <a:r>
              <a:rPr lang="tr-TR" sz="2400" b="0" dirty="0" smtClean="0"/>
              <a:t>	İşbirliği</a:t>
            </a:r>
            <a:r>
              <a:rPr lang="tr-TR" sz="2400" b="0" dirty="0"/>
              <a:t>,</a:t>
            </a:r>
          </a:p>
          <a:p>
            <a:pPr lvl="0" algn="just"/>
            <a:r>
              <a:rPr lang="tr-TR" sz="2400" b="0" dirty="0" smtClean="0"/>
              <a:t>	Farklılıkların </a:t>
            </a:r>
            <a:r>
              <a:rPr lang="tr-TR" sz="2400" b="0" dirty="0"/>
              <a:t>daha fazla tanınması, farklılıkları </a:t>
            </a:r>
            <a:r>
              <a:rPr lang="tr-TR" sz="2400" b="0" dirty="0" smtClean="0"/>
              <a:t>anlamaya çalışma </a:t>
            </a:r>
            <a:r>
              <a:rPr lang="tr-TR" sz="2400" b="0" dirty="0"/>
              <a:t>ve </a:t>
            </a:r>
            <a:r>
              <a:rPr lang="tr-TR" sz="2400" b="0" dirty="0" smtClean="0"/>
              <a:t>farklılıklara uyum </a:t>
            </a:r>
            <a:r>
              <a:rPr lang="tr-TR" sz="2400" b="0" dirty="0"/>
              <a:t>sağlama, toleransın artması</a:t>
            </a:r>
            <a:r>
              <a:rPr lang="tr-TR" sz="2400" b="0" dirty="0" smtClean="0"/>
              <a:t>,</a:t>
            </a:r>
            <a:endParaRPr lang="tr-TR" sz="2400" b="0" dirty="0"/>
          </a:p>
        </p:txBody>
      </p:sp>
    </p:spTree>
    <p:extLst>
      <p:ext uri="{BB962C8B-B14F-4D97-AF65-F5344CB8AC3E}">
        <p14:creationId xmlns:p14="http://schemas.microsoft.com/office/powerpoint/2010/main" val="4045061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124744"/>
            <a:ext cx="7521575" cy="3579812"/>
          </a:xfrm>
        </p:spPr>
        <p:txBody>
          <a:bodyPr>
            <a:noAutofit/>
          </a:bodyPr>
          <a:lstStyle/>
          <a:p>
            <a:pPr lvl="0" algn="just"/>
            <a:r>
              <a:rPr lang="tr-TR" sz="2400" b="0" dirty="0" smtClean="0"/>
              <a:t>	Tüm alanlarda olanaklara kolayca ulaşılabilirlik, eğitime ve topluma daha fazla katılım,</a:t>
            </a:r>
          </a:p>
          <a:p>
            <a:pPr lvl="0" algn="just"/>
            <a:r>
              <a:rPr lang="tr-TR" sz="2400" b="0" dirty="0" smtClean="0"/>
              <a:t>	Herkes için rahat, güvenli sosyal çevreler,</a:t>
            </a:r>
          </a:p>
          <a:p>
            <a:pPr lvl="0" algn="just"/>
            <a:r>
              <a:rPr lang="tr-TR" sz="2400" b="0" dirty="0" smtClean="0"/>
              <a:t>	Tam katılımı kolaylaştırıcı, her şeyi kapsayıcı değişim ve değişiklikler,</a:t>
            </a:r>
          </a:p>
          <a:p>
            <a:pPr lvl="0" algn="just"/>
            <a:r>
              <a:rPr lang="tr-TR" sz="2400" b="0" dirty="0" smtClean="0"/>
              <a:t>	Her çocuğun bireysel özellikleri ve ihtiyaçlarını dikkate alan eğitim-öğretim planlaması, öğretim programları ve materyallerinin oluşturulması/uyarlanması, eğitim  ortamlarının  düzenlenmesi ve  uygun eğitim  ortamlarında eğitim olanaklarına erişimde toplumun tüm bireyleri ile eşit düzeyde erişim fırsatları sunulması gibi pek çok alan bütünleştirmenin kavramı içinde yer  bulmaktadır.</a:t>
            </a:r>
          </a:p>
          <a:p>
            <a:pPr algn="just"/>
            <a:endParaRPr lang="tr-TR" sz="2400" b="0" dirty="0"/>
          </a:p>
        </p:txBody>
      </p:sp>
    </p:spTree>
    <p:extLst>
      <p:ext uri="{BB962C8B-B14F-4D97-AF65-F5344CB8AC3E}">
        <p14:creationId xmlns:p14="http://schemas.microsoft.com/office/powerpoint/2010/main" val="1222203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260648"/>
            <a:ext cx="7521575" cy="549275"/>
          </a:xfrm>
        </p:spPr>
        <p:txBody>
          <a:bodyPr/>
          <a:lstStyle/>
          <a:p>
            <a:r>
              <a:rPr lang="tr-TR" b="1" dirty="0">
                <a:latin typeface="+mn-lt"/>
              </a:rPr>
              <a:t>NEDEN BÜTÜNLEŞTİRME?</a:t>
            </a:r>
            <a:endParaRPr lang="tr-TR" dirty="0">
              <a:latin typeface="+mn-lt"/>
            </a:endParaRPr>
          </a:p>
        </p:txBody>
      </p:sp>
      <p:sp>
        <p:nvSpPr>
          <p:cNvPr id="3" name="İçerik Yer Tutucusu 2"/>
          <p:cNvSpPr>
            <a:spLocks noGrp="1"/>
          </p:cNvSpPr>
          <p:nvPr>
            <p:ph idx="1"/>
          </p:nvPr>
        </p:nvSpPr>
        <p:spPr>
          <a:xfrm>
            <a:off x="323528" y="1100138"/>
            <a:ext cx="8424935" cy="3579812"/>
          </a:xfrm>
        </p:spPr>
        <p:txBody>
          <a:bodyPr>
            <a:noAutofit/>
          </a:bodyPr>
          <a:lstStyle/>
          <a:p>
            <a:pPr algn="just"/>
            <a:r>
              <a:rPr lang="tr-TR" sz="2400" b="0" dirty="0" smtClean="0"/>
              <a:t>	Okula </a:t>
            </a:r>
            <a:r>
              <a:rPr lang="tr-TR" sz="2400" b="0" dirty="0"/>
              <a:t>devam eden öğrencilerin bazı alanlarda öğrenmede güçlükler yaşama­ları sık rastlanan bir durumdur. Bu öğrenciler özel </a:t>
            </a:r>
            <a:r>
              <a:rPr lang="tr-TR" sz="2400" b="0" dirty="0" err="1"/>
              <a:t>gereksinimli</a:t>
            </a:r>
            <a:r>
              <a:rPr lang="tr-TR" sz="2400" b="0" dirty="0"/>
              <a:t> ve/veya engelli ise bu sıklık daha da artabilmektedir. Söz konusu durumun en temel sebep­lerinden birinin öğrencinin bireysel ihtiyaçlarını göz ardı eden öğretim yön­temlerinin uygulanması olduğu söylenebilir. Öğrenciden, eğitim performansı ve eğitsel ihtiyaçları ne olursa olsun standart bir öğretim yöntemi ile bireysel ihtiyaçlara göre herhangi bir esnekliği olmayan bir öğretim programına uyum sağlaması beklendiğinde sonuç ne yazık ki beklenenin çok altında kalmakta­dır. Öğrencinin eğitim performansına ve bireysel ihtiyaçlarına dayalı farklılaş-tırılmış/çeşitlendirilmiş bir öğretimde bütün öğrencilerin öğrenme süreçlerine katılımı çok daha yüksek bir olasılıktır.</a:t>
            </a:r>
          </a:p>
          <a:p>
            <a:pPr algn="just"/>
            <a:endParaRPr lang="tr-TR" sz="2400" b="0" dirty="0"/>
          </a:p>
        </p:txBody>
      </p:sp>
    </p:spTree>
    <p:extLst>
      <p:ext uri="{BB962C8B-B14F-4D97-AF65-F5344CB8AC3E}">
        <p14:creationId xmlns:p14="http://schemas.microsoft.com/office/powerpoint/2010/main" val="476804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772816"/>
            <a:ext cx="7521575" cy="3579812"/>
          </a:xfrm>
        </p:spPr>
        <p:txBody>
          <a:bodyPr>
            <a:normAutofit/>
          </a:bodyPr>
          <a:lstStyle/>
          <a:p>
            <a:pPr algn="just"/>
            <a:r>
              <a:rPr lang="tr-TR" sz="2400" b="0" dirty="0" smtClean="0"/>
              <a:t>	Özel </a:t>
            </a:r>
            <a:r>
              <a:rPr lang="tr-TR" sz="2400" b="0" dirty="0"/>
              <a:t>gereksinimli ve/veya engeli olan bireylerin ayrıştırılmış ortamlar yerine bütünleştirilmiş eğitim ortamlarında eğitim ve öğretimlerine devam etmeleri</a:t>
            </a:r>
            <a:r>
              <a:rPr lang="tr-TR" sz="2400" b="0" dirty="0" smtClean="0"/>
              <a:t>, </a:t>
            </a:r>
            <a:r>
              <a:rPr lang="tr-TR" sz="2400" b="0" dirty="0"/>
              <a:t>toplumun daha geniş kesimleriyle kaynaşmalarını kolaylaştırmakta, toplumun bu bireylere yönelik olumsuz tutumlarının değişmesini sağlamakta ve dolayı­sıyla daha fazla sosyal bütünleşme imkânını da beraberinde getirmektedir.</a:t>
            </a:r>
          </a:p>
          <a:p>
            <a:pPr algn="just"/>
            <a:endParaRPr lang="tr-TR" sz="2400" b="0" dirty="0"/>
          </a:p>
        </p:txBody>
      </p:sp>
    </p:spTree>
    <p:extLst>
      <p:ext uri="{BB962C8B-B14F-4D97-AF65-F5344CB8AC3E}">
        <p14:creationId xmlns:p14="http://schemas.microsoft.com/office/powerpoint/2010/main" val="3693991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1" y="1100138"/>
            <a:ext cx="8092380" cy="3579812"/>
          </a:xfrm>
        </p:spPr>
        <p:txBody>
          <a:bodyPr>
            <a:noAutofit/>
          </a:bodyPr>
          <a:lstStyle/>
          <a:p>
            <a:pPr algn="just"/>
            <a:r>
              <a:rPr lang="tr-TR" sz="2400" b="0" dirty="0" smtClean="0"/>
              <a:t>	Kaynaştırma </a:t>
            </a:r>
            <a:r>
              <a:rPr lang="tr-TR" sz="2400" b="0" dirty="0"/>
              <a:t>eğitimi, özel gereksinimi ve/veya engeli olan öğrencilerin, bir örgün eğitim okulunda, okulun eğitsel uygulamaları değiştirilmeksizin eğitim alabildikleri bir süreç olarak tanımlanmaktadır. Türkiye'deki sistemde, öğren­cilerin eğitsel tanılama sonuçları "ağır, orta ve hafif düzeyde engelli" şeklinde sınıflandırılmaktadır. Engel seviyesi hafif olarak tanılanmış olan öğrencilerin okula devam edebilmeleri, okuldaki eğitsel uygulamalarda yalnızca çok küçük değişiklikler gerektirdiğinden bu öğrenciler kaynaştırma eğitimine alınabil­mektedir.</a:t>
            </a:r>
          </a:p>
          <a:p>
            <a:pPr algn="just"/>
            <a:r>
              <a:rPr lang="tr-TR" sz="2400" b="0" dirty="0" smtClean="0"/>
              <a:t>	Eğitimde </a:t>
            </a:r>
            <a:r>
              <a:rPr lang="tr-TR" sz="2400" b="0" dirty="0"/>
              <a:t>bütünleştirme kavramı ise, okul uygulamalarının, orta ve ağır düzey­de engeli olan öğrencilerin de örgün eğitime devam edebilmelerini sağlayacak şekilde uyarlanması ve düzenlenmesini ifade etmektedir.</a:t>
            </a:r>
          </a:p>
          <a:p>
            <a:pPr algn="just"/>
            <a:endParaRPr lang="tr-TR" sz="2400" b="0" dirty="0"/>
          </a:p>
        </p:txBody>
      </p:sp>
    </p:spTree>
    <p:extLst>
      <p:ext uri="{BB962C8B-B14F-4D97-AF65-F5344CB8AC3E}">
        <p14:creationId xmlns:p14="http://schemas.microsoft.com/office/powerpoint/2010/main" val="832440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260648"/>
            <a:ext cx="7521575" cy="549275"/>
          </a:xfrm>
        </p:spPr>
        <p:txBody>
          <a:bodyPr/>
          <a:lstStyle/>
          <a:p>
            <a:r>
              <a:rPr lang="tr-TR" b="1" dirty="0" err="1" smtClean="0">
                <a:latin typeface="+mn-lt"/>
              </a:rPr>
              <a:t>Bütünleştİrmenİn</a:t>
            </a:r>
            <a:r>
              <a:rPr lang="tr-TR" b="1" dirty="0" smtClean="0">
                <a:latin typeface="+mn-lt"/>
              </a:rPr>
              <a:t> </a:t>
            </a:r>
            <a:r>
              <a:rPr lang="tr-TR" b="1" dirty="0" err="1" smtClean="0">
                <a:latin typeface="+mn-lt"/>
              </a:rPr>
              <a:t>İlkelerİ</a:t>
            </a:r>
            <a:endParaRPr lang="tr-TR" b="1" dirty="0">
              <a:latin typeface="+mn-lt"/>
            </a:endParaRPr>
          </a:p>
        </p:txBody>
      </p:sp>
      <p:sp>
        <p:nvSpPr>
          <p:cNvPr id="3" name="İçerik Yer Tutucusu 2"/>
          <p:cNvSpPr>
            <a:spLocks noGrp="1"/>
          </p:cNvSpPr>
          <p:nvPr>
            <p:ph idx="1"/>
          </p:nvPr>
        </p:nvSpPr>
        <p:spPr>
          <a:xfrm>
            <a:off x="467544" y="1100138"/>
            <a:ext cx="8352928" cy="3579812"/>
          </a:xfrm>
        </p:spPr>
        <p:txBody>
          <a:bodyPr>
            <a:noAutofit/>
          </a:bodyPr>
          <a:lstStyle/>
          <a:p>
            <a:pPr algn="just"/>
            <a:r>
              <a:rPr lang="tr-TR" sz="2400" b="0" dirty="0" smtClean="0"/>
              <a:t>	Öğrenciye </a:t>
            </a:r>
            <a:r>
              <a:rPr lang="tr-TR" sz="2400" b="0" dirty="0"/>
              <a:t>yönelik düzenlemeler onu ayrıştırmadan yapılmalı,</a:t>
            </a:r>
          </a:p>
          <a:p>
            <a:pPr algn="just"/>
            <a:r>
              <a:rPr lang="tr-TR" sz="2400" b="0" dirty="0" smtClean="0"/>
              <a:t>	Bütün </a:t>
            </a:r>
            <a:r>
              <a:rPr lang="tr-TR" sz="2400" b="0" dirty="0"/>
              <a:t>çocuklara dönüşümlü olarak iyi olduğu yönünü ifade etme ve kullanma fırsatı verilmeli,</a:t>
            </a:r>
          </a:p>
          <a:p>
            <a:pPr algn="just"/>
            <a:r>
              <a:rPr lang="tr-TR" sz="2400" b="0" dirty="0" smtClean="0"/>
              <a:t>	Yapılan </a:t>
            </a:r>
            <a:r>
              <a:rPr lang="tr-TR" sz="2400" b="0" dirty="0"/>
              <a:t>uyarlamalar tüm öğrencilerin ihtiyacına yönelik olmalı, bireysel farklılıkları dikkate </a:t>
            </a:r>
            <a:r>
              <a:rPr lang="tr-TR" sz="2400" b="0" dirty="0" smtClean="0"/>
              <a:t>alınarak yapılan </a:t>
            </a:r>
            <a:r>
              <a:rPr lang="tr-TR" sz="2400" b="0" dirty="0"/>
              <a:t>uyarlamaların sadece belli bir öğrenci için değil Evrensel Tasarım İlkelerini dikkate alarak daha çok kişiye hitap etmesi sağlanmalı,</a:t>
            </a:r>
          </a:p>
          <a:p>
            <a:pPr algn="just"/>
            <a:r>
              <a:rPr lang="tr-TR" sz="2400" b="0" dirty="0" smtClean="0"/>
              <a:t>	Sistem </a:t>
            </a:r>
            <a:r>
              <a:rPr lang="tr-TR" sz="2400" b="0" dirty="0"/>
              <a:t>içi ve sistemler arası işbirliği yapılmalı,</a:t>
            </a:r>
          </a:p>
          <a:p>
            <a:pPr algn="just"/>
            <a:r>
              <a:rPr lang="tr-TR" sz="2400" b="0" dirty="0" smtClean="0"/>
              <a:t>	Güncel </a:t>
            </a:r>
            <a:r>
              <a:rPr lang="tr-TR" sz="2400" b="0" dirty="0"/>
              <a:t>teknoloji etkin bir şekilde kullanılmalı,</a:t>
            </a:r>
          </a:p>
          <a:p>
            <a:pPr algn="just"/>
            <a:r>
              <a:rPr lang="tr-TR" sz="2400" b="0" dirty="0" smtClean="0"/>
              <a:t>	Bütünleştirme </a:t>
            </a:r>
            <a:r>
              <a:rPr lang="tr-TR" sz="2400" b="0" dirty="0"/>
              <a:t>sadece fiziksel bağlamda düşünülmemeli, bilişsel, </a:t>
            </a:r>
            <a:r>
              <a:rPr lang="tr-TR" sz="2400" b="0" dirty="0" smtClean="0"/>
              <a:t>sosyal, </a:t>
            </a:r>
            <a:r>
              <a:rPr lang="tr-TR" sz="2400" b="0" dirty="0" err="1" smtClean="0"/>
              <a:t>duyuşsal</a:t>
            </a:r>
            <a:r>
              <a:rPr lang="tr-TR" sz="2400" b="0" dirty="0"/>
              <a:t>, eğitim uygulamaları bakımından da gerçekleştirilmelidir.</a:t>
            </a:r>
          </a:p>
          <a:p>
            <a:pPr algn="just"/>
            <a:endParaRPr lang="tr-TR" sz="2400" b="0" dirty="0"/>
          </a:p>
        </p:txBody>
      </p:sp>
    </p:spTree>
    <p:extLst>
      <p:ext uri="{BB962C8B-B14F-4D97-AF65-F5344CB8AC3E}">
        <p14:creationId xmlns:p14="http://schemas.microsoft.com/office/powerpoint/2010/main" val="2072461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628800"/>
            <a:ext cx="8064896" cy="3579812"/>
          </a:xfrm>
        </p:spPr>
        <p:txBody>
          <a:bodyPr>
            <a:normAutofit/>
          </a:bodyPr>
          <a:lstStyle/>
          <a:p>
            <a:pPr algn="just"/>
            <a:r>
              <a:rPr lang="tr-TR" sz="2400" b="0" dirty="0" smtClean="0"/>
              <a:t>	Bütünleştirme</a:t>
            </a:r>
            <a:r>
              <a:rPr lang="tr-TR" sz="2400" b="0" dirty="0"/>
              <a:t>; belirtilen her durum için detaylı bir takım planlamaları da zo­runlu kılmaktadır.</a:t>
            </a:r>
          </a:p>
          <a:p>
            <a:pPr algn="just"/>
            <a:r>
              <a:rPr lang="tr-TR" sz="2400" b="0" dirty="0" smtClean="0"/>
              <a:t>	Okul </a:t>
            </a:r>
            <a:r>
              <a:rPr lang="tr-TR" sz="2400" b="0" dirty="0"/>
              <a:t>bina ve çevre düzenlemelerinin (sınıflar, koridorlar, </a:t>
            </a:r>
            <a:r>
              <a:rPr lang="tr-TR" sz="2400" b="0" dirty="0" err="1"/>
              <a:t>laboratuarlar</a:t>
            </a:r>
            <a:r>
              <a:rPr lang="tr-TR" sz="2400" b="0" dirty="0"/>
              <a:t>, atölye­ler, merdivenler, tuvaletler, yatakhaneler, bahçe, </a:t>
            </a:r>
            <a:r>
              <a:rPr lang="tr-TR" sz="2400" b="0" dirty="0" err="1"/>
              <a:t>vb</a:t>
            </a:r>
            <a:r>
              <a:rPr lang="tr-TR" sz="2400" b="0" dirty="0"/>
              <a:t>) ulaşılabilirlikle ilgili kriter­lere uygunluğu, eğitim öğretim sürecinde sınıf içi ve öğretimle ilgili düzenleme ve uyarlamalar nitelikli bir bütünleştirme uygulamaları kapsamında yapılması gerekenlerden bazılarıdır. Örneğin;</a:t>
            </a:r>
          </a:p>
          <a:p>
            <a:pPr algn="just"/>
            <a:endParaRPr lang="tr-TR" sz="2400" b="0" dirty="0"/>
          </a:p>
        </p:txBody>
      </p:sp>
    </p:spTree>
    <p:extLst>
      <p:ext uri="{BB962C8B-B14F-4D97-AF65-F5344CB8AC3E}">
        <p14:creationId xmlns:p14="http://schemas.microsoft.com/office/powerpoint/2010/main" val="4240733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1622425" y="188640"/>
            <a:ext cx="7521575" cy="549275"/>
          </a:xfrm>
        </p:spPr>
        <p:txBody>
          <a:bodyPr>
            <a:normAutofit fontScale="90000"/>
          </a:bodyPr>
          <a:lstStyle/>
          <a:p>
            <a:pPr algn="just">
              <a:lnSpc>
                <a:spcPct val="120000"/>
              </a:lnSpc>
              <a:spcBef>
                <a:spcPts val="0"/>
              </a:spcBef>
              <a:defRPr/>
            </a:pPr>
            <a:r>
              <a:rPr lang="tr-TR" sz="2800" dirty="0" smtClean="0">
                <a:solidFill>
                  <a:schemeClr val="tx1">
                    <a:lumMod val="95000"/>
                    <a:lumOff val="5000"/>
                  </a:schemeClr>
                </a:solidFill>
                <a:latin typeface="+mn-lt"/>
              </a:rPr>
              <a:t>Özel Eğitim </a:t>
            </a:r>
            <a:r>
              <a:rPr lang="tr-TR" sz="2800" dirty="0" err="1" smtClean="0">
                <a:solidFill>
                  <a:schemeClr val="tx1">
                    <a:lumMod val="95000"/>
                    <a:lumOff val="5000"/>
                  </a:schemeClr>
                </a:solidFill>
                <a:latin typeface="+mn-lt"/>
              </a:rPr>
              <a:t>İhtİyacI</a:t>
            </a:r>
            <a:r>
              <a:rPr lang="tr-TR" sz="2800" dirty="0" smtClean="0">
                <a:solidFill>
                  <a:schemeClr val="tx1">
                    <a:lumMod val="95000"/>
                    <a:lumOff val="5000"/>
                  </a:schemeClr>
                </a:solidFill>
                <a:latin typeface="+mn-lt"/>
              </a:rPr>
              <a:t> Olan </a:t>
            </a:r>
            <a:r>
              <a:rPr lang="tr-TR" sz="2800" dirty="0" err="1" smtClean="0">
                <a:solidFill>
                  <a:schemeClr val="tx1">
                    <a:lumMod val="95000"/>
                    <a:lumOff val="5000"/>
                  </a:schemeClr>
                </a:solidFill>
                <a:latin typeface="+mn-lt"/>
              </a:rPr>
              <a:t>Bİreyler</a:t>
            </a:r>
            <a:r>
              <a:rPr lang="tr-TR" sz="2800" dirty="0" smtClean="0">
                <a:solidFill>
                  <a:schemeClr val="tx1">
                    <a:lumMod val="95000"/>
                    <a:lumOff val="5000"/>
                  </a:schemeClr>
                </a:solidFill>
                <a:latin typeface="+mn-lt"/>
              </a:rPr>
              <a:t>;</a:t>
            </a:r>
            <a:endParaRPr lang="tr-TR" sz="2800" dirty="0">
              <a:latin typeface="+mn-lt"/>
            </a:endParaRPr>
          </a:p>
        </p:txBody>
      </p:sp>
      <p:sp>
        <p:nvSpPr>
          <p:cNvPr id="3" name="İçerik Yer Tutucusu 2"/>
          <p:cNvSpPr>
            <a:spLocks noGrp="1"/>
          </p:cNvSpPr>
          <p:nvPr>
            <p:ph idx="4294967295"/>
          </p:nvPr>
        </p:nvSpPr>
        <p:spPr>
          <a:xfrm>
            <a:off x="611560" y="980728"/>
            <a:ext cx="8352928" cy="5497214"/>
          </a:xfrm>
        </p:spPr>
        <p:txBody>
          <a:bodyPr>
            <a:noAutofit/>
          </a:bodyPr>
          <a:lstStyle/>
          <a:p>
            <a:pPr marL="0" indent="0" algn="just">
              <a:lnSpc>
                <a:spcPct val="120000"/>
              </a:lnSpc>
              <a:spcBef>
                <a:spcPts val="0"/>
              </a:spcBef>
              <a:buNone/>
              <a:defRPr/>
            </a:pPr>
            <a:r>
              <a:rPr lang="tr-TR" sz="2400" b="0" dirty="0" smtClean="0"/>
              <a:t>1. </a:t>
            </a:r>
            <a:r>
              <a:rPr lang="tr-TR" sz="2400" b="0" dirty="0" smtClean="0">
                <a:solidFill>
                  <a:schemeClr val="tx1">
                    <a:lumMod val="95000"/>
                    <a:lumOff val="5000"/>
                  </a:schemeClr>
                </a:solidFill>
              </a:rPr>
              <a:t>Zihinsel yetersizliği olan bireyler, 	</a:t>
            </a:r>
          </a:p>
          <a:p>
            <a:pPr marL="0" indent="0" algn="just">
              <a:lnSpc>
                <a:spcPct val="120000"/>
              </a:lnSpc>
              <a:spcBef>
                <a:spcPts val="0"/>
              </a:spcBef>
              <a:buNone/>
              <a:defRPr/>
            </a:pPr>
            <a:r>
              <a:rPr lang="tr-TR" sz="2400" b="0" dirty="0" smtClean="0">
                <a:solidFill>
                  <a:schemeClr val="tx1">
                    <a:lumMod val="95000"/>
                    <a:lumOff val="5000"/>
                  </a:schemeClr>
                </a:solidFill>
              </a:rPr>
              <a:t>2</a:t>
            </a:r>
            <a:r>
              <a:rPr lang="tr-TR" sz="2400" b="0" dirty="0">
                <a:solidFill>
                  <a:schemeClr val="tx1">
                    <a:lumMod val="95000"/>
                    <a:lumOff val="5000"/>
                  </a:schemeClr>
                </a:solidFill>
              </a:rPr>
              <a:t>. Görme yetersizliği olan bireyler, </a:t>
            </a:r>
          </a:p>
          <a:p>
            <a:pPr marL="0" indent="0" algn="just">
              <a:lnSpc>
                <a:spcPct val="120000"/>
              </a:lnSpc>
              <a:spcBef>
                <a:spcPts val="0"/>
              </a:spcBef>
              <a:buNone/>
              <a:defRPr/>
            </a:pPr>
            <a:r>
              <a:rPr lang="tr-TR" sz="2400" b="0" dirty="0" smtClean="0">
                <a:solidFill>
                  <a:schemeClr val="tx1">
                    <a:lumMod val="95000"/>
                    <a:lumOff val="5000"/>
                  </a:schemeClr>
                </a:solidFill>
              </a:rPr>
              <a:t>3</a:t>
            </a:r>
            <a:r>
              <a:rPr lang="tr-TR" sz="2400" b="0" dirty="0">
                <a:solidFill>
                  <a:schemeClr val="tx1">
                    <a:lumMod val="95000"/>
                    <a:lumOff val="5000"/>
                  </a:schemeClr>
                </a:solidFill>
              </a:rPr>
              <a:t>. İşitme yetersizliği olan bireyler,</a:t>
            </a:r>
          </a:p>
          <a:p>
            <a:pPr marL="0" indent="0" algn="just">
              <a:lnSpc>
                <a:spcPct val="120000"/>
              </a:lnSpc>
              <a:spcBef>
                <a:spcPts val="0"/>
              </a:spcBef>
              <a:buNone/>
              <a:defRPr/>
            </a:pPr>
            <a:r>
              <a:rPr lang="tr-TR" sz="2400" b="0" dirty="0" smtClean="0">
                <a:solidFill>
                  <a:schemeClr val="tx1">
                    <a:lumMod val="95000"/>
                    <a:lumOff val="5000"/>
                  </a:schemeClr>
                </a:solidFill>
              </a:rPr>
              <a:t>4</a:t>
            </a:r>
            <a:r>
              <a:rPr lang="tr-TR" sz="2400" b="0" dirty="0">
                <a:solidFill>
                  <a:schemeClr val="tx1">
                    <a:lumMod val="95000"/>
                    <a:lumOff val="5000"/>
                  </a:schemeClr>
                </a:solidFill>
              </a:rPr>
              <a:t>. Duygusal ve Davranış Bozukluğu olan bireyler</a:t>
            </a:r>
          </a:p>
          <a:p>
            <a:pPr marL="0" indent="0" algn="just">
              <a:lnSpc>
                <a:spcPct val="120000"/>
              </a:lnSpc>
              <a:spcBef>
                <a:spcPts val="0"/>
              </a:spcBef>
              <a:buNone/>
              <a:defRPr/>
            </a:pPr>
            <a:r>
              <a:rPr lang="tr-TR" sz="2400" b="0" dirty="0" smtClean="0">
                <a:solidFill>
                  <a:schemeClr val="tx1">
                    <a:lumMod val="95000"/>
                    <a:lumOff val="5000"/>
                  </a:schemeClr>
                </a:solidFill>
              </a:rPr>
              <a:t>5</a:t>
            </a:r>
            <a:r>
              <a:rPr lang="tr-TR" sz="2400" b="0" dirty="0">
                <a:solidFill>
                  <a:schemeClr val="tx1">
                    <a:lumMod val="95000"/>
                    <a:lumOff val="5000"/>
                  </a:schemeClr>
                </a:solidFill>
              </a:rPr>
              <a:t>. Dil ve konuşma güçlüğü olan bireyler, </a:t>
            </a:r>
          </a:p>
          <a:p>
            <a:pPr marL="0" indent="0" algn="just">
              <a:lnSpc>
                <a:spcPct val="120000"/>
              </a:lnSpc>
              <a:spcBef>
                <a:spcPts val="0"/>
              </a:spcBef>
              <a:buNone/>
              <a:defRPr/>
            </a:pPr>
            <a:r>
              <a:rPr lang="tr-TR" sz="2400" b="0" dirty="0" smtClean="0">
                <a:solidFill>
                  <a:schemeClr val="tx1">
                    <a:lumMod val="95000"/>
                    <a:lumOff val="5000"/>
                  </a:schemeClr>
                </a:solidFill>
              </a:rPr>
              <a:t>6</a:t>
            </a:r>
            <a:r>
              <a:rPr lang="tr-TR" sz="2400" b="0" dirty="0">
                <a:solidFill>
                  <a:schemeClr val="tx1">
                    <a:lumMod val="95000"/>
                    <a:lumOff val="5000"/>
                  </a:schemeClr>
                </a:solidFill>
              </a:rPr>
              <a:t>. Otizmi olan bireyler,</a:t>
            </a:r>
          </a:p>
          <a:p>
            <a:pPr marL="0" indent="0" algn="just">
              <a:lnSpc>
                <a:spcPct val="120000"/>
              </a:lnSpc>
              <a:spcBef>
                <a:spcPts val="0"/>
              </a:spcBef>
              <a:buNone/>
              <a:defRPr/>
            </a:pPr>
            <a:r>
              <a:rPr lang="tr-TR" sz="2400" b="0" dirty="0" smtClean="0">
                <a:solidFill>
                  <a:schemeClr val="tx1">
                    <a:lumMod val="95000"/>
                    <a:lumOff val="5000"/>
                  </a:schemeClr>
                </a:solidFill>
              </a:rPr>
              <a:t>7</a:t>
            </a:r>
            <a:r>
              <a:rPr lang="tr-TR" sz="2400" b="0" dirty="0">
                <a:solidFill>
                  <a:schemeClr val="tx1">
                    <a:lumMod val="95000"/>
                    <a:lumOff val="5000"/>
                  </a:schemeClr>
                </a:solidFill>
              </a:rPr>
              <a:t>. Özel öğrenme güçlüğü olan bireyler, </a:t>
            </a:r>
          </a:p>
          <a:p>
            <a:pPr marL="0" indent="0" algn="just">
              <a:lnSpc>
                <a:spcPct val="120000"/>
              </a:lnSpc>
              <a:spcBef>
                <a:spcPts val="0"/>
              </a:spcBef>
              <a:buNone/>
              <a:defRPr/>
            </a:pPr>
            <a:r>
              <a:rPr lang="tr-TR" sz="2400" b="0" dirty="0" smtClean="0">
                <a:solidFill>
                  <a:schemeClr val="tx1">
                    <a:lumMod val="95000"/>
                    <a:lumOff val="5000"/>
                  </a:schemeClr>
                </a:solidFill>
              </a:rPr>
              <a:t>8</a:t>
            </a:r>
            <a:r>
              <a:rPr lang="tr-TR" sz="2400" b="0" dirty="0">
                <a:solidFill>
                  <a:schemeClr val="tx1">
                    <a:lumMod val="95000"/>
                    <a:lumOff val="5000"/>
                  </a:schemeClr>
                </a:solidFill>
              </a:rPr>
              <a:t>. Süreğen hastalığı olan bireyler, 	</a:t>
            </a:r>
          </a:p>
          <a:p>
            <a:pPr marL="0" indent="0" algn="just">
              <a:lnSpc>
                <a:spcPct val="120000"/>
              </a:lnSpc>
              <a:spcBef>
                <a:spcPts val="0"/>
              </a:spcBef>
              <a:buNone/>
              <a:defRPr/>
            </a:pPr>
            <a:r>
              <a:rPr lang="tr-TR" sz="2400" b="0" dirty="0" smtClean="0">
                <a:solidFill>
                  <a:schemeClr val="tx1">
                    <a:lumMod val="95000"/>
                    <a:lumOff val="5000"/>
                  </a:schemeClr>
                </a:solidFill>
              </a:rPr>
              <a:t>9</a:t>
            </a:r>
            <a:r>
              <a:rPr lang="tr-TR" sz="2400" b="0" dirty="0">
                <a:solidFill>
                  <a:schemeClr val="tx1">
                    <a:lumMod val="95000"/>
                    <a:lumOff val="5000"/>
                  </a:schemeClr>
                </a:solidFill>
              </a:rPr>
              <a:t>. Üstün yetenekli olan bireyler, </a:t>
            </a:r>
          </a:p>
          <a:p>
            <a:pPr marL="0" indent="0" algn="just">
              <a:lnSpc>
                <a:spcPct val="120000"/>
              </a:lnSpc>
              <a:spcBef>
                <a:spcPts val="0"/>
              </a:spcBef>
              <a:buNone/>
              <a:defRPr/>
            </a:pPr>
            <a:r>
              <a:rPr lang="tr-TR" sz="2400" b="0" dirty="0" smtClean="0">
                <a:solidFill>
                  <a:schemeClr val="tx1">
                    <a:lumMod val="95000"/>
                    <a:lumOff val="5000"/>
                  </a:schemeClr>
                </a:solidFill>
              </a:rPr>
              <a:t>10</a:t>
            </a:r>
            <a:r>
              <a:rPr lang="tr-TR" sz="2400" b="0" dirty="0">
                <a:solidFill>
                  <a:schemeClr val="tx1">
                    <a:lumMod val="95000"/>
                    <a:lumOff val="5000"/>
                  </a:schemeClr>
                </a:solidFill>
              </a:rPr>
              <a:t>. Dikkat eksikliği ve </a:t>
            </a:r>
            <a:r>
              <a:rPr lang="tr-TR" sz="2400" b="0" dirty="0" err="1">
                <a:solidFill>
                  <a:schemeClr val="tx1">
                    <a:lumMod val="95000"/>
                    <a:lumOff val="5000"/>
                  </a:schemeClr>
                </a:solidFill>
              </a:rPr>
              <a:t>hiperaktivite</a:t>
            </a:r>
            <a:r>
              <a:rPr lang="tr-TR" sz="2400" b="0" dirty="0">
                <a:solidFill>
                  <a:schemeClr val="tx1">
                    <a:lumMod val="95000"/>
                    <a:lumOff val="5000"/>
                  </a:schemeClr>
                </a:solidFill>
              </a:rPr>
              <a:t>  bozukluğu olan bireyler,</a:t>
            </a:r>
          </a:p>
          <a:p>
            <a:pPr marL="0" indent="0" algn="just">
              <a:lnSpc>
                <a:spcPct val="120000"/>
              </a:lnSpc>
              <a:spcBef>
                <a:spcPts val="0"/>
              </a:spcBef>
              <a:buNone/>
              <a:defRPr/>
            </a:pPr>
            <a:r>
              <a:rPr lang="tr-TR" sz="2400" b="0" dirty="0" smtClean="0">
                <a:solidFill>
                  <a:schemeClr val="tx1">
                    <a:lumMod val="95000"/>
                    <a:lumOff val="5000"/>
                  </a:schemeClr>
                </a:solidFill>
              </a:rPr>
              <a:t>11</a:t>
            </a:r>
            <a:r>
              <a:rPr lang="tr-TR" sz="2400" b="0" dirty="0">
                <a:solidFill>
                  <a:schemeClr val="tx1">
                    <a:lumMod val="95000"/>
                    <a:lumOff val="5000"/>
                  </a:schemeClr>
                </a:solidFill>
              </a:rPr>
              <a:t>. Ortopedik  yetersizliği olan bireyler,</a:t>
            </a:r>
          </a:p>
          <a:p>
            <a:pPr marL="0" indent="0" algn="just">
              <a:lnSpc>
                <a:spcPct val="120000"/>
              </a:lnSpc>
              <a:spcBef>
                <a:spcPts val="0"/>
              </a:spcBef>
              <a:buNone/>
              <a:defRPr/>
            </a:pPr>
            <a:r>
              <a:rPr lang="tr-TR" sz="2400" b="0" dirty="0" smtClean="0">
                <a:solidFill>
                  <a:schemeClr val="tx1">
                    <a:lumMod val="95000"/>
                    <a:lumOff val="5000"/>
                  </a:schemeClr>
                </a:solidFill>
              </a:rPr>
              <a:t>12</a:t>
            </a:r>
            <a:r>
              <a:rPr lang="tr-TR" sz="2400" b="0" dirty="0">
                <a:solidFill>
                  <a:schemeClr val="tx1">
                    <a:lumMod val="95000"/>
                    <a:lumOff val="5000"/>
                  </a:schemeClr>
                </a:solidFill>
              </a:rPr>
              <a:t>. </a:t>
            </a:r>
            <a:r>
              <a:rPr lang="tr-TR" sz="2400" b="0" dirty="0" err="1">
                <a:solidFill>
                  <a:schemeClr val="tx1">
                    <a:lumMod val="95000"/>
                    <a:lumOff val="5000"/>
                  </a:schemeClr>
                </a:solidFill>
              </a:rPr>
              <a:t>Serebral</a:t>
            </a:r>
            <a:r>
              <a:rPr lang="tr-TR" sz="2400" b="0" dirty="0">
                <a:solidFill>
                  <a:schemeClr val="tx1">
                    <a:lumMod val="95000"/>
                    <a:lumOff val="5000"/>
                  </a:schemeClr>
                </a:solidFill>
              </a:rPr>
              <a:t> </a:t>
            </a:r>
            <a:r>
              <a:rPr lang="tr-TR" sz="2400" b="0" dirty="0" err="1">
                <a:solidFill>
                  <a:schemeClr val="tx1">
                    <a:lumMod val="95000"/>
                    <a:lumOff val="5000"/>
                  </a:schemeClr>
                </a:solidFill>
              </a:rPr>
              <a:t>Palsisi</a:t>
            </a:r>
            <a:r>
              <a:rPr lang="tr-TR" sz="2400" b="0" dirty="0">
                <a:solidFill>
                  <a:schemeClr val="tx1">
                    <a:lumMod val="95000"/>
                    <a:lumOff val="5000"/>
                  </a:schemeClr>
                </a:solidFill>
              </a:rPr>
              <a:t> olan bireyler</a:t>
            </a:r>
            <a:endParaRPr lang="tr-TR" sz="2400" b="0" dirty="0"/>
          </a:p>
          <a:p>
            <a:pPr marL="0" indent="0" algn="just">
              <a:lnSpc>
                <a:spcPct val="120000"/>
              </a:lnSpc>
              <a:spcBef>
                <a:spcPts val="0"/>
              </a:spcBef>
              <a:buNone/>
              <a:defRPr/>
            </a:pPr>
            <a:r>
              <a:rPr lang="tr-TR" sz="2400" b="0" dirty="0" smtClean="0">
                <a:solidFill>
                  <a:schemeClr val="tx1">
                    <a:lumMod val="95000"/>
                    <a:lumOff val="5000"/>
                  </a:schemeClr>
                </a:solidFill>
              </a:rPr>
              <a:t>13</a:t>
            </a:r>
            <a:r>
              <a:rPr lang="tr-TR" sz="2400" b="0" dirty="0">
                <a:solidFill>
                  <a:schemeClr val="tx1">
                    <a:lumMod val="95000"/>
                    <a:lumOff val="5000"/>
                  </a:schemeClr>
                </a:solidFill>
              </a:rPr>
              <a:t>. Birden fazla yetersizliği olan bireyler.	</a:t>
            </a:r>
          </a:p>
          <a:p>
            <a:endParaRPr lang="tr-TR" sz="2400" b="0" dirty="0"/>
          </a:p>
        </p:txBody>
      </p:sp>
    </p:spTree>
    <p:extLst>
      <p:ext uri="{BB962C8B-B14F-4D97-AF65-F5344CB8AC3E}">
        <p14:creationId xmlns:p14="http://schemas.microsoft.com/office/powerpoint/2010/main" val="11468551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7" y="1100138"/>
            <a:ext cx="8496944" cy="4921150"/>
          </a:xfrm>
        </p:spPr>
        <p:txBody>
          <a:bodyPr>
            <a:noAutofit/>
          </a:bodyPr>
          <a:lstStyle/>
          <a:p>
            <a:r>
              <a:rPr lang="tr-TR" sz="2400" b="1" dirty="0"/>
              <a:t>Okul Binaları</a:t>
            </a:r>
            <a:endParaRPr lang="tr-TR" sz="2400" dirty="0"/>
          </a:p>
          <a:p>
            <a:pPr algn="just"/>
            <a:r>
              <a:rPr lang="tr-TR" sz="2400" b="0" dirty="0" smtClean="0"/>
              <a:t>	Binaların </a:t>
            </a:r>
            <a:r>
              <a:rPr lang="tr-TR" sz="2400" b="0" dirty="0"/>
              <a:t>içi ve dış duvarlarının, kapıların kesişen kenarlarının, mobilya ve eşyaların sivri uçlu olmaması, yuvarlak hatlı olması,</a:t>
            </a:r>
          </a:p>
          <a:p>
            <a:pPr algn="just"/>
            <a:r>
              <a:rPr lang="tr-TR" sz="2400" b="0" dirty="0" smtClean="0"/>
              <a:t>	Duvarların </a:t>
            </a:r>
            <a:r>
              <a:rPr lang="tr-TR" sz="2400" b="0" dirty="0"/>
              <a:t>yüzeylerinin pürüzsüz olması, öğrencilerin çarpması durumunda zarar görecekleri girinti ve çıkıntılar olmaması,</a:t>
            </a:r>
          </a:p>
          <a:p>
            <a:pPr algn="just"/>
            <a:r>
              <a:rPr lang="tr-TR" sz="2400" b="0" dirty="0" smtClean="0"/>
              <a:t>	Tabelaların </a:t>
            </a:r>
            <a:r>
              <a:rPr lang="tr-TR" sz="2400" b="0" dirty="0"/>
              <a:t>ışıklı, Braille kabartma yazılı ve/veya sesli olarak düzenlenmesi,</a:t>
            </a:r>
          </a:p>
          <a:p>
            <a:pPr algn="just"/>
            <a:r>
              <a:rPr lang="tr-TR" sz="2400" b="0" dirty="0" smtClean="0"/>
              <a:t>	Bölümlerin </a:t>
            </a:r>
            <a:r>
              <a:rPr lang="tr-TR" sz="2400" b="0" dirty="0"/>
              <a:t>(atölyeler, </a:t>
            </a:r>
            <a:r>
              <a:rPr lang="tr-TR" sz="2400" b="0" dirty="0" smtClean="0"/>
              <a:t>laboratuvarlar </a:t>
            </a:r>
            <a:r>
              <a:rPr lang="tr-TR" sz="2400" b="0" dirty="0"/>
              <a:t>vb.) adının yazılı ifadesi yanında resimli, şekilli, Braille kabartma yazılı tabelaların kullanılması</a:t>
            </a:r>
          </a:p>
          <a:p>
            <a:pPr algn="just"/>
            <a:r>
              <a:rPr lang="tr-TR" sz="2400" b="0" dirty="0" smtClean="0"/>
              <a:t>	Yerlerde </a:t>
            </a:r>
            <a:r>
              <a:rPr lang="tr-TR" sz="2400" b="0" dirty="0"/>
              <a:t>kaymayı engelleyen bir zemin malzemesi kullanılması Tuvalet ve vb. yerlerde tutunma barları bulunması, Olması gereken her yerde rampaların bulunması,</a:t>
            </a:r>
          </a:p>
        </p:txBody>
      </p:sp>
    </p:spTree>
    <p:extLst>
      <p:ext uri="{BB962C8B-B14F-4D97-AF65-F5344CB8AC3E}">
        <p14:creationId xmlns:p14="http://schemas.microsoft.com/office/powerpoint/2010/main" val="906420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08720"/>
            <a:ext cx="8352928" cy="5757862"/>
          </a:xfrm>
        </p:spPr>
        <p:txBody>
          <a:bodyPr>
            <a:noAutofit/>
          </a:bodyPr>
          <a:lstStyle/>
          <a:p>
            <a:pPr algn="just"/>
            <a:r>
              <a:rPr lang="tr-TR" sz="2400" dirty="0"/>
              <a:t>Sınıflar</a:t>
            </a:r>
          </a:p>
          <a:p>
            <a:pPr algn="just"/>
            <a:r>
              <a:rPr lang="tr-TR" sz="2400" b="0" dirty="0" smtClean="0"/>
              <a:t>	Yazı </a:t>
            </a:r>
            <a:r>
              <a:rPr lang="tr-TR" sz="2400" b="0" dirty="0"/>
              <a:t>tahtaları ve panolar yükseklik açısından ayarlanabilir şekilde olması,</a:t>
            </a:r>
          </a:p>
          <a:p>
            <a:pPr algn="just"/>
            <a:r>
              <a:rPr lang="tr-TR" sz="2400" b="0" dirty="0" smtClean="0"/>
              <a:t>	Sınıfların </a:t>
            </a:r>
            <a:r>
              <a:rPr lang="tr-TR" sz="2400" b="0" dirty="0"/>
              <a:t>ısı, ışık, ses, havalandırma ve izolasyon açısından eğitim ve öğ­retimi olumsuz etkilemeyecek şekilde düzenlenmesi, (örneğin; öğrencinin gözüne direk girmeyecek, tahtada yansıma yapmayacak ışık kaynağı </a:t>
            </a:r>
            <a:r>
              <a:rPr lang="tr-TR" sz="2400" b="0" dirty="0" smtClean="0"/>
              <a:t>olma</a:t>
            </a:r>
            <a:r>
              <a:rPr lang="tr-TR" sz="2400" b="0" dirty="0"/>
              <a:t>sı, doğal aydınlatma yollarının kullanılması, pencere alanının güneş ışığından yeterince yararlanmaya uygun olması, dikkat dağıtıcı, gürültü niteliğindeki ses ve diğer etkenlerin kontrol altına alınması,... </a:t>
            </a:r>
            <a:r>
              <a:rPr lang="tr-TR" sz="2400" b="0" dirty="0" err="1"/>
              <a:t>vb</a:t>
            </a:r>
            <a:r>
              <a:rPr lang="tr-TR" sz="2400" b="0" dirty="0"/>
              <a:t>)</a:t>
            </a:r>
            <a:r>
              <a:rPr lang="tr-TR" sz="2400" b="0" dirty="0" smtClean="0"/>
              <a:t> </a:t>
            </a:r>
            <a:r>
              <a:rPr lang="tr-TR" sz="2400" b="0" dirty="0"/>
              <a:t/>
            </a:r>
            <a:br>
              <a:rPr lang="tr-TR" sz="2400" b="0" dirty="0"/>
            </a:br>
            <a:r>
              <a:rPr lang="tr-TR" sz="2400" b="0" dirty="0"/>
              <a:t>Sınıfın öğrencinin ihtiyaçlarına cevap verecek bir yerde bulunması,</a:t>
            </a:r>
          </a:p>
          <a:p>
            <a:pPr algn="just"/>
            <a:r>
              <a:rPr lang="tr-TR" sz="2400" b="0" dirty="0" smtClean="0"/>
              <a:t>	Sınıf </a:t>
            </a:r>
            <a:r>
              <a:rPr lang="tr-TR" sz="2400" b="0" dirty="0"/>
              <a:t>içindeki masa ve sıraların sabit olmaması, ihtiyaca göre yer değiştirmeye uygun olması,</a:t>
            </a:r>
          </a:p>
          <a:p>
            <a:pPr algn="just"/>
            <a:endParaRPr lang="tr-TR" sz="2400" b="0" dirty="0"/>
          </a:p>
        </p:txBody>
      </p:sp>
    </p:spTree>
    <p:extLst>
      <p:ext uri="{BB962C8B-B14F-4D97-AF65-F5344CB8AC3E}">
        <p14:creationId xmlns:p14="http://schemas.microsoft.com/office/powerpoint/2010/main" val="1136088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just"/>
            <a:r>
              <a:rPr lang="tr-TR" sz="2400" b="0" dirty="0" smtClean="0"/>
              <a:t>	Tüm cihazların kullanılabilmesi için yeterli sayıda ve uygun yükseklikte priz olması,</a:t>
            </a:r>
          </a:p>
          <a:p>
            <a:pPr algn="just"/>
            <a:r>
              <a:rPr lang="tr-TR" sz="2400" b="0" dirty="0" smtClean="0"/>
              <a:t>	Sınıfların düzeni ve sınıf içinde kullanılan renklerin sade olması, öğretim sürecini olumsuz etkileyecek uyaranların bulundurulmaması,</a:t>
            </a:r>
          </a:p>
          <a:p>
            <a:pPr algn="just"/>
            <a:r>
              <a:rPr lang="tr-TR" sz="2400" b="0" dirty="0" smtClean="0"/>
              <a:t>	Sınıfta </a:t>
            </a:r>
            <a:r>
              <a:rPr lang="tr-TR" sz="2400" b="0" dirty="0"/>
              <a:t>öğrencilerin birbirlerini ve öğretmenlerini rahatça görebilecekleri şekilde (Örneğin, U veya yarım daire) oturmalarının sağlanması. Eğer bu oturma düzeni sağlanamıyorsa çocuğun öğretmenini rahatça görebilece­ği, konuşmasını rahatça takip edebileceği bir yere yerleştirilmesi. Bireysel çalışma ortamlarının düzenlenmesine dikkat edilmesi. Eğitim öğretime hizmet edecek uygun araç gereçlerin düzenlenmesi.</a:t>
            </a:r>
          </a:p>
          <a:p>
            <a:pPr algn="just"/>
            <a:endParaRPr lang="tr-TR" sz="2400" b="0" dirty="0"/>
          </a:p>
        </p:txBody>
      </p:sp>
    </p:spTree>
    <p:extLst>
      <p:ext uri="{BB962C8B-B14F-4D97-AF65-F5344CB8AC3E}">
        <p14:creationId xmlns:p14="http://schemas.microsoft.com/office/powerpoint/2010/main" val="42629770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916832"/>
            <a:ext cx="7521575" cy="3579812"/>
          </a:xfrm>
        </p:spPr>
        <p:txBody>
          <a:bodyPr/>
          <a:lstStyle/>
          <a:p>
            <a:pPr algn="just"/>
            <a:r>
              <a:rPr lang="tr-TR" sz="2400" b="0" i="1" dirty="0" smtClean="0"/>
              <a:t>	"</a:t>
            </a:r>
            <a:r>
              <a:rPr lang="tr-TR" sz="2400" b="0" i="1" dirty="0"/>
              <a:t>Engelsiz Okul Modeli" bütünleştirme için kilit bir model olup, eğitimde etkin bütünleştirme için belli aralıklarla çocuğun geli­şimi, fiziksel ortam, eğitim uygulamaları, eğitim öğretim yöntem ve materyalleri vb. bileşenlerin değerlendirilerek gerekli değişik­lik ve düzenlemeleri yapan, kendini değerlendirip yenileyen ve sürekliliği olan bir sistemi tanımlamaktadır.</a:t>
            </a:r>
            <a:endParaRPr lang="tr-TR" sz="2400" b="0" dirty="0"/>
          </a:p>
          <a:p>
            <a:pPr algn="just"/>
            <a:endParaRPr lang="tr-TR" sz="2400" b="0" dirty="0"/>
          </a:p>
        </p:txBody>
      </p:sp>
    </p:spTree>
    <p:extLst>
      <p:ext uri="{BB962C8B-B14F-4D97-AF65-F5344CB8AC3E}">
        <p14:creationId xmlns:p14="http://schemas.microsoft.com/office/powerpoint/2010/main" val="19041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332656"/>
            <a:ext cx="7521575" cy="549275"/>
          </a:xfrm>
        </p:spPr>
        <p:txBody>
          <a:bodyPr>
            <a:normAutofit/>
          </a:bodyPr>
          <a:lstStyle/>
          <a:p>
            <a:r>
              <a:rPr lang="tr-TR" b="1" dirty="0">
                <a:latin typeface="+mn-lt"/>
              </a:rPr>
              <a:t>BÜTÜNLEŞTİRME KİMLERİ KAPSAR?</a:t>
            </a:r>
            <a:endParaRPr lang="tr-TR" dirty="0">
              <a:latin typeface="+mn-lt"/>
            </a:endParaRPr>
          </a:p>
        </p:txBody>
      </p:sp>
      <p:sp>
        <p:nvSpPr>
          <p:cNvPr id="3" name="İçerik Yer Tutucusu 2"/>
          <p:cNvSpPr>
            <a:spLocks noGrp="1"/>
          </p:cNvSpPr>
          <p:nvPr>
            <p:ph idx="1"/>
          </p:nvPr>
        </p:nvSpPr>
        <p:spPr/>
        <p:txBody>
          <a:bodyPr>
            <a:noAutofit/>
          </a:bodyPr>
          <a:lstStyle/>
          <a:p>
            <a:pPr algn="just"/>
            <a:r>
              <a:rPr lang="tr-TR" sz="2400" b="0" dirty="0" smtClean="0"/>
              <a:t>	Bütünleştirme</a:t>
            </a:r>
            <a:r>
              <a:rPr lang="tr-TR" sz="2400" b="0" dirty="0"/>
              <a:t>, çocuğun özel gereksinimi ve/veya engeli olsun veya olma­sın, sosyal, kültürel, eğitimsel, yaşamsal aktivite ve fırsatlara tüm toplum üyeleri ile eşit düzeyde erişimde güçlük yaşayan bütün çocukları kapsar.</a:t>
            </a:r>
          </a:p>
          <a:p>
            <a:pPr algn="just"/>
            <a:r>
              <a:rPr lang="tr-TR" sz="2400" b="0" dirty="0" smtClean="0"/>
              <a:t>	Söz </a:t>
            </a:r>
            <a:r>
              <a:rPr lang="tr-TR" sz="2400" b="0" dirty="0"/>
              <a:t>konusu bireyler belirli bir gereksinimine ve/veya engele ilişkin tanı al­mış olanlar (işitme, görme, zihinsel engelliler vb.) ile tüm gelişim alanları açı­sından dezavantajlı grupları da kapsamaktadır (örneğin, ihmal ve istismar riski taşıyan, eğitim fırsatlarına erişimde dezavantajlı bölgelerde yaşayan, düşük </a:t>
            </a:r>
            <a:r>
              <a:rPr lang="tr-TR" sz="2400" b="0" dirty="0" err="1"/>
              <a:t>sosyo</a:t>
            </a:r>
            <a:r>
              <a:rPr lang="tr-TR" sz="2400" b="0" dirty="0"/>
              <a:t>-ekonomik düzey, suça itilmiş/suç işleme riski altındaki bireyler, sokakta yaşayan çocuklar, çocuk işçiler vb.).</a:t>
            </a:r>
          </a:p>
          <a:p>
            <a:pPr algn="just"/>
            <a:endParaRPr lang="tr-TR" sz="2400" b="0" dirty="0"/>
          </a:p>
        </p:txBody>
      </p:sp>
    </p:spTree>
    <p:extLst>
      <p:ext uri="{BB962C8B-B14F-4D97-AF65-F5344CB8AC3E}">
        <p14:creationId xmlns:p14="http://schemas.microsoft.com/office/powerpoint/2010/main" val="1058105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60648"/>
            <a:ext cx="7521575" cy="549275"/>
          </a:xfrm>
        </p:spPr>
        <p:txBody>
          <a:bodyPr/>
          <a:lstStyle/>
          <a:p>
            <a:r>
              <a:rPr lang="tr-TR" b="1" dirty="0"/>
              <a:t>BÜTÜNLEŞTİRMENİN YARARLARI</a:t>
            </a:r>
            <a:endParaRPr lang="tr-TR" dirty="0"/>
          </a:p>
        </p:txBody>
      </p:sp>
      <p:sp>
        <p:nvSpPr>
          <p:cNvPr id="3" name="İçerik Yer Tutucusu 2"/>
          <p:cNvSpPr>
            <a:spLocks noGrp="1"/>
          </p:cNvSpPr>
          <p:nvPr>
            <p:ph idx="1"/>
          </p:nvPr>
        </p:nvSpPr>
        <p:spPr>
          <a:xfrm>
            <a:off x="395536" y="1100138"/>
            <a:ext cx="8208911" cy="4921150"/>
          </a:xfrm>
        </p:spPr>
        <p:txBody>
          <a:bodyPr>
            <a:noAutofit/>
          </a:bodyPr>
          <a:lstStyle/>
          <a:p>
            <a:pPr algn="just"/>
            <a:r>
              <a:rPr lang="tr-TR" sz="2400" dirty="0"/>
              <a:t>Özel gereksinimli ve/veya engeli olan çocuklar </a:t>
            </a:r>
            <a:r>
              <a:rPr lang="tr-TR" sz="2400" dirty="0" smtClean="0"/>
              <a:t>açısından;</a:t>
            </a:r>
          </a:p>
          <a:p>
            <a:pPr algn="just"/>
            <a:endParaRPr lang="tr-TR" sz="2400" b="0" dirty="0"/>
          </a:p>
          <a:p>
            <a:pPr algn="just">
              <a:buFont typeface="Arial" panose="020B0604020202020204" pitchFamily="34" charset="0"/>
              <a:buChar char="•"/>
            </a:pPr>
            <a:r>
              <a:rPr lang="tr-TR" sz="2400" b="0" dirty="0" smtClean="0"/>
              <a:t>Kendine </a:t>
            </a:r>
            <a:r>
              <a:rPr lang="tr-TR" sz="2400" b="0" dirty="0"/>
              <a:t>güvenir. Cesareti artar.</a:t>
            </a:r>
          </a:p>
          <a:p>
            <a:pPr algn="just">
              <a:buFont typeface="Arial" panose="020B0604020202020204" pitchFamily="34" charset="0"/>
              <a:buChar char="•"/>
            </a:pPr>
            <a:r>
              <a:rPr lang="tr-TR" sz="2400" b="0" dirty="0" smtClean="0"/>
              <a:t>Sorumluluk </a:t>
            </a:r>
            <a:r>
              <a:rPr lang="tr-TR" sz="2400" b="0" dirty="0"/>
              <a:t>alma bilinci değişir. Sosyal uyum ve akademik başarısı artar.</a:t>
            </a:r>
          </a:p>
          <a:p>
            <a:pPr algn="just">
              <a:buFont typeface="Arial" panose="020B0604020202020204" pitchFamily="34" charset="0"/>
              <a:buChar char="•"/>
            </a:pPr>
            <a:r>
              <a:rPr lang="tr-TR" sz="2400" b="0" dirty="0" smtClean="0"/>
              <a:t>Olumsuz </a:t>
            </a:r>
            <a:r>
              <a:rPr lang="tr-TR" sz="2400" b="0" dirty="0"/>
              <a:t>tutum ve davranışları azalırken olumlu tutum ve davranışları artar. Topluma kabulü artar.</a:t>
            </a:r>
          </a:p>
          <a:p>
            <a:pPr algn="just">
              <a:buFont typeface="Arial" panose="020B0604020202020204" pitchFamily="34" charset="0"/>
              <a:buChar char="•"/>
            </a:pPr>
            <a:r>
              <a:rPr lang="tr-TR" sz="2400" b="0" dirty="0" smtClean="0"/>
              <a:t>Etkin </a:t>
            </a:r>
            <a:r>
              <a:rPr lang="tr-TR" sz="2400" b="0" dirty="0"/>
              <a:t>sosyal iletişim, etkin katılım, işbirliği ve toplumsal yaşam ve uyum becerileri kaza­nırlar.</a:t>
            </a:r>
          </a:p>
          <a:p>
            <a:pPr algn="just">
              <a:buFont typeface="Arial" panose="020B0604020202020204" pitchFamily="34" charset="0"/>
              <a:buChar char="•"/>
            </a:pPr>
            <a:r>
              <a:rPr lang="tr-TR" sz="2400" b="0" dirty="0" smtClean="0"/>
              <a:t>Farklı </a:t>
            </a:r>
            <a:r>
              <a:rPr lang="tr-TR" sz="2400" b="0" dirty="0"/>
              <a:t>özellikleri olan bireyleri tanıma olanakları artar. Ortak yaşam alanlarında birlikte yaşamayı öğrenirler</a:t>
            </a:r>
          </a:p>
          <a:p>
            <a:pPr algn="just"/>
            <a:endParaRPr lang="tr-TR" sz="2400" b="0" dirty="0"/>
          </a:p>
        </p:txBody>
      </p:sp>
    </p:spTree>
    <p:extLst>
      <p:ext uri="{BB962C8B-B14F-4D97-AF65-F5344CB8AC3E}">
        <p14:creationId xmlns:p14="http://schemas.microsoft.com/office/powerpoint/2010/main" val="32455352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just"/>
            <a:r>
              <a:rPr lang="tr-TR" sz="2400" dirty="0"/>
              <a:t>Normal gelişim gösteren akranlar </a:t>
            </a:r>
            <a:r>
              <a:rPr lang="tr-TR" sz="2400" dirty="0" smtClean="0"/>
              <a:t>açısından;</a:t>
            </a:r>
          </a:p>
          <a:p>
            <a:pPr algn="just"/>
            <a:endParaRPr lang="tr-TR" sz="2400" dirty="0"/>
          </a:p>
          <a:p>
            <a:pPr algn="just">
              <a:buFont typeface="Arial" panose="020B0604020202020204" pitchFamily="34" charset="0"/>
              <a:buChar char="•"/>
            </a:pPr>
            <a:r>
              <a:rPr lang="tr-TR" sz="2400" b="0" dirty="0" smtClean="0"/>
              <a:t>Özel </a:t>
            </a:r>
            <a:r>
              <a:rPr lang="tr-TR" sz="2400" b="0" dirty="0"/>
              <a:t>gereksinimi ve/veya engeli olan akranlarına karşı;</a:t>
            </a:r>
          </a:p>
          <a:p>
            <a:pPr algn="just">
              <a:buFont typeface="Arial" panose="020B0604020202020204" pitchFamily="34" charset="0"/>
              <a:buChar char="•"/>
            </a:pPr>
            <a:r>
              <a:rPr lang="tr-TR" sz="2400" b="0" dirty="0" smtClean="0"/>
              <a:t>Önyargıları </a:t>
            </a:r>
            <a:r>
              <a:rPr lang="tr-TR" sz="2400" b="0" dirty="0"/>
              <a:t>azalır.</a:t>
            </a:r>
          </a:p>
          <a:p>
            <a:pPr algn="just">
              <a:buFont typeface="Arial" panose="020B0604020202020204" pitchFamily="34" charset="0"/>
              <a:buChar char="•"/>
            </a:pPr>
            <a:r>
              <a:rPr lang="tr-TR" sz="2400" b="0" dirty="0" smtClean="0"/>
              <a:t>Hoşgörü </a:t>
            </a:r>
            <a:r>
              <a:rPr lang="tr-TR" sz="2400" b="0" dirty="0"/>
              <a:t>gösterirler.</a:t>
            </a:r>
          </a:p>
          <a:p>
            <a:pPr algn="just">
              <a:buFont typeface="Arial" panose="020B0604020202020204" pitchFamily="34" charset="0"/>
              <a:buChar char="•"/>
            </a:pPr>
            <a:r>
              <a:rPr lang="tr-TR" sz="2400" b="0" dirty="0" smtClean="0"/>
              <a:t>İhtiyacı </a:t>
            </a:r>
            <a:r>
              <a:rPr lang="tr-TR" sz="2400" b="0" dirty="0"/>
              <a:t>olanlara yardımcı olurlar.</a:t>
            </a:r>
          </a:p>
          <a:p>
            <a:pPr algn="just">
              <a:buFont typeface="Arial" panose="020B0604020202020204" pitchFamily="34" charset="0"/>
              <a:buChar char="•"/>
            </a:pPr>
            <a:r>
              <a:rPr lang="tr-TR" sz="2400" b="0" dirty="0" smtClean="0"/>
              <a:t>Ortak </a:t>
            </a:r>
            <a:r>
              <a:rPr lang="tr-TR" sz="2400" b="0" dirty="0"/>
              <a:t>yaşam alanlarında birlikte yaşamayı öğrenirler</a:t>
            </a:r>
          </a:p>
          <a:p>
            <a:pPr algn="just">
              <a:buFont typeface="Arial" panose="020B0604020202020204" pitchFamily="34" charset="0"/>
              <a:buChar char="•"/>
            </a:pPr>
            <a:r>
              <a:rPr lang="tr-TR" sz="2400" b="0" dirty="0" smtClean="0"/>
              <a:t>Farklı </a:t>
            </a:r>
            <a:r>
              <a:rPr lang="tr-TR" sz="2400" b="0" dirty="0"/>
              <a:t>özellikleri olan bireyleri tanıma olanakları artar.</a:t>
            </a:r>
          </a:p>
          <a:p>
            <a:pPr algn="just">
              <a:buFont typeface="Arial" panose="020B0604020202020204" pitchFamily="34" charset="0"/>
              <a:buChar char="•"/>
            </a:pPr>
            <a:r>
              <a:rPr lang="tr-TR" sz="2400" b="0" dirty="0" smtClean="0"/>
              <a:t>Koşulsuz </a:t>
            </a:r>
            <a:r>
              <a:rPr lang="tr-TR" sz="2400" b="0" dirty="0"/>
              <a:t>kabule uygun davranış gösterirler.</a:t>
            </a:r>
          </a:p>
          <a:p>
            <a:pPr algn="just"/>
            <a:endParaRPr lang="tr-TR" sz="2400" b="0" dirty="0"/>
          </a:p>
        </p:txBody>
      </p:sp>
    </p:spTree>
    <p:extLst>
      <p:ext uri="{BB962C8B-B14F-4D97-AF65-F5344CB8AC3E}">
        <p14:creationId xmlns:p14="http://schemas.microsoft.com/office/powerpoint/2010/main" val="21759410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marL="0" indent="0" algn="just"/>
            <a:r>
              <a:rPr lang="tr-TR" sz="2400" dirty="0"/>
              <a:t>Öğretmenler </a:t>
            </a:r>
            <a:r>
              <a:rPr lang="tr-TR" sz="2400" dirty="0" smtClean="0"/>
              <a:t>açısından;</a:t>
            </a:r>
            <a:endParaRPr lang="tr-TR" sz="2400" dirty="0"/>
          </a:p>
          <a:p>
            <a:pPr algn="just">
              <a:buFont typeface="Arial" panose="020B0604020202020204" pitchFamily="34" charset="0"/>
              <a:buChar char="•"/>
            </a:pPr>
            <a:r>
              <a:rPr lang="tr-TR" sz="2400" b="0" dirty="0"/>
              <a:t>Özel gereksinimi olan ve/veya engeli olan çocuklara ve ailelerine nasıl yaklaşacağını bilir,</a:t>
            </a:r>
          </a:p>
          <a:p>
            <a:pPr algn="just">
              <a:buFont typeface="Arial" panose="020B0604020202020204" pitchFamily="34" charset="0"/>
              <a:buChar char="•"/>
            </a:pPr>
            <a:r>
              <a:rPr lang="tr-TR" sz="2400" b="0" dirty="0"/>
              <a:t>işbirliği yapar, ailelerin eğitime etkin katılımı için gerekli düzenlemeleri yapar.</a:t>
            </a:r>
          </a:p>
          <a:p>
            <a:pPr algn="just">
              <a:buFont typeface="Arial" panose="020B0604020202020204" pitchFamily="34" charset="0"/>
              <a:buChar char="•"/>
            </a:pPr>
            <a:r>
              <a:rPr lang="tr-TR" sz="2400" b="0" dirty="0"/>
              <a:t>Sınıf ortamını ve öğretim programını sınıftaki çocukların gereksinimine göre düzenler,</a:t>
            </a:r>
          </a:p>
          <a:p>
            <a:pPr algn="just">
              <a:buFont typeface="Arial" panose="020B0604020202020204" pitchFamily="34" charset="0"/>
              <a:buChar char="•"/>
            </a:pPr>
            <a:r>
              <a:rPr lang="tr-TR" sz="2400" b="0" dirty="0"/>
              <a:t>uygular, değerlendirir ve gerekli güncellemeleri yapar.</a:t>
            </a:r>
          </a:p>
          <a:p>
            <a:pPr algn="just">
              <a:buFont typeface="Arial" panose="020B0604020202020204" pitchFamily="34" charset="0"/>
              <a:buChar char="•"/>
            </a:pPr>
            <a:r>
              <a:rPr lang="tr-TR" sz="2400" b="0" dirty="0"/>
              <a:t>Sürekli mesleki gelişim için gerekli girişimlerde bulunur, eğitim alır, sınıfında araştırmaya</a:t>
            </a:r>
          </a:p>
          <a:p>
            <a:pPr algn="just">
              <a:buFont typeface="Arial" panose="020B0604020202020204" pitchFamily="34" charset="0"/>
              <a:buChar char="•"/>
            </a:pPr>
            <a:r>
              <a:rPr lang="tr-TR" sz="2400" b="0" dirty="0"/>
              <a:t>dayalı uygulamalara yer verir, araştırma yapar, uygular, sonuçlarını değerlendirir.</a:t>
            </a:r>
          </a:p>
          <a:p>
            <a:pPr algn="just">
              <a:buFont typeface="Arial" panose="020B0604020202020204" pitchFamily="34" charset="0"/>
              <a:buChar char="•"/>
            </a:pPr>
            <a:endParaRPr lang="tr-TR" sz="2400" b="0" dirty="0"/>
          </a:p>
        </p:txBody>
      </p:sp>
    </p:spTree>
    <p:extLst>
      <p:ext uri="{BB962C8B-B14F-4D97-AF65-F5344CB8AC3E}">
        <p14:creationId xmlns:p14="http://schemas.microsoft.com/office/powerpoint/2010/main" val="9247943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r>
              <a:rPr lang="tr-TR" sz="2400" dirty="0"/>
              <a:t>Tüm aileler açısından</a:t>
            </a:r>
          </a:p>
          <a:p>
            <a:pPr algn="just">
              <a:buFont typeface="Arial" panose="020B0604020202020204" pitchFamily="34" charset="0"/>
              <a:buChar char="•"/>
            </a:pPr>
            <a:r>
              <a:rPr lang="tr-TR" sz="2400" b="0" dirty="0"/>
              <a:t>Eğitime aktif olarak katılırlar.</a:t>
            </a:r>
          </a:p>
          <a:p>
            <a:pPr algn="just">
              <a:buFont typeface="Arial" panose="020B0604020202020204" pitchFamily="34" charset="0"/>
              <a:buChar char="•"/>
            </a:pPr>
            <a:r>
              <a:rPr lang="tr-TR" sz="2400" b="0" dirty="0"/>
              <a:t>Çocuklarına nasıl yardımcı olacakları konusunda yeni yöntemler öğrenirler.</a:t>
            </a:r>
          </a:p>
          <a:p>
            <a:pPr algn="just">
              <a:buFont typeface="Arial" panose="020B0604020202020204" pitchFamily="34" charset="0"/>
              <a:buChar char="•"/>
            </a:pPr>
            <a:r>
              <a:rPr lang="tr-TR" sz="2400" b="0" dirty="0"/>
              <a:t>Diğer ailelerle iletişime geçerek deneyimlerini, bilgilerini paylaşma olanağı bulurlar.</a:t>
            </a:r>
          </a:p>
          <a:p>
            <a:pPr algn="just">
              <a:buFont typeface="Arial" panose="020B0604020202020204" pitchFamily="34" charset="0"/>
              <a:buChar char="•"/>
            </a:pPr>
            <a:r>
              <a:rPr lang="tr-TR" sz="2400" b="0" dirty="0"/>
              <a:t>Yasal hak ve sorumluluklarını öğrenirler.</a:t>
            </a:r>
          </a:p>
          <a:p>
            <a:pPr algn="just">
              <a:buFont typeface="Arial" panose="020B0604020202020204" pitchFamily="34" charset="0"/>
              <a:buChar char="•"/>
            </a:pPr>
            <a:endParaRPr lang="tr-TR" sz="2400" b="0" dirty="0"/>
          </a:p>
        </p:txBody>
      </p:sp>
    </p:spTree>
    <p:extLst>
      <p:ext uri="{BB962C8B-B14F-4D97-AF65-F5344CB8AC3E}">
        <p14:creationId xmlns:p14="http://schemas.microsoft.com/office/powerpoint/2010/main" val="35326343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sz="2400" b="0" dirty="0" smtClean="0"/>
              <a:t>	Öğretmen </a:t>
            </a:r>
            <a:r>
              <a:rPr lang="tr-TR" sz="2400" b="0" dirty="0"/>
              <a:t>açısından baktığımızda, sınıfta farklı öğrenme düzeyinde olan öğ­rencilerin varlığı, öğretmenin sınıf içinde de yeni düzenlemelere yer vermesini gerektirir. Bu düzenlemeler sınıf içinde öğretme yöntem ve tekniklerinin </a:t>
            </a:r>
            <a:r>
              <a:rPr lang="tr-TR" sz="2400" b="0" dirty="0" smtClean="0"/>
              <a:t>farklılaştırılmasına </a:t>
            </a:r>
            <a:r>
              <a:rPr lang="tr-TR" sz="2400" b="0" dirty="0"/>
              <a:t>katkıda bulunacaktır. Aynı zamanda bütün öğrencilere fayda sağ­lamanın yanı sıra öğretmenin mesleki gelişimini ve tatminini de arttıracaktır.</a:t>
            </a:r>
          </a:p>
        </p:txBody>
      </p:sp>
    </p:spTree>
    <p:extLst>
      <p:ext uri="{BB962C8B-B14F-4D97-AF65-F5344CB8AC3E}">
        <p14:creationId xmlns:p14="http://schemas.microsoft.com/office/powerpoint/2010/main" val="3060911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325" y="1100138"/>
            <a:ext cx="7521575" cy="3985046"/>
          </a:xfrm>
        </p:spPr>
        <p:txBody>
          <a:bodyPr>
            <a:noAutofit/>
          </a:bodyPr>
          <a:lstStyle/>
          <a:p>
            <a:pPr marL="0" indent="0" algn="just">
              <a:lnSpc>
                <a:spcPct val="120000"/>
              </a:lnSpc>
              <a:spcBef>
                <a:spcPts val="0"/>
              </a:spcBef>
              <a:buNone/>
              <a:defRPr/>
            </a:pPr>
            <a:r>
              <a:rPr lang="tr-TR" sz="2400" b="0" i="1" dirty="0">
                <a:solidFill>
                  <a:schemeClr val="tx1">
                    <a:lumMod val="95000"/>
                    <a:lumOff val="5000"/>
                  </a:schemeClr>
                </a:solidFill>
              </a:rPr>
              <a:t>Her tür ve kademedeki okul/kurumlarda ;</a:t>
            </a:r>
          </a:p>
          <a:p>
            <a:pPr marL="514350" indent="-514350" algn="just">
              <a:lnSpc>
                <a:spcPct val="120000"/>
              </a:lnSpc>
              <a:spcBef>
                <a:spcPts val="0"/>
              </a:spcBef>
              <a:buAutoNum type="arabicPeriod"/>
              <a:defRPr/>
            </a:pPr>
            <a:r>
              <a:rPr lang="tr-TR" sz="2400" b="0" dirty="0" smtClean="0"/>
              <a:t>Özel </a:t>
            </a:r>
            <a:r>
              <a:rPr lang="tr-TR" sz="2400" b="0" dirty="0"/>
              <a:t>Eğitim </a:t>
            </a:r>
            <a:r>
              <a:rPr lang="tr-TR" sz="2400" b="0" dirty="0" smtClean="0"/>
              <a:t>Okul/Kurumları,</a:t>
            </a:r>
          </a:p>
          <a:p>
            <a:pPr marL="514350" indent="-514350" algn="just">
              <a:lnSpc>
                <a:spcPct val="120000"/>
              </a:lnSpc>
              <a:spcBef>
                <a:spcPts val="0"/>
              </a:spcBef>
              <a:buAutoNum type="arabicPeriod"/>
              <a:defRPr/>
            </a:pPr>
            <a:r>
              <a:rPr lang="tr-TR" sz="2400" b="0" dirty="0" smtClean="0"/>
              <a:t> </a:t>
            </a:r>
            <a:r>
              <a:rPr lang="tr-TR" sz="2400" b="0" dirty="0"/>
              <a:t>Özel Eğitim </a:t>
            </a:r>
            <a:r>
              <a:rPr lang="tr-TR" sz="2400" b="0" dirty="0" smtClean="0"/>
              <a:t>Sınıfları,</a:t>
            </a:r>
          </a:p>
          <a:p>
            <a:pPr marL="514350" indent="-514350" algn="just">
              <a:lnSpc>
                <a:spcPct val="120000"/>
              </a:lnSpc>
              <a:spcBef>
                <a:spcPts val="0"/>
              </a:spcBef>
              <a:buAutoNum type="arabicPeriod"/>
              <a:defRPr/>
            </a:pPr>
            <a:r>
              <a:rPr lang="tr-TR" sz="2400" b="0" dirty="0" smtClean="0"/>
              <a:t>Evde </a:t>
            </a:r>
            <a:r>
              <a:rPr lang="tr-TR" sz="2400" b="0" dirty="0"/>
              <a:t>Eğitim </a:t>
            </a:r>
            <a:r>
              <a:rPr lang="tr-TR" sz="2400" b="0" dirty="0" smtClean="0"/>
              <a:t>Hizmetleri,</a:t>
            </a:r>
          </a:p>
          <a:p>
            <a:pPr marL="514350" indent="-514350" algn="just">
              <a:lnSpc>
                <a:spcPct val="120000"/>
              </a:lnSpc>
              <a:spcBef>
                <a:spcPts val="0"/>
              </a:spcBef>
              <a:buAutoNum type="arabicPeriod"/>
              <a:defRPr/>
            </a:pPr>
            <a:r>
              <a:rPr lang="tr-TR" sz="2400" b="0" dirty="0" smtClean="0"/>
              <a:t>Hastane Sınıfları,</a:t>
            </a:r>
          </a:p>
          <a:p>
            <a:pPr marL="514350" indent="-514350" algn="just">
              <a:lnSpc>
                <a:spcPct val="120000"/>
              </a:lnSpc>
              <a:spcBef>
                <a:spcPts val="0"/>
              </a:spcBef>
              <a:buAutoNum type="arabicPeriod"/>
              <a:defRPr/>
            </a:pPr>
            <a:r>
              <a:rPr lang="tr-TR" sz="2400" b="0" dirty="0" smtClean="0"/>
              <a:t>Kaynaştırma </a:t>
            </a:r>
            <a:r>
              <a:rPr lang="tr-TR" sz="2400" b="0" dirty="0"/>
              <a:t>Yoluyla Eğitim Uygulamaları (Yetersizliği olmayan akranlarıyla aynı sınıfta / okulda )</a:t>
            </a:r>
          </a:p>
          <a:p>
            <a:pPr algn="just">
              <a:lnSpc>
                <a:spcPct val="120000"/>
              </a:lnSpc>
              <a:spcBef>
                <a:spcPts val="0"/>
              </a:spcBef>
              <a:defRPr/>
            </a:pPr>
            <a:endParaRPr lang="tr-TR" sz="2400" b="0" dirty="0"/>
          </a:p>
          <a:p>
            <a:pPr marL="0" indent="0" algn="just">
              <a:lnSpc>
                <a:spcPct val="120000"/>
              </a:lnSpc>
              <a:spcBef>
                <a:spcPts val="0"/>
              </a:spcBef>
              <a:buNone/>
              <a:defRPr/>
            </a:pPr>
            <a:r>
              <a:rPr lang="tr-TR" sz="2400" b="0" dirty="0" smtClean="0"/>
              <a:t>yoluyla </a:t>
            </a:r>
            <a:r>
              <a:rPr lang="tr-TR" sz="2400" b="0" dirty="0"/>
              <a:t>eğitim öğretim hizmetlerinin sunulması ve planlanması ile ilgili iş ve işlemler yürütülmektedir.</a:t>
            </a:r>
          </a:p>
          <a:p>
            <a:endParaRPr lang="tr-TR" sz="2400" b="0" dirty="0"/>
          </a:p>
        </p:txBody>
      </p:sp>
    </p:spTree>
    <p:extLst>
      <p:ext uri="{BB962C8B-B14F-4D97-AF65-F5344CB8AC3E}">
        <p14:creationId xmlns:p14="http://schemas.microsoft.com/office/powerpoint/2010/main" val="16277706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2400" b="0" dirty="0"/>
              <a:t>Etkili bir bütünleştirme uygulamasında pek çok kişinin bir arada çalışmasını ge­rektiren ekip çalışması büyük önem taşımaktadır.</a:t>
            </a:r>
          </a:p>
          <a:p>
            <a:pPr algn="just"/>
            <a:r>
              <a:rPr lang="tr-TR" sz="2400" b="0" dirty="0" smtClean="0"/>
              <a:t>	Diğer </a:t>
            </a:r>
            <a:r>
              <a:rPr lang="tr-TR" sz="2400" b="0" dirty="0"/>
              <a:t>çocuklar, Sınıf öğretmeni, Branş öğretmenleri, Rehber öğretmen</a:t>
            </a:r>
            <a:r>
              <a:rPr lang="tr-TR" sz="2400" b="0" dirty="0" smtClean="0"/>
              <a:t>,</a:t>
            </a:r>
            <a:r>
              <a:rPr lang="tr-TR" sz="2400" b="0" dirty="0"/>
              <a:t> Destek öğretmeni, Okul yönetimi, Okul personeli, Tüm </a:t>
            </a:r>
            <a:r>
              <a:rPr lang="tr-TR" sz="2400" b="0" dirty="0" smtClean="0"/>
              <a:t>Aileler</a:t>
            </a:r>
            <a:endParaRPr lang="tr-TR" sz="2400" b="0" dirty="0"/>
          </a:p>
          <a:p>
            <a:pPr algn="just"/>
            <a:r>
              <a:rPr lang="tr-TR" sz="2400" b="0" dirty="0"/>
              <a:t/>
            </a:r>
            <a:br>
              <a:rPr lang="tr-TR" sz="2400" b="0" dirty="0"/>
            </a:br>
            <a:endParaRPr lang="tr-TR" sz="2400" b="0" dirty="0"/>
          </a:p>
        </p:txBody>
      </p:sp>
    </p:spTree>
    <p:extLst>
      <p:ext uri="{BB962C8B-B14F-4D97-AF65-F5344CB8AC3E}">
        <p14:creationId xmlns:p14="http://schemas.microsoft.com/office/powerpoint/2010/main" val="38114997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00138"/>
            <a:ext cx="8568951" cy="3579812"/>
          </a:xfrm>
        </p:spPr>
        <p:txBody>
          <a:bodyPr>
            <a:noAutofit/>
          </a:bodyPr>
          <a:lstStyle/>
          <a:p>
            <a:pPr marL="0" indent="0" algn="just">
              <a:buNone/>
            </a:pPr>
            <a:r>
              <a:rPr lang="tr-TR" sz="2400" b="0" dirty="0"/>
              <a:t>Aynı zamanda, pek çok kurumun bir arada çalışmasını da gerektirmektedir.</a:t>
            </a:r>
          </a:p>
          <a:p>
            <a:pPr algn="just"/>
            <a:r>
              <a:rPr lang="tr-TR" sz="2400" b="0" dirty="0" smtClean="0"/>
              <a:t>	Rehberlik </a:t>
            </a:r>
            <a:r>
              <a:rPr lang="tr-TR" sz="2400" b="0" dirty="0"/>
              <a:t>ve Araştırma Merkezleri,</a:t>
            </a:r>
          </a:p>
          <a:p>
            <a:pPr algn="just"/>
            <a:r>
              <a:rPr lang="tr-TR" sz="2400" b="0" dirty="0" smtClean="0"/>
              <a:t>	Özel </a:t>
            </a:r>
            <a:r>
              <a:rPr lang="tr-TR" sz="2400" b="0" dirty="0"/>
              <a:t>Eğitim ve Rehabilitasyon Merkezleri</a:t>
            </a:r>
          </a:p>
          <a:p>
            <a:pPr algn="just"/>
            <a:r>
              <a:rPr lang="tr-TR" sz="2400" b="0" dirty="0" smtClean="0"/>
              <a:t>	İl/İlçe </a:t>
            </a:r>
            <a:r>
              <a:rPr lang="tr-TR" sz="2400" b="0" dirty="0"/>
              <a:t>Milli Eğitim Müdürlükleri,</a:t>
            </a:r>
          </a:p>
          <a:p>
            <a:pPr algn="just"/>
            <a:r>
              <a:rPr lang="tr-TR" sz="2400" b="0" dirty="0" smtClean="0"/>
              <a:t>	Sivil </a:t>
            </a:r>
            <a:r>
              <a:rPr lang="tr-TR" sz="2400" b="0" dirty="0"/>
              <a:t>toplum kuruluşları,</a:t>
            </a:r>
          </a:p>
          <a:p>
            <a:pPr algn="just"/>
            <a:r>
              <a:rPr lang="tr-TR" sz="2400" b="0" dirty="0" smtClean="0"/>
              <a:t>	İlgili </a:t>
            </a:r>
            <a:r>
              <a:rPr lang="tr-TR" sz="2400" b="0" dirty="0"/>
              <a:t>Bakanlıklar (Sağlık Bakanlığı, Aile ve Sosyal Politikalar Bakanlığı)</a:t>
            </a:r>
          </a:p>
          <a:p>
            <a:pPr algn="just"/>
            <a:r>
              <a:rPr lang="tr-TR" sz="2400" b="0" dirty="0" smtClean="0"/>
              <a:t>	Yerel </a:t>
            </a:r>
            <a:r>
              <a:rPr lang="tr-TR" sz="2400" b="0" dirty="0"/>
              <a:t>Yönetimler,</a:t>
            </a:r>
          </a:p>
          <a:p>
            <a:pPr algn="just"/>
            <a:r>
              <a:rPr lang="tr-TR" sz="2400" b="0" dirty="0" smtClean="0"/>
              <a:t>	İlgili </a:t>
            </a:r>
            <a:r>
              <a:rPr lang="tr-TR" sz="2400" b="0" dirty="0"/>
              <a:t>resmi kurumlar,</a:t>
            </a:r>
          </a:p>
          <a:p>
            <a:pPr marL="0" indent="0" algn="just">
              <a:buNone/>
            </a:pPr>
            <a:r>
              <a:rPr lang="tr-TR" sz="2400" b="0" dirty="0"/>
              <a:t>Söz konusu kişi, kurum ve kuruluşların etkili bir bütünleştirme uygulamasını gerçekleştirebil­meleri için görev ve sorumluluklarını aktif olarak yerine getirmeleri önemlidir.</a:t>
            </a:r>
          </a:p>
          <a:p>
            <a:pPr algn="just"/>
            <a:endParaRPr lang="tr-TR" sz="2400" b="0" dirty="0"/>
          </a:p>
        </p:txBody>
      </p:sp>
    </p:spTree>
    <p:extLst>
      <p:ext uri="{BB962C8B-B14F-4D97-AF65-F5344CB8AC3E}">
        <p14:creationId xmlns:p14="http://schemas.microsoft.com/office/powerpoint/2010/main" val="404801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60648"/>
            <a:ext cx="7521575" cy="549275"/>
          </a:xfrm>
        </p:spPr>
        <p:txBody>
          <a:bodyPr>
            <a:noAutofit/>
          </a:bodyPr>
          <a:lstStyle/>
          <a:p>
            <a:r>
              <a:rPr lang="tr-TR" b="1" dirty="0">
                <a:latin typeface="+mn-lt"/>
              </a:rPr>
              <a:t>BÜTÜNLEŞTİRME UYGULAMALARINDA GÖREVVE SORUMLULUKLAR</a:t>
            </a:r>
            <a:endParaRPr lang="tr-TR" dirty="0">
              <a:latin typeface="+mn-lt"/>
            </a:endParaRPr>
          </a:p>
        </p:txBody>
      </p:sp>
      <p:sp>
        <p:nvSpPr>
          <p:cNvPr id="3" name="İçerik Yer Tutucusu 2"/>
          <p:cNvSpPr>
            <a:spLocks noGrp="1"/>
          </p:cNvSpPr>
          <p:nvPr>
            <p:ph idx="1"/>
          </p:nvPr>
        </p:nvSpPr>
        <p:spPr/>
        <p:txBody>
          <a:bodyPr/>
          <a:lstStyle/>
          <a:p>
            <a:pPr algn="just"/>
            <a:r>
              <a:rPr lang="tr-TR" sz="2400" b="0" dirty="0" smtClean="0"/>
              <a:t>	Bütünleştirme </a:t>
            </a:r>
            <a:r>
              <a:rPr lang="tr-TR" sz="2400" b="0" dirty="0"/>
              <a:t>uygulamalarının kurumlarımızda hayata geçirilebilmesi için kuşkusuz tüm paydaşların (okul yönetimi, öğretmenler, aileler, okul rehberlik hizmetleri birimi, okul çalışanları, okul aile birliği, sivil toplum kuruluşları, belediyeler, özel eğitim ve reha­bilitasyon merkezleri vb.) görev ve sorumlulukları bulunmaktadır.</a:t>
            </a:r>
          </a:p>
          <a:p>
            <a:pPr algn="just"/>
            <a:endParaRPr lang="tr-TR" sz="2400" b="0" dirty="0"/>
          </a:p>
        </p:txBody>
      </p:sp>
    </p:spTree>
    <p:extLst>
      <p:ext uri="{BB962C8B-B14F-4D97-AF65-F5344CB8AC3E}">
        <p14:creationId xmlns:p14="http://schemas.microsoft.com/office/powerpoint/2010/main" val="17507890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00138"/>
            <a:ext cx="8280919" cy="3579812"/>
          </a:xfrm>
        </p:spPr>
        <p:txBody>
          <a:bodyPr>
            <a:noAutofit/>
          </a:bodyPr>
          <a:lstStyle/>
          <a:p>
            <a:pPr algn="just">
              <a:buFont typeface="Arial" panose="020B0604020202020204" pitchFamily="34" charset="0"/>
              <a:buChar char="•"/>
            </a:pPr>
            <a:r>
              <a:rPr lang="tr-TR" sz="2400" b="0" dirty="0" smtClean="0"/>
              <a:t>Her </a:t>
            </a:r>
            <a:r>
              <a:rPr lang="tr-TR" sz="2400" b="0" dirty="0"/>
              <a:t>çocuğa en uygun eğitimi vermek konusunda okulun tam kararlılıkla faaliyet gös­termesini sağlar.</a:t>
            </a:r>
          </a:p>
          <a:p>
            <a:pPr algn="just">
              <a:buFont typeface="Arial" panose="020B0604020202020204" pitchFamily="34" charset="0"/>
              <a:buChar char="•"/>
            </a:pPr>
            <a:r>
              <a:rPr lang="tr-TR" sz="2400" b="0" dirty="0"/>
              <a:t>Okula kayıt sürecinde ve sonrasında </a:t>
            </a:r>
            <a:r>
              <a:rPr lang="tr-TR" sz="2400" b="0" dirty="0" smtClean="0"/>
              <a:t>çocuklarla </a:t>
            </a:r>
            <a:r>
              <a:rPr lang="tr-TR" sz="2400" b="0" dirty="0"/>
              <a:t>ilgili öğrenme ortamlarının düzenlenmesinde etkin rol oynar.</a:t>
            </a:r>
          </a:p>
          <a:p>
            <a:pPr algn="just">
              <a:buFont typeface="Arial" panose="020B0604020202020204" pitchFamily="34" charset="0"/>
              <a:buChar char="•"/>
            </a:pPr>
            <a:r>
              <a:rPr lang="tr-TR" sz="2400" b="0" dirty="0"/>
              <a:t>Çocukların öğrenme-öğretme süreçlerinde ihtiyaç duyabilecekleri destek eğitim per­sonelinin ve materyallerin temin edilmesinin sağlanması için girişimlerde bulunur.</a:t>
            </a:r>
          </a:p>
          <a:p>
            <a:pPr algn="just">
              <a:buFont typeface="Arial" panose="020B0604020202020204" pitchFamily="34" charset="0"/>
              <a:buChar char="•"/>
            </a:pPr>
            <a:r>
              <a:rPr lang="tr-TR" sz="2400" b="0" dirty="0" err="1"/>
              <a:t>BEP'i</a:t>
            </a:r>
            <a:r>
              <a:rPr lang="tr-TR" sz="2400" b="0" dirty="0"/>
              <a:t> yönetir, öğrenme ve öğretme süreçlerini takip eder. Bütünleştirme konusunda ailelerin bilgilendirilmesi sürecini yönetir. Paydaşlar arası işbirliğini sağlar.</a:t>
            </a:r>
          </a:p>
          <a:p>
            <a:pPr algn="just">
              <a:buFont typeface="Arial" panose="020B0604020202020204" pitchFamily="34" charset="0"/>
              <a:buChar char="•"/>
            </a:pPr>
            <a:r>
              <a:rPr lang="tr-TR" sz="2400" b="0" dirty="0"/>
              <a:t>Hizmet-içi eğitime ihtiyacı olan personeli yönlendirir.</a:t>
            </a:r>
          </a:p>
          <a:p>
            <a:pPr algn="just">
              <a:buFont typeface="Arial" panose="020B0604020202020204" pitchFamily="34" charset="0"/>
              <a:buChar char="•"/>
            </a:pPr>
            <a:r>
              <a:rPr lang="tr-TR" sz="2400" b="0" dirty="0"/>
              <a:t>Özel eğitim hizmetleriyle ilgili mevzuatı ve sorumluluklarını bilir.</a:t>
            </a:r>
          </a:p>
          <a:p>
            <a:pPr algn="just">
              <a:buFont typeface="Arial" panose="020B0604020202020204" pitchFamily="34" charset="0"/>
              <a:buChar char="•"/>
            </a:pPr>
            <a:endParaRPr lang="tr-TR" sz="2400" b="0" dirty="0"/>
          </a:p>
        </p:txBody>
      </p:sp>
      <p:sp>
        <p:nvSpPr>
          <p:cNvPr id="2" name="Dikdörtgen 1"/>
          <p:cNvSpPr/>
          <p:nvPr/>
        </p:nvSpPr>
        <p:spPr>
          <a:xfrm>
            <a:off x="2749503" y="248593"/>
            <a:ext cx="2130520" cy="461665"/>
          </a:xfrm>
          <a:prstGeom prst="rect">
            <a:avLst/>
          </a:prstGeom>
        </p:spPr>
        <p:txBody>
          <a:bodyPr wrap="none">
            <a:spAutoFit/>
          </a:bodyPr>
          <a:lstStyle/>
          <a:p>
            <a:pPr lvl="0" algn="just" fontAlgn="base">
              <a:spcBef>
                <a:spcPts val="800"/>
              </a:spcBef>
              <a:spcAft>
                <a:spcPct val="0"/>
              </a:spcAft>
            </a:pPr>
            <a:r>
              <a:rPr lang="tr-TR" sz="2400" b="1" dirty="0">
                <a:solidFill>
                  <a:prstClr val="black"/>
                </a:solidFill>
              </a:rPr>
              <a:t>Okul Yönetimi</a:t>
            </a:r>
          </a:p>
        </p:txBody>
      </p:sp>
    </p:spTree>
    <p:extLst>
      <p:ext uri="{BB962C8B-B14F-4D97-AF65-F5344CB8AC3E}">
        <p14:creationId xmlns:p14="http://schemas.microsoft.com/office/powerpoint/2010/main" val="1830751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00138"/>
            <a:ext cx="8280919" cy="3579812"/>
          </a:xfrm>
        </p:spPr>
        <p:txBody>
          <a:bodyPr>
            <a:noAutofit/>
          </a:bodyPr>
          <a:lstStyle/>
          <a:p>
            <a:pPr algn="just">
              <a:buFont typeface="Arial" panose="020B0604020202020204" pitchFamily="34" charset="0"/>
              <a:buChar char="•"/>
            </a:pPr>
            <a:r>
              <a:rPr lang="tr-TR" sz="2400" b="0" dirty="0" smtClean="0"/>
              <a:t>Çocuğun </a:t>
            </a:r>
            <a:r>
              <a:rPr lang="tr-TR" sz="2400" b="0" dirty="0"/>
              <a:t>eğitsel ve sosyal gelişimini izler ve değerlendirir.</a:t>
            </a:r>
          </a:p>
          <a:p>
            <a:pPr algn="just">
              <a:buFont typeface="Arial" panose="020B0604020202020204" pitchFamily="34" charset="0"/>
              <a:buChar char="•"/>
            </a:pPr>
            <a:r>
              <a:rPr lang="tr-TR" sz="2400" b="0" dirty="0"/>
              <a:t>İhtiyacı olan çocukların; RAM, sağlık kurumları, spor kulüpleri, sosyal, kültürel ve sanatsal etkinliklere yönlendirilebilmesi için okul yönetimi ile görüşür.</a:t>
            </a:r>
          </a:p>
          <a:p>
            <a:pPr algn="just">
              <a:buFont typeface="Arial" panose="020B0604020202020204" pitchFamily="34" charset="0"/>
              <a:buChar char="•"/>
            </a:pPr>
            <a:r>
              <a:rPr lang="tr-TR" sz="2400" b="0" dirty="0"/>
              <a:t>Özel </a:t>
            </a:r>
            <a:r>
              <a:rPr lang="tr-TR" sz="2400" b="0" dirty="0" err="1"/>
              <a:t>gereksinimli</a:t>
            </a:r>
            <a:r>
              <a:rPr lang="tr-TR" sz="2400" b="0" dirty="0"/>
              <a:t> ve/veya engeli olan çocuklar için; okul yönetimi, reh­berlik servisi, çocuğun ailesi ve destek personel ile işbirliği yaparak öğ­renme ve öğretim süreçlerini planlar.</a:t>
            </a:r>
          </a:p>
          <a:p>
            <a:pPr algn="just">
              <a:buFont typeface="Arial" panose="020B0604020202020204" pitchFamily="34" charset="0"/>
              <a:buChar char="•"/>
            </a:pPr>
            <a:r>
              <a:rPr lang="tr-TR" sz="2400" b="0" dirty="0"/>
              <a:t>Öğrencinin ihtiyacına uyum sağlamak için çeşitli öğretim yöntemleri uygular.</a:t>
            </a:r>
          </a:p>
          <a:p>
            <a:pPr algn="just">
              <a:buFont typeface="Arial" panose="020B0604020202020204" pitchFamily="34" charset="0"/>
              <a:buChar char="•"/>
            </a:pPr>
            <a:r>
              <a:rPr lang="tr-TR" sz="2400" b="0" dirty="0"/>
              <a:t>Okuldaki destek </a:t>
            </a:r>
            <a:r>
              <a:rPr lang="tr-TR" sz="2400" b="0" dirty="0" smtClean="0"/>
              <a:t>personel ve aile </a:t>
            </a:r>
            <a:r>
              <a:rPr lang="tr-TR" sz="2400" b="0" dirty="0"/>
              <a:t>ile işbirliği içinde bulunur. </a:t>
            </a:r>
          </a:p>
          <a:p>
            <a:pPr algn="just">
              <a:buFont typeface="Arial" panose="020B0604020202020204" pitchFamily="34" charset="0"/>
              <a:buChar char="•"/>
            </a:pPr>
            <a:r>
              <a:rPr lang="tr-TR" sz="2400" b="0" dirty="0"/>
              <a:t>Eğitim süreci içerisinde çocuğun gelişimini düzenli olarak gözlemler ve değerlendirir. Gerekli uyarlamaları yapar.</a:t>
            </a:r>
          </a:p>
          <a:p>
            <a:pPr algn="just">
              <a:buFont typeface="Arial" panose="020B0604020202020204" pitchFamily="34" charset="0"/>
              <a:buChar char="•"/>
            </a:pPr>
            <a:r>
              <a:rPr lang="tr-TR" sz="2400" b="0" dirty="0"/>
              <a:t>Özel eğitim hizmetleriyle ilgili mevzuatı ve sorumluluklarını bilir. </a:t>
            </a:r>
          </a:p>
        </p:txBody>
      </p:sp>
      <p:sp>
        <p:nvSpPr>
          <p:cNvPr id="2" name="Dikdörtgen 1"/>
          <p:cNvSpPr/>
          <p:nvPr/>
        </p:nvSpPr>
        <p:spPr>
          <a:xfrm>
            <a:off x="2904499" y="289868"/>
            <a:ext cx="1737976" cy="461665"/>
          </a:xfrm>
          <a:prstGeom prst="rect">
            <a:avLst/>
          </a:prstGeom>
        </p:spPr>
        <p:txBody>
          <a:bodyPr wrap="none">
            <a:spAutoFit/>
          </a:bodyPr>
          <a:lstStyle/>
          <a:p>
            <a:pPr lvl="0" algn="just" fontAlgn="base">
              <a:spcBef>
                <a:spcPts val="800"/>
              </a:spcBef>
              <a:spcAft>
                <a:spcPct val="0"/>
              </a:spcAft>
            </a:pPr>
            <a:r>
              <a:rPr lang="tr-TR" sz="2400" dirty="0">
                <a:solidFill>
                  <a:prstClr val="black"/>
                </a:solidFill>
              </a:rPr>
              <a:t>Öğretmenler</a:t>
            </a:r>
          </a:p>
        </p:txBody>
      </p:sp>
    </p:spTree>
    <p:extLst>
      <p:ext uri="{BB962C8B-B14F-4D97-AF65-F5344CB8AC3E}">
        <p14:creationId xmlns:p14="http://schemas.microsoft.com/office/powerpoint/2010/main" val="28322469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just">
              <a:buFont typeface="Arial" panose="020B0604020202020204" pitchFamily="34" charset="0"/>
              <a:buChar char="•"/>
            </a:pPr>
            <a:r>
              <a:rPr lang="tr-TR" sz="2400" b="0" dirty="0" smtClean="0"/>
              <a:t>Aile </a:t>
            </a:r>
            <a:r>
              <a:rPr lang="tr-TR" sz="2400" b="0" dirty="0"/>
              <a:t>yasal hak ve sorumluluklarının neler olduğunu bilir.</a:t>
            </a:r>
          </a:p>
          <a:p>
            <a:pPr algn="just">
              <a:buFont typeface="Arial" panose="020B0604020202020204" pitchFamily="34" charset="0"/>
              <a:buChar char="•"/>
            </a:pPr>
            <a:r>
              <a:rPr lang="tr-TR" sz="2400" b="0" dirty="0"/>
              <a:t>Eğitim öğretim sürecinde öğretmenle işbirliği yaparak aktif katılım sağlar.</a:t>
            </a:r>
          </a:p>
          <a:p>
            <a:pPr algn="just">
              <a:buFont typeface="Arial" panose="020B0604020202020204" pitchFamily="34" charset="0"/>
              <a:buChar char="•"/>
            </a:pPr>
            <a:r>
              <a:rPr lang="tr-TR" sz="2400" b="0" dirty="0"/>
              <a:t>Akran velileri ile iletişim ve işbirliği içinde olur.</a:t>
            </a:r>
          </a:p>
          <a:p>
            <a:pPr algn="just">
              <a:buFont typeface="Arial" panose="020B0604020202020204" pitchFamily="34" charset="0"/>
              <a:buChar char="•"/>
            </a:pPr>
            <a:r>
              <a:rPr lang="tr-TR" sz="2400" b="0" dirty="0"/>
              <a:t>Aileler çocuklarının eğitimi hakkında karar verme sürecine dahil olur.</a:t>
            </a:r>
          </a:p>
          <a:p>
            <a:pPr algn="just">
              <a:buFont typeface="Arial" panose="020B0604020202020204" pitchFamily="34" charset="0"/>
              <a:buChar char="•"/>
            </a:pPr>
            <a:r>
              <a:rPr lang="tr-TR" sz="2400" b="0" dirty="0"/>
              <a:t>Öğrencinin eğitim planlama sürecine aile etkin katılım sağlar.</a:t>
            </a:r>
          </a:p>
        </p:txBody>
      </p:sp>
      <p:sp>
        <p:nvSpPr>
          <p:cNvPr id="2" name="Dikdörtgen 1"/>
          <p:cNvSpPr/>
          <p:nvPr/>
        </p:nvSpPr>
        <p:spPr>
          <a:xfrm>
            <a:off x="3773868" y="347018"/>
            <a:ext cx="1037463" cy="461665"/>
          </a:xfrm>
          <a:prstGeom prst="rect">
            <a:avLst/>
          </a:prstGeom>
        </p:spPr>
        <p:txBody>
          <a:bodyPr wrap="none">
            <a:spAutoFit/>
          </a:bodyPr>
          <a:lstStyle/>
          <a:p>
            <a:pPr lvl="0" algn="just" fontAlgn="base">
              <a:spcBef>
                <a:spcPts val="800"/>
              </a:spcBef>
              <a:spcAft>
                <a:spcPct val="0"/>
              </a:spcAft>
            </a:pPr>
            <a:r>
              <a:rPr lang="tr-TR" sz="2400" dirty="0">
                <a:solidFill>
                  <a:prstClr val="black"/>
                </a:solidFill>
              </a:rPr>
              <a:t>Aileler</a:t>
            </a:r>
          </a:p>
        </p:txBody>
      </p:sp>
    </p:spTree>
    <p:extLst>
      <p:ext uri="{BB962C8B-B14F-4D97-AF65-F5344CB8AC3E}">
        <p14:creationId xmlns:p14="http://schemas.microsoft.com/office/powerpoint/2010/main" val="3466013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00138"/>
            <a:ext cx="8352927" cy="3579812"/>
          </a:xfrm>
        </p:spPr>
        <p:txBody>
          <a:bodyPr>
            <a:noAutofit/>
          </a:bodyPr>
          <a:lstStyle/>
          <a:p>
            <a:pPr algn="just">
              <a:buFont typeface="Arial" panose="020B0604020202020204" pitchFamily="34" charset="0"/>
              <a:buChar char="•"/>
            </a:pPr>
            <a:r>
              <a:rPr lang="tr-TR" sz="2400" b="0" dirty="0" smtClean="0"/>
              <a:t>Sınıf </a:t>
            </a:r>
            <a:r>
              <a:rPr lang="tr-TR" sz="2400" b="0" dirty="0"/>
              <a:t>öğretmeni ile işbirliği yapar.</a:t>
            </a:r>
          </a:p>
          <a:p>
            <a:pPr algn="just">
              <a:buFont typeface="Arial" panose="020B0604020202020204" pitchFamily="34" charset="0"/>
              <a:buChar char="•"/>
            </a:pPr>
            <a:r>
              <a:rPr lang="tr-TR" sz="2400" b="0" dirty="0"/>
              <a:t>Aile ile işbirliği içinde bulunur.</a:t>
            </a:r>
          </a:p>
          <a:p>
            <a:pPr algn="just">
              <a:buFont typeface="Arial" panose="020B0604020202020204" pitchFamily="34" charset="0"/>
              <a:buChar char="•"/>
            </a:pPr>
            <a:r>
              <a:rPr lang="tr-TR" sz="2400" b="0" dirty="0"/>
              <a:t>Destek personeli ile işbirliği yapar.</a:t>
            </a:r>
          </a:p>
          <a:p>
            <a:pPr algn="just">
              <a:buFont typeface="Arial" panose="020B0604020202020204" pitchFamily="34" charset="0"/>
              <a:buChar char="•"/>
            </a:pPr>
            <a:r>
              <a:rPr lang="tr-TR" sz="2400" b="0" dirty="0"/>
              <a:t>BEP birimine destek verir.</a:t>
            </a:r>
          </a:p>
          <a:p>
            <a:pPr algn="just">
              <a:buFont typeface="Arial" panose="020B0604020202020204" pitchFamily="34" charset="0"/>
              <a:buChar char="•"/>
            </a:pPr>
            <a:r>
              <a:rPr lang="tr-TR" sz="2400" b="0" dirty="0"/>
              <a:t>Aile eğitimlerini bütünleştirme uygulamalarını </a:t>
            </a:r>
            <a:r>
              <a:rPr lang="tr-TR" sz="2400" b="0" dirty="0" err="1"/>
              <a:t>destekleryapıda</a:t>
            </a:r>
            <a:r>
              <a:rPr lang="tr-TR" sz="2400" b="0" dirty="0"/>
              <a:t> planlar.</a:t>
            </a:r>
          </a:p>
          <a:p>
            <a:pPr algn="just">
              <a:buFont typeface="Arial" panose="020B0604020202020204" pitchFamily="34" charset="0"/>
              <a:buChar char="•"/>
            </a:pPr>
            <a:r>
              <a:rPr lang="tr-TR" sz="2400" b="0" dirty="0"/>
              <a:t>Okul </a:t>
            </a:r>
            <a:r>
              <a:rPr lang="tr-TR" sz="2400" b="0" dirty="0" smtClean="0"/>
              <a:t>rehberlik servisi</a:t>
            </a:r>
            <a:r>
              <a:rPr lang="tr-TR" sz="2400" b="0" dirty="0"/>
              <a:t>; Rehberlik ve Araştırma Merkezi (RAM), Hastaneler, Sivil Toplum Kuruşları (STK) ile işbirliği yapar.</a:t>
            </a:r>
          </a:p>
          <a:p>
            <a:pPr algn="just">
              <a:buFont typeface="Arial" panose="020B0604020202020204" pitchFamily="34" charset="0"/>
              <a:buChar char="•"/>
            </a:pPr>
            <a:r>
              <a:rPr lang="tr-TR" sz="2400" b="0" dirty="0"/>
              <a:t>Özel eğitim hizmetleriyle ilgili mevzuatı ve sorumluluklarını bilir.</a:t>
            </a:r>
          </a:p>
          <a:p>
            <a:pPr algn="just">
              <a:buFont typeface="Arial" panose="020B0604020202020204" pitchFamily="34" charset="0"/>
              <a:buChar char="•"/>
            </a:pPr>
            <a:r>
              <a:rPr lang="tr-TR" sz="2400" b="0" dirty="0"/>
              <a:t>Okul yönetiminin bütünleştirme uygulamalarını destekleyici bir tutum içinde olması sürecin etkililiğini etkileyen en önemli faktörlerdendir.</a:t>
            </a:r>
          </a:p>
        </p:txBody>
      </p:sp>
      <p:sp>
        <p:nvSpPr>
          <p:cNvPr id="2" name="Dikdörtgen 1"/>
          <p:cNvSpPr/>
          <p:nvPr/>
        </p:nvSpPr>
        <p:spPr>
          <a:xfrm>
            <a:off x="2677376" y="289227"/>
            <a:ext cx="3551783" cy="461665"/>
          </a:xfrm>
          <a:prstGeom prst="rect">
            <a:avLst/>
          </a:prstGeom>
        </p:spPr>
        <p:txBody>
          <a:bodyPr wrap="square">
            <a:spAutoFit/>
          </a:bodyPr>
          <a:lstStyle/>
          <a:p>
            <a:pPr lvl="0" algn="just" fontAlgn="base">
              <a:spcBef>
                <a:spcPts val="800"/>
              </a:spcBef>
              <a:spcAft>
                <a:spcPct val="0"/>
              </a:spcAft>
            </a:pPr>
            <a:r>
              <a:rPr lang="tr-TR" sz="2400" dirty="0">
                <a:solidFill>
                  <a:prstClr val="black"/>
                </a:solidFill>
              </a:rPr>
              <a:t>Okul Rehberlik Servisi</a:t>
            </a:r>
          </a:p>
        </p:txBody>
      </p:sp>
    </p:spTree>
    <p:extLst>
      <p:ext uri="{BB962C8B-B14F-4D97-AF65-F5344CB8AC3E}">
        <p14:creationId xmlns:p14="http://schemas.microsoft.com/office/powerpoint/2010/main" val="619264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628800"/>
            <a:ext cx="7521575" cy="3579812"/>
          </a:xfrm>
        </p:spPr>
        <p:txBody>
          <a:bodyPr/>
          <a:lstStyle/>
          <a:p>
            <a:pPr algn="just">
              <a:buFont typeface="Arial" panose="020B0604020202020204" pitchFamily="34" charset="0"/>
              <a:buChar char="•"/>
            </a:pPr>
            <a:r>
              <a:rPr lang="tr-TR" sz="2400" b="0" dirty="0" smtClean="0"/>
              <a:t>Çocuğun </a:t>
            </a:r>
            <a:r>
              <a:rPr lang="tr-TR" sz="2400" b="0" dirty="0"/>
              <a:t>ihtiyacına göre hazırlanan planı uygular ve öğretmenle işbirliği içinde çalışır.</a:t>
            </a:r>
          </a:p>
          <a:p>
            <a:pPr algn="just">
              <a:buFont typeface="Arial" panose="020B0604020202020204" pitchFamily="34" charset="0"/>
              <a:buChar char="•"/>
            </a:pPr>
            <a:r>
              <a:rPr lang="tr-TR" sz="2400" b="0" dirty="0"/>
              <a:t>BEP uygulaması konusunda destek olacağı ve işbirliği sağlayacağı konuların netleştirin</a:t>
            </a:r>
          </a:p>
          <a:p>
            <a:pPr algn="just">
              <a:buFont typeface="Arial" panose="020B0604020202020204" pitchFamily="34" charset="0"/>
              <a:buChar char="•"/>
            </a:pPr>
            <a:r>
              <a:rPr lang="tr-TR" sz="2400" b="0" dirty="0"/>
              <a:t>Özel eğitim hizmetleriyle ilgili mevzuatı ve sorumluluklarını bilir. </a:t>
            </a:r>
          </a:p>
        </p:txBody>
      </p:sp>
      <p:sp>
        <p:nvSpPr>
          <p:cNvPr id="2" name="Dikdörtgen 1"/>
          <p:cNvSpPr/>
          <p:nvPr/>
        </p:nvSpPr>
        <p:spPr>
          <a:xfrm>
            <a:off x="3712802" y="277168"/>
            <a:ext cx="2175596" cy="461665"/>
          </a:xfrm>
          <a:prstGeom prst="rect">
            <a:avLst/>
          </a:prstGeom>
        </p:spPr>
        <p:txBody>
          <a:bodyPr wrap="none">
            <a:spAutoFit/>
          </a:bodyPr>
          <a:lstStyle/>
          <a:p>
            <a:pPr lvl="0" algn="just" fontAlgn="base">
              <a:spcBef>
                <a:spcPts val="800"/>
              </a:spcBef>
              <a:spcAft>
                <a:spcPct val="0"/>
              </a:spcAft>
            </a:pPr>
            <a:r>
              <a:rPr lang="tr-TR" sz="2400" dirty="0">
                <a:solidFill>
                  <a:prstClr val="black"/>
                </a:solidFill>
              </a:rPr>
              <a:t>Destek Personel</a:t>
            </a:r>
          </a:p>
        </p:txBody>
      </p:sp>
    </p:spTree>
    <p:extLst>
      <p:ext uri="{BB962C8B-B14F-4D97-AF65-F5344CB8AC3E}">
        <p14:creationId xmlns:p14="http://schemas.microsoft.com/office/powerpoint/2010/main" val="23624894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84784"/>
            <a:ext cx="7521575" cy="3579812"/>
          </a:xfrm>
        </p:spPr>
        <p:txBody>
          <a:bodyPr/>
          <a:lstStyle/>
          <a:p>
            <a:pPr algn="just">
              <a:buFont typeface="Arial" panose="020B0604020202020204" pitchFamily="34" charset="0"/>
              <a:buChar char="•"/>
            </a:pPr>
            <a:r>
              <a:rPr lang="tr-TR" sz="2400" b="0" dirty="0" smtClean="0"/>
              <a:t>Okulda </a:t>
            </a:r>
            <a:r>
              <a:rPr lang="tr-TR" sz="2400" b="0" dirty="0"/>
              <a:t>gerekli fiziksel düzenlemeler için malzeme temini yapar.</a:t>
            </a:r>
          </a:p>
          <a:p>
            <a:pPr algn="just">
              <a:buFont typeface="Arial" panose="020B0604020202020204" pitchFamily="34" charset="0"/>
              <a:buChar char="•"/>
            </a:pPr>
            <a:r>
              <a:rPr lang="tr-TR" sz="2400" b="0" dirty="0"/>
              <a:t>Toplumda farkındalığın arttırılması için düzenlenen eğitim, gezi, gösteri vb. etkinliklerde okula destek sunar.</a:t>
            </a:r>
          </a:p>
          <a:p>
            <a:pPr algn="just">
              <a:buFont typeface="Arial" panose="020B0604020202020204" pitchFamily="34" charset="0"/>
              <a:buChar char="•"/>
            </a:pPr>
            <a:r>
              <a:rPr lang="tr-TR" sz="2400" b="0" dirty="0"/>
              <a:t>Özel eğitim hizmetleriyle ilgili mevzuatı ve sorumluluklarını bilir. </a:t>
            </a:r>
          </a:p>
        </p:txBody>
      </p:sp>
      <p:sp>
        <p:nvSpPr>
          <p:cNvPr id="2" name="Dikdörtgen 1"/>
          <p:cNvSpPr/>
          <p:nvPr/>
        </p:nvSpPr>
        <p:spPr>
          <a:xfrm>
            <a:off x="3117521" y="277168"/>
            <a:ext cx="2267608" cy="461665"/>
          </a:xfrm>
          <a:prstGeom prst="rect">
            <a:avLst/>
          </a:prstGeom>
        </p:spPr>
        <p:txBody>
          <a:bodyPr wrap="none">
            <a:spAutoFit/>
          </a:bodyPr>
          <a:lstStyle/>
          <a:p>
            <a:pPr lvl="0" algn="just" fontAlgn="base">
              <a:spcBef>
                <a:spcPts val="800"/>
              </a:spcBef>
              <a:spcAft>
                <a:spcPct val="0"/>
              </a:spcAft>
            </a:pPr>
            <a:r>
              <a:rPr lang="tr-TR" sz="2400" dirty="0">
                <a:solidFill>
                  <a:prstClr val="black"/>
                </a:solidFill>
              </a:rPr>
              <a:t>Okul Aile Birliği</a:t>
            </a:r>
          </a:p>
        </p:txBody>
      </p:sp>
    </p:spTree>
    <p:extLst>
      <p:ext uri="{BB962C8B-B14F-4D97-AF65-F5344CB8AC3E}">
        <p14:creationId xmlns:p14="http://schemas.microsoft.com/office/powerpoint/2010/main" val="34448848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just">
              <a:buFont typeface="Arial" panose="020B0604020202020204" pitchFamily="34" charset="0"/>
              <a:buChar char="•"/>
            </a:pPr>
            <a:r>
              <a:rPr lang="tr-TR" sz="2400" b="0" dirty="0" smtClean="0"/>
              <a:t>Öğrencinin </a:t>
            </a:r>
            <a:r>
              <a:rPr lang="tr-TR" sz="2400" b="0" dirty="0"/>
              <a:t>devam ettiği okul ile işbirliği yapar.</a:t>
            </a:r>
          </a:p>
          <a:p>
            <a:pPr algn="just">
              <a:buFont typeface="Arial" panose="020B0604020202020204" pitchFamily="34" charset="0"/>
              <a:buChar char="•"/>
            </a:pPr>
            <a:r>
              <a:rPr lang="tr-TR" sz="2400" b="0" dirty="0"/>
              <a:t>Öğrencinin sınıf öğretmeni ile işbirliği yapar.</a:t>
            </a:r>
          </a:p>
          <a:p>
            <a:pPr algn="just">
              <a:buFont typeface="Arial" panose="020B0604020202020204" pitchFamily="34" charset="0"/>
              <a:buChar char="•"/>
            </a:pPr>
            <a:r>
              <a:rPr lang="tr-TR" sz="2400" b="0" dirty="0"/>
              <a:t>Aile ile işbirliği içinde bulunur.</a:t>
            </a:r>
          </a:p>
          <a:p>
            <a:pPr algn="just">
              <a:buFont typeface="Arial" panose="020B0604020202020204" pitchFamily="34" charset="0"/>
              <a:buChar char="•"/>
            </a:pPr>
            <a:r>
              <a:rPr lang="tr-TR" sz="2400" b="0" dirty="0"/>
              <a:t>Destek personeli ile işbirliği yapar.</a:t>
            </a:r>
          </a:p>
          <a:p>
            <a:pPr algn="just">
              <a:buFont typeface="Arial" panose="020B0604020202020204" pitchFamily="34" charset="0"/>
              <a:buChar char="•"/>
            </a:pPr>
            <a:r>
              <a:rPr lang="tr-TR" sz="2400" b="0" dirty="0"/>
              <a:t>BEP birimine destek verir.</a:t>
            </a:r>
          </a:p>
          <a:p>
            <a:pPr algn="just">
              <a:buFont typeface="Arial" panose="020B0604020202020204" pitchFamily="34" charset="0"/>
              <a:buChar char="•"/>
            </a:pPr>
            <a:r>
              <a:rPr lang="tr-TR" sz="2400" b="0" dirty="0"/>
              <a:t>Özel eğitim hizmetleriyle ilgili mevzuatı ve sorumluluklarını bilir</a:t>
            </a:r>
          </a:p>
        </p:txBody>
      </p:sp>
      <p:sp>
        <p:nvSpPr>
          <p:cNvPr id="2" name="Dikdörtgen 1"/>
          <p:cNvSpPr/>
          <p:nvPr/>
        </p:nvSpPr>
        <p:spPr>
          <a:xfrm>
            <a:off x="1762730" y="185351"/>
            <a:ext cx="5627712" cy="461665"/>
          </a:xfrm>
          <a:prstGeom prst="rect">
            <a:avLst/>
          </a:prstGeom>
        </p:spPr>
        <p:txBody>
          <a:bodyPr wrap="square">
            <a:spAutoFit/>
          </a:bodyPr>
          <a:lstStyle/>
          <a:p>
            <a:pPr lvl="0" algn="just" fontAlgn="base">
              <a:spcBef>
                <a:spcPts val="800"/>
              </a:spcBef>
              <a:spcAft>
                <a:spcPct val="0"/>
              </a:spcAft>
            </a:pPr>
            <a:r>
              <a:rPr lang="tr-TR" sz="2400" dirty="0">
                <a:solidFill>
                  <a:prstClr val="black"/>
                </a:solidFill>
              </a:rPr>
              <a:t>Okul Eğitim ve Rehabilitasyon Merkezleri</a:t>
            </a:r>
          </a:p>
        </p:txBody>
      </p:sp>
    </p:spTree>
    <p:extLst>
      <p:ext uri="{BB962C8B-B14F-4D97-AF65-F5344CB8AC3E}">
        <p14:creationId xmlns:p14="http://schemas.microsoft.com/office/powerpoint/2010/main" val="1903721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3357" y="332656"/>
            <a:ext cx="8071171" cy="549275"/>
          </a:xfrm>
        </p:spPr>
        <p:txBody>
          <a:bodyPr>
            <a:normAutofit fontScale="90000"/>
          </a:bodyPr>
          <a:lstStyle/>
          <a:p>
            <a:r>
              <a:rPr lang="tr-TR" dirty="0" err="1" smtClean="0">
                <a:latin typeface="+mn-lt"/>
              </a:rPr>
              <a:t>KaynaştIrma-Bütünleştİrme</a:t>
            </a:r>
            <a:r>
              <a:rPr lang="tr-TR" dirty="0" smtClean="0">
                <a:latin typeface="+mn-lt"/>
              </a:rPr>
              <a:t> </a:t>
            </a:r>
            <a:r>
              <a:rPr lang="tr-TR" dirty="0" err="1" smtClean="0">
                <a:latin typeface="+mn-lt"/>
              </a:rPr>
              <a:t>UygulamalarI</a:t>
            </a:r>
            <a:endParaRPr lang="tr-TR" dirty="0">
              <a:latin typeface="+mn-lt"/>
            </a:endParaRPr>
          </a:p>
        </p:txBody>
      </p:sp>
      <p:sp>
        <p:nvSpPr>
          <p:cNvPr id="3" name="İçerik Yer Tutucusu 2"/>
          <p:cNvSpPr>
            <a:spLocks noGrp="1"/>
          </p:cNvSpPr>
          <p:nvPr>
            <p:ph idx="1"/>
          </p:nvPr>
        </p:nvSpPr>
        <p:spPr>
          <a:xfrm>
            <a:off x="822325" y="1100138"/>
            <a:ext cx="7521575" cy="4921150"/>
          </a:xfrm>
        </p:spPr>
        <p:txBody>
          <a:bodyPr>
            <a:noAutofit/>
          </a:bodyPr>
          <a:lstStyle/>
          <a:p>
            <a:pPr algn="just"/>
            <a:r>
              <a:rPr lang="tr-TR" altLang="tr-TR" sz="2400" b="0" dirty="0" smtClean="0"/>
              <a:t>    Kaynaştırma/bütünleştirme eğitiminin temelinde öğrencinin normal gelişim gösteren akranlarıyla birlikte eğitim fırsatlarından eşit şekilde yararlanması amacı bulunmaktadır.</a:t>
            </a:r>
          </a:p>
          <a:p>
            <a:pPr algn="just"/>
            <a:endParaRPr lang="tr-TR" altLang="tr-TR" sz="2400" b="0" dirty="0" smtClean="0"/>
          </a:p>
          <a:p>
            <a:pPr algn="just"/>
            <a:r>
              <a:rPr lang="tr-TR" altLang="tr-TR" sz="2400" b="0" dirty="0" smtClean="0"/>
              <a:t>    Bakanlığımızın özel eğitim uygulamaları bağlamında temel yaklaşımı, özel eğitime ihtiyacı olan öğrencilerin, mümkün olan en az sınırlandırılmış eğitim ortamında eğitim hizmetlerinden yararlanmalarını sağlamaktır. </a:t>
            </a:r>
          </a:p>
          <a:p>
            <a:pPr algn="just"/>
            <a:endParaRPr lang="tr-TR" sz="2400" dirty="0"/>
          </a:p>
        </p:txBody>
      </p:sp>
    </p:spTree>
    <p:extLst>
      <p:ext uri="{BB962C8B-B14F-4D97-AF65-F5344CB8AC3E}">
        <p14:creationId xmlns:p14="http://schemas.microsoft.com/office/powerpoint/2010/main" val="24987119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00138"/>
            <a:ext cx="8352927" cy="3579812"/>
          </a:xfrm>
        </p:spPr>
        <p:txBody>
          <a:bodyPr>
            <a:noAutofit/>
          </a:bodyPr>
          <a:lstStyle/>
          <a:p>
            <a:pPr algn="just">
              <a:buFont typeface="Arial" panose="020B0604020202020204" pitchFamily="34" charset="0"/>
              <a:buChar char="•"/>
            </a:pPr>
            <a:r>
              <a:rPr lang="tr-TR" sz="2400" b="0" dirty="0" smtClean="0"/>
              <a:t>Toplumsal  </a:t>
            </a:r>
            <a:r>
              <a:rPr lang="tr-TR" sz="2400" b="0" dirty="0"/>
              <a:t>yaşam, sosyalleşme sürecinde  öğrencilere  gerekli  ortamın sağlanması için okula destek sunar.</a:t>
            </a:r>
          </a:p>
          <a:p>
            <a:pPr algn="just">
              <a:buFont typeface="Arial" panose="020B0604020202020204" pitchFamily="34" charset="0"/>
              <a:buChar char="•"/>
            </a:pPr>
            <a:r>
              <a:rPr lang="tr-TR" sz="2400" b="0" dirty="0"/>
              <a:t>Okulda gerekli fiziksel düzenlemeler için malzeme temini yapar.</a:t>
            </a:r>
          </a:p>
          <a:p>
            <a:pPr algn="just">
              <a:buFont typeface="Arial" panose="020B0604020202020204" pitchFamily="34" charset="0"/>
              <a:buChar char="•"/>
            </a:pPr>
            <a:r>
              <a:rPr lang="tr-TR" sz="2400" b="0"/>
              <a:t>Toplumda </a:t>
            </a:r>
            <a:r>
              <a:rPr lang="tr-TR" sz="2400" b="0" smtClean="0"/>
              <a:t>farkındalığın </a:t>
            </a:r>
            <a:r>
              <a:rPr lang="tr-TR" sz="2400" b="0" dirty="0"/>
              <a:t>arttırılması için düzenlenen eğitim, gezi, gösteri vb. etkinliklerde okula destek sunar.</a:t>
            </a:r>
          </a:p>
          <a:p>
            <a:pPr algn="just">
              <a:buFont typeface="Arial" panose="020B0604020202020204" pitchFamily="34" charset="0"/>
              <a:buChar char="•"/>
            </a:pPr>
            <a:r>
              <a:rPr lang="tr-TR" sz="2400" b="0" dirty="0"/>
              <a:t>Özel eğitim hizmetleriyle ilgili mevzuatı ve sorumluluklarını bilir.</a:t>
            </a:r>
          </a:p>
        </p:txBody>
      </p:sp>
      <p:sp>
        <p:nvSpPr>
          <p:cNvPr id="2" name="Dikdörtgen 1"/>
          <p:cNvSpPr/>
          <p:nvPr/>
        </p:nvSpPr>
        <p:spPr>
          <a:xfrm>
            <a:off x="899592" y="27107"/>
            <a:ext cx="8100392" cy="830997"/>
          </a:xfrm>
          <a:prstGeom prst="rect">
            <a:avLst/>
          </a:prstGeom>
        </p:spPr>
        <p:txBody>
          <a:bodyPr wrap="square">
            <a:spAutoFit/>
          </a:bodyPr>
          <a:lstStyle/>
          <a:p>
            <a:pPr lvl="0" algn="just" fontAlgn="base">
              <a:spcBef>
                <a:spcPts val="800"/>
              </a:spcBef>
              <a:spcAft>
                <a:spcPct val="0"/>
              </a:spcAft>
            </a:pPr>
            <a:r>
              <a:rPr lang="tr-TR" sz="2400" dirty="0">
                <a:solidFill>
                  <a:prstClr val="black"/>
                </a:solidFill>
              </a:rPr>
              <a:t>Sivil Toplum Kuruluşları, Belediyeler ve İlgili Kurum ve Kuruluşlar</a:t>
            </a:r>
          </a:p>
        </p:txBody>
      </p:sp>
    </p:spTree>
    <p:extLst>
      <p:ext uri="{BB962C8B-B14F-4D97-AF65-F5344CB8AC3E}">
        <p14:creationId xmlns:p14="http://schemas.microsoft.com/office/powerpoint/2010/main" val="18863500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r>
              <a:rPr lang="tr-TR" sz="2400" dirty="0" smtClean="0"/>
              <a:t>Kaynakça</a:t>
            </a:r>
          </a:p>
          <a:p>
            <a:pPr marL="0" lvl="1" indent="0" algn="just">
              <a:buNone/>
            </a:pPr>
            <a:r>
              <a:rPr lang="tr-TR" sz="2400" dirty="0" smtClean="0"/>
              <a:t>Bütünleştirme Kapsamında Eğitim Uygulamaları Öğretmen Kılavuz Kitabı (Özel Eğitimin Güçlendirilmesi Projesi) Haziran 2013, MEB Özel Eğitim ve Rehberlik Hizmetleri Genel Müdürlüğü</a:t>
            </a:r>
            <a:endParaRPr lang="tr-TR" sz="2400" dirty="0"/>
          </a:p>
        </p:txBody>
      </p:sp>
    </p:spTree>
    <p:extLst>
      <p:ext uri="{BB962C8B-B14F-4D97-AF65-F5344CB8AC3E}">
        <p14:creationId xmlns:p14="http://schemas.microsoft.com/office/powerpoint/2010/main" val="353219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325" y="1100138"/>
            <a:ext cx="7521575" cy="4849142"/>
          </a:xfrm>
        </p:spPr>
        <p:txBody>
          <a:bodyPr>
            <a:noAutofit/>
          </a:bodyPr>
          <a:lstStyle/>
          <a:p>
            <a:pPr algn="just"/>
            <a:r>
              <a:rPr lang="tr-TR" altLang="tr-TR" sz="2400" b="0" dirty="0" smtClean="0"/>
              <a:t>    Özel eğitim hizmetleri yönetmeliği, kaynaştırma yoluyla eğitim; özel eğitime ihtiyacı olan bireylerin eğitimlerini, destek eğitim hizmetleri de sağlanarak yetersizliği olmayan akranları ile birlikte resmi ve özel okul öncesi, ilköğretim, orta öğretim ve yaygın eğitim kurumlarında sürdürmeleri esasına dayanan özel eğitim uygulamaları olarak tanımlamaktadır. </a:t>
            </a:r>
          </a:p>
          <a:p>
            <a:pPr algn="just"/>
            <a:endParaRPr lang="tr-TR" altLang="tr-TR" sz="2400" b="0" dirty="0" smtClean="0"/>
          </a:p>
          <a:p>
            <a:pPr algn="just"/>
            <a:r>
              <a:rPr lang="tr-TR" altLang="tr-TR" sz="2400" b="0" dirty="0" smtClean="0"/>
              <a:t>     Kaynaştırma eğitiminin amacı çocuğun ilgi ve yeteneklerini en iyi şekilde kullanmasını sağlamak, toplum içinde yaşayabilmesini kolaylaştırmaktır.</a:t>
            </a:r>
          </a:p>
          <a:p>
            <a:pPr algn="just"/>
            <a:endParaRPr lang="tr-TR" sz="2400" dirty="0"/>
          </a:p>
        </p:txBody>
      </p:sp>
    </p:spTree>
    <p:extLst>
      <p:ext uri="{BB962C8B-B14F-4D97-AF65-F5344CB8AC3E}">
        <p14:creationId xmlns:p14="http://schemas.microsoft.com/office/powerpoint/2010/main" val="3427469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endParaRPr lang="tr-TR" altLang="tr-TR" sz="2400" b="0" dirty="0" smtClean="0"/>
          </a:p>
          <a:p>
            <a:pPr marL="0" indent="0" algn="just">
              <a:buNone/>
            </a:pPr>
            <a:r>
              <a:rPr lang="tr-TR" altLang="tr-TR" sz="2400" b="0" dirty="0" smtClean="0"/>
              <a:t>Rehberlik Araştırma Merkezlerinde yapılan tanılama çalışmaları doğrultusunda, öğrenciler gelişim özelliklerine ve ihtiyaçlarına uygun olarak;</a:t>
            </a:r>
          </a:p>
          <a:p>
            <a:pPr algn="just"/>
            <a:r>
              <a:rPr lang="tr-TR" altLang="tr-TR" sz="2400" b="0" dirty="0" smtClean="0"/>
              <a:t>	tam zamanlı kaynaştırma, </a:t>
            </a:r>
          </a:p>
          <a:p>
            <a:pPr algn="just"/>
            <a:r>
              <a:rPr lang="tr-TR" altLang="tr-TR" sz="2400" b="0" dirty="0" smtClean="0"/>
              <a:t>	yarı zamanlı kaynaştırma, </a:t>
            </a:r>
          </a:p>
          <a:p>
            <a:pPr algn="just"/>
            <a:r>
              <a:rPr lang="tr-TR" altLang="tr-TR" sz="2400" b="0" dirty="0" smtClean="0"/>
              <a:t>	tam zamanlı özel eğitim sınıfı ve </a:t>
            </a:r>
          </a:p>
          <a:p>
            <a:pPr algn="just"/>
            <a:r>
              <a:rPr lang="tr-TR" altLang="tr-TR" sz="2400" b="0" dirty="0" smtClean="0"/>
              <a:t>	özel eğitim okulu gibi uygulamalara yönlendirilmektedir. </a:t>
            </a:r>
          </a:p>
          <a:p>
            <a:pPr algn="just"/>
            <a:endParaRPr lang="tr-TR" sz="2400" dirty="0"/>
          </a:p>
        </p:txBody>
      </p:sp>
    </p:spTree>
    <p:extLst>
      <p:ext uri="{BB962C8B-B14F-4D97-AF65-F5344CB8AC3E}">
        <p14:creationId xmlns:p14="http://schemas.microsoft.com/office/powerpoint/2010/main" val="2114143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2 İçerik Yer Tutucusu"/>
          <p:cNvSpPr>
            <a:spLocks noGrp="1"/>
          </p:cNvSpPr>
          <p:nvPr>
            <p:ph idx="1"/>
          </p:nvPr>
        </p:nvSpPr>
        <p:spPr/>
        <p:txBody>
          <a:bodyPr>
            <a:noAutofit/>
          </a:bodyPr>
          <a:lstStyle/>
          <a:p>
            <a:pPr algn="just"/>
            <a:r>
              <a:rPr lang="tr-TR" altLang="tr-TR" sz="2400" b="0" dirty="0" smtClean="0"/>
              <a:t>    Özel eğitim ihtiyacı olan öğrencilerin kaynaştırma yoluyla eğitim hizmetlerinden yararlanmaları topluma etkin katılımlarını ve sosyal kabullerini arttıracaktır. </a:t>
            </a:r>
          </a:p>
          <a:p>
            <a:pPr algn="just"/>
            <a:endParaRPr lang="tr-TR" altLang="tr-TR" sz="2400" b="0" dirty="0" smtClean="0"/>
          </a:p>
          <a:p>
            <a:pPr algn="just"/>
            <a:r>
              <a:rPr lang="tr-TR" altLang="tr-TR" sz="2400" b="0" dirty="0" smtClean="0"/>
              <a:t>     Bu nedenle kaynaştırma eğitimi aynı eğitim ortamında ve normal gelişim gösteren akranlarıyla birlikte eğitim alabilecek her türdeki özel eğitim gerektiren öğrencinin devam ettiği okullarda bir hizmet alanı olarak görülmesini ve bazı tedbirlerin alınmasını gerektirmektedir.</a:t>
            </a:r>
          </a:p>
          <a:p>
            <a:endParaRPr lang="tr-TR" altLang="tr-TR" sz="2400" b="0" dirty="0" smtClean="0"/>
          </a:p>
        </p:txBody>
      </p:sp>
      <p:sp>
        <p:nvSpPr>
          <p:cNvPr id="4" name="3 Slayt Numarası Yer Tutucusu"/>
          <p:cNvSpPr>
            <a:spLocks noGrp="1"/>
          </p:cNvSpPr>
          <p:nvPr>
            <p:ph type="sldNum" sz="quarter" idx="12"/>
          </p:nvPr>
        </p:nvSpPr>
        <p:spPr/>
        <p:txBody>
          <a:bodyPr/>
          <a:lstStyle/>
          <a:p>
            <a:pPr>
              <a:defRPr/>
            </a:pPr>
            <a:fld id="{CB66C0A6-1E0D-4D61-86D8-7AF765811F16}" type="slidenum">
              <a:rPr lang="tr-TR" smtClean="0">
                <a:solidFill>
                  <a:srgbClr val="FF0000"/>
                </a:solidFill>
              </a:rPr>
              <a:pPr>
                <a:defRPr/>
              </a:pPr>
              <a:t>7</a:t>
            </a:fld>
            <a:endParaRPr lang="tr-TR">
              <a:solidFill>
                <a:srgbClr val="FF0000"/>
              </a:solidFill>
            </a:endParaRPr>
          </a:p>
        </p:txBody>
      </p:sp>
    </p:spTree>
    <p:extLst>
      <p:ext uri="{BB962C8B-B14F-4D97-AF65-F5344CB8AC3E}">
        <p14:creationId xmlns:p14="http://schemas.microsoft.com/office/powerpoint/2010/main" val="2374790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2 İçerik Yer Tutucusu"/>
          <p:cNvSpPr>
            <a:spLocks noGrp="1"/>
          </p:cNvSpPr>
          <p:nvPr>
            <p:ph idx="1"/>
          </p:nvPr>
        </p:nvSpPr>
        <p:spPr>
          <a:xfrm>
            <a:off x="822325" y="1100138"/>
            <a:ext cx="7521575" cy="4705126"/>
          </a:xfrm>
        </p:spPr>
        <p:txBody>
          <a:bodyPr>
            <a:noAutofit/>
          </a:bodyPr>
          <a:lstStyle/>
          <a:p>
            <a:pPr algn="just"/>
            <a:r>
              <a:rPr lang="tr-TR" altLang="tr-TR" sz="2400" b="0" dirty="0" smtClean="0"/>
              <a:t>    Kaynaştırma uygulamaları temel bazı ilkeler çerçevesinde yürütüldüğünde anlamlılık kazanmakta ve öğrenciye maksimum yaşam deneyimi sağlamaktadır.</a:t>
            </a:r>
          </a:p>
          <a:p>
            <a:pPr algn="just"/>
            <a:endParaRPr lang="tr-TR" altLang="tr-TR" sz="2400" b="0" dirty="0" smtClean="0"/>
          </a:p>
          <a:p>
            <a:pPr lvl="1" algn="just">
              <a:buClrTx/>
            </a:pPr>
            <a:r>
              <a:rPr lang="tr-TR" altLang="tr-TR" sz="2400" dirty="0" smtClean="0"/>
              <a:t>Özel eğitim gerektiren öğrencinin akranlarıyla aynı kurumda eğitim görme hakkı vardır. </a:t>
            </a:r>
          </a:p>
          <a:p>
            <a:pPr lvl="1" algn="just">
              <a:buClrTx/>
            </a:pPr>
            <a:r>
              <a:rPr lang="tr-TR" altLang="tr-TR" sz="2400" dirty="0" smtClean="0"/>
              <a:t>Kaynaştırma eğitimi, özel ve genel eğitimin ayrılmaz bir parçasıdır.</a:t>
            </a:r>
          </a:p>
          <a:p>
            <a:pPr lvl="1" algn="just">
              <a:buClrTx/>
            </a:pPr>
            <a:r>
              <a:rPr lang="tr-TR" altLang="tr-TR" sz="2400" dirty="0" smtClean="0"/>
              <a:t>Hizmetler yetersizliğe değil eğitim gereksinimine göre planlanmalıdır. </a:t>
            </a:r>
          </a:p>
          <a:p>
            <a:pPr algn="just"/>
            <a:endParaRPr lang="tr-TR" altLang="tr-TR" sz="2400" b="0" dirty="0" smtClean="0"/>
          </a:p>
          <a:p>
            <a:pPr algn="just"/>
            <a:endParaRPr lang="tr-TR" altLang="tr-TR" sz="2400" dirty="0" smtClean="0"/>
          </a:p>
        </p:txBody>
      </p:sp>
      <p:sp>
        <p:nvSpPr>
          <p:cNvPr id="4" name="3 Slayt Numarası Yer Tutucusu"/>
          <p:cNvSpPr>
            <a:spLocks noGrp="1"/>
          </p:cNvSpPr>
          <p:nvPr>
            <p:ph type="sldNum" sz="quarter" idx="12"/>
          </p:nvPr>
        </p:nvSpPr>
        <p:spPr/>
        <p:txBody>
          <a:bodyPr/>
          <a:lstStyle/>
          <a:p>
            <a:pPr>
              <a:defRPr/>
            </a:pPr>
            <a:fld id="{B4AF8A0D-1AF9-4330-B370-790E096CEC88}" type="slidenum">
              <a:rPr lang="tr-TR" smtClean="0">
                <a:solidFill>
                  <a:srgbClr val="FF0000"/>
                </a:solidFill>
              </a:rPr>
              <a:pPr>
                <a:defRPr/>
              </a:pPr>
              <a:t>8</a:t>
            </a:fld>
            <a:endParaRPr lang="tr-TR">
              <a:solidFill>
                <a:srgbClr val="FF0000"/>
              </a:solidFill>
            </a:endParaRPr>
          </a:p>
        </p:txBody>
      </p:sp>
    </p:spTree>
    <p:extLst>
      <p:ext uri="{BB962C8B-B14F-4D97-AF65-F5344CB8AC3E}">
        <p14:creationId xmlns:p14="http://schemas.microsoft.com/office/powerpoint/2010/main" val="88819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2 İçerik Yer Tutucusu"/>
          <p:cNvSpPr>
            <a:spLocks noGrp="1"/>
          </p:cNvSpPr>
          <p:nvPr>
            <p:ph idx="1"/>
          </p:nvPr>
        </p:nvSpPr>
        <p:spPr/>
        <p:txBody>
          <a:bodyPr>
            <a:noAutofit/>
          </a:bodyPr>
          <a:lstStyle/>
          <a:p>
            <a:pPr lvl="1">
              <a:buClrTx/>
              <a:buFont typeface="Arial" panose="020B0604020202020204" pitchFamily="34" charset="0"/>
              <a:buChar char="•"/>
            </a:pPr>
            <a:r>
              <a:rPr lang="tr-TR" altLang="tr-TR" sz="2400" dirty="0" smtClean="0"/>
              <a:t>Karar verme süreci aile-okul-eğitsel tanılama sürecine göre gerçekleşir.</a:t>
            </a:r>
          </a:p>
          <a:p>
            <a:pPr lvl="1">
              <a:buClrTx/>
              <a:buFont typeface="Arial" panose="020B0604020202020204" pitchFamily="34" charset="0"/>
              <a:buChar char="•"/>
            </a:pPr>
            <a:r>
              <a:rPr lang="tr-TR" altLang="tr-TR" sz="2400" dirty="0" smtClean="0"/>
              <a:t>Süreçte okul – aile ve çevre işbirliği esastır.</a:t>
            </a:r>
          </a:p>
          <a:p>
            <a:pPr lvl="1">
              <a:buClrTx/>
              <a:buFont typeface="Arial" panose="020B0604020202020204" pitchFamily="34" charset="0"/>
              <a:buChar char="•"/>
            </a:pPr>
            <a:r>
              <a:rPr lang="tr-TR" altLang="tr-TR" sz="2400" dirty="0" smtClean="0"/>
              <a:t>Kaynaştırma eğitimine erken başlamak esastır. </a:t>
            </a:r>
          </a:p>
          <a:p>
            <a:pPr lvl="1">
              <a:buClrTx/>
              <a:buFont typeface="Arial" panose="020B0604020202020204" pitchFamily="34" charset="0"/>
              <a:buChar char="•"/>
            </a:pPr>
            <a:r>
              <a:rPr lang="tr-TR" altLang="tr-TR" sz="2400" dirty="0" smtClean="0"/>
              <a:t>Kaynaştırma eğitiminde bireysel farklılıklar esastır.</a:t>
            </a:r>
          </a:p>
          <a:p>
            <a:pPr lvl="1">
              <a:buClrTx/>
              <a:buFont typeface="Arial" panose="020B0604020202020204" pitchFamily="34" charset="0"/>
              <a:buChar char="•"/>
            </a:pPr>
            <a:r>
              <a:rPr lang="tr-TR" altLang="tr-TR" sz="2400" dirty="0" smtClean="0"/>
              <a:t>Eğitim planlanırken duyu kalıntısından yararlanmak esastır.</a:t>
            </a:r>
          </a:p>
          <a:p>
            <a:pPr lvl="1">
              <a:buClrTx/>
              <a:buFont typeface="Arial" panose="020B0604020202020204" pitchFamily="34" charset="0"/>
              <a:buChar char="•"/>
            </a:pPr>
            <a:r>
              <a:rPr lang="tr-TR" altLang="tr-TR" sz="2400" dirty="0" smtClean="0"/>
              <a:t>Gönüllülük, sevgi, sabır, gayret gerekmektedir.</a:t>
            </a:r>
          </a:p>
          <a:p>
            <a:pPr lvl="1">
              <a:buClrTx/>
              <a:buFont typeface="Arial" panose="020B0604020202020204" pitchFamily="34" charset="0"/>
              <a:buChar char="•"/>
            </a:pPr>
            <a:r>
              <a:rPr lang="tr-TR" altLang="tr-TR" sz="2400" dirty="0" smtClean="0"/>
              <a:t>Eğitim öğrenciyi toplumun bir parçası haline getirmeyi amaçlar</a:t>
            </a:r>
          </a:p>
          <a:p>
            <a:pPr>
              <a:buFont typeface="Arial" panose="020B0604020202020204" pitchFamily="34" charset="0"/>
              <a:buChar char="•"/>
            </a:pPr>
            <a:endParaRPr lang="tr-TR" altLang="tr-TR" sz="2400" dirty="0" smtClean="0"/>
          </a:p>
        </p:txBody>
      </p:sp>
      <p:sp>
        <p:nvSpPr>
          <p:cNvPr id="4" name="3 Slayt Numarası Yer Tutucusu"/>
          <p:cNvSpPr>
            <a:spLocks noGrp="1"/>
          </p:cNvSpPr>
          <p:nvPr>
            <p:ph type="sldNum" sz="quarter" idx="12"/>
          </p:nvPr>
        </p:nvSpPr>
        <p:spPr/>
        <p:txBody>
          <a:bodyPr/>
          <a:lstStyle/>
          <a:p>
            <a:pPr>
              <a:defRPr/>
            </a:pPr>
            <a:fld id="{26976FD7-A2EF-4F7B-B501-C85D7004FDAA}" type="slidenum">
              <a:rPr lang="tr-TR" smtClean="0">
                <a:solidFill>
                  <a:srgbClr val="FF0000"/>
                </a:solidFill>
              </a:rPr>
              <a:pPr>
                <a:defRPr/>
              </a:pPr>
              <a:t>9</a:t>
            </a:fld>
            <a:endParaRPr lang="tr-TR">
              <a:solidFill>
                <a:srgbClr val="FF0000"/>
              </a:solidFill>
            </a:endParaRPr>
          </a:p>
        </p:txBody>
      </p:sp>
    </p:spTree>
    <p:extLst>
      <p:ext uri="{BB962C8B-B14F-4D97-AF65-F5344CB8AC3E}">
        <p14:creationId xmlns:p14="http://schemas.microsoft.com/office/powerpoint/2010/main" val="383564255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Blank Presentatio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45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çılar">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1- 13.08.2013 TR_2009_1019_presentation (2)</Template>
  <TotalTime>69</TotalTime>
  <Words>1153</Words>
  <Application>Microsoft Office PowerPoint</Application>
  <PresentationFormat>Ekran Gösterisi (4:3)</PresentationFormat>
  <Paragraphs>201</Paragraphs>
  <Slides>41</Slides>
  <Notes>1</Notes>
  <HiddenSlides>0</HiddenSlides>
  <MMClips>0</MMClips>
  <ScaleCrop>false</ScaleCrop>
  <HeadingPairs>
    <vt:vector size="4" baseType="variant">
      <vt:variant>
        <vt:lpstr>Tema</vt:lpstr>
      </vt:variant>
      <vt:variant>
        <vt:i4>2</vt:i4>
      </vt:variant>
      <vt:variant>
        <vt:lpstr>Slayt Başlıkları</vt:lpstr>
      </vt:variant>
      <vt:variant>
        <vt:i4>41</vt:i4>
      </vt:variant>
    </vt:vector>
  </HeadingPairs>
  <TitlesOfParts>
    <vt:vector size="43" baseType="lpstr">
      <vt:lpstr>Blank Presentation</vt:lpstr>
      <vt:lpstr>Açılar</vt:lpstr>
      <vt:lpstr> </vt:lpstr>
      <vt:lpstr>Özel Eğitim İhtİyacI Olan Bİreyler;</vt:lpstr>
      <vt:lpstr>PowerPoint Sunusu</vt:lpstr>
      <vt:lpstr>KaynaştIrma-Bütünleştİrme UygulamalarI</vt:lpstr>
      <vt:lpstr>PowerPoint Sunusu</vt:lpstr>
      <vt:lpstr>PowerPoint Sunusu</vt:lpstr>
      <vt:lpstr>PowerPoint Sunusu</vt:lpstr>
      <vt:lpstr>PowerPoint Sunusu</vt:lpstr>
      <vt:lpstr>PowerPoint Sunusu</vt:lpstr>
      <vt:lpstr>PowerPoint Sunusu</vt:lpstr>
      <vt:lpstr>PowerPoint Sunusu</vt:lpstr>
      <vt:lpstr>BÜTÜNLEŞTİRME NEDİR? </vt:lpstr>
      <vt:lpstr>PowerPoint Sunusu</vt:lpstr>
      <vt:lpstr>PowerPoint Sunusu</vt:lpstr>
      <vt:lpstr>NEDEN BÜTÜNLEŞTİRME?</vt:lpstr>
      <vt:lpstr>PowerPoint Sunusu</vt:lpstr>
      <vt:lpstr>PowerPoint Sunusu</vt:lpstr>
      <vt:lpstr>Bütünleştİrmenİn İlkelerİ</vt:lpstr>
      <vt:lpstr>PowerPoint Sunusu</vt:lpstr>
      <vt:lpstr>PowerPoint Sunusu</vt:lpstr>
      <vt:lpstr>PowerPoint Sunusu</vt:lpstr>
      <vt:lpstr>PowerPoint Sunusu</vt:lpstr>
      <vt:lpstr>PowerPoint Sunusu</vt:lpstr>
      <vt:lpstr>BÜTÜNLEŞTİRME KİMLERİ KAPSAR?</vt:lpstr>
      <vt:lpstr>BÜTÜNLEŞTİRMENİN YARARLARI</vt:lpstr>
      <vt:lpstr>PowerPoint Sunusu</vt:lpstr>
      <vt:lpstr>PowerPoint Sunusu</vt:lpstr>
      <vt:lpstr>PowerPoint Sunusu</vt:lpstr>
      <vt:lpstr>PowerPoint Sunusu</vt:lpstr>
      <vt:lpstr>PowerPoint Sunusu</vt:lpstr>
      <vt:lpstr>PowerPoint Sunusu</vt:lpstr>
      <vt:lpstr>BÜTÜNLEŞTİRME UYGULAMALARINDA GÖREVVE SORUMLULUKLAR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Pinar CELIKER</dc:creator>
  <cp:lastModifiedBy>user</cp:lastModifiedBy>
  <cp:revision>29</cp:revision>
  <dcterms:created xsi:type="dcterms:W3CDTF">2014-02-26T07:03:22Z</dcterms:created>
  <dcterms:modified xsi:type="dcterms:W3CDTF">2021-05-26T07:12:50Z</dcterms:modified>
</cp:coreProperties>
</file>