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8288000" cy="10287000"/>
  <p:notesSz cx="6858000" cy="9144000"/>
  <p:embeddedFontLst>
    <p:embeddedFont>
      <p:font typeface="Arimo Bold" charset="0"/>
      <p:regular r:id="rId30"/>
    </p:embeddedFont>
    <p:embeddedFont>
      <p:font typeface="Aileron Bold" charset="-94"/>
      <p:regular r:id="rId31"/>
    </p:embeddedFont>
    <p:embeddedFont>
      <p:font typeface="Arimo" charset="0"/>
      <p:regular r:id="rId32"/>
    </p:embeddedFont>
    <p:embeddedFont>
      <p:font typeface="Calibri"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75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5143500"/>
            <a:chOff x="0" y="0"/>
            <a:chExt cx="4816593" cy="1354667"/>
          </a:xfrm>
        </p:grpSpPr>
        <p:sp>
          <p:nvSpPr>
            <p:cNvPr id="3" name="Freeform 3"/>
            <p:cNvSpPr/>
            <p:nvPr/>
          </p:nvSpPr>
          <p:spPr>
            <a:xfrm>
              <a:off x="0" y="0"/>
              <a:ext cx="4816592" cy="1354667"/>
            </a:xfrm>
            <a:custGeom>
              <a:avLst/>
              <a:gdLst/>
              <a:ahLst/>
              <a:cxnLst/>
              <a:rect l="l" t="t" r="r" b="b"/>
              <a:pathLst>
                <a:path w="4816592" h="1354667">
                  <a:moveTo>
                    <a:pt x="0" y="0"/>
                  </a:moveTo>
                  <a:lnTo>
                    <a:pt x="4816592" y="0"/>
                  </a:lnTo>
                  <a:lnTo>
                    <a:pt x="4816592" y="1354667"/>
                  </a:lnTo>
                  <a:lnTo>
                    <a:pt x="0" y="1354667"/>
                  </a:lnTo>
                  <a:close/>
                </a:path>
              </a:pathLst>
            </a:custGeom>
            <a:solidFill>
              <a:srgbClr val="FDDDC2"/>
            </a:solidFill>
          </p:spPr>
        </p:sp>
        <p:sp>
          <p:nvSpPr>
            <p:cNvPr id="4" name="TextBox 4"/>
            <p:cNvSpPr txBox="1"/>
            <p:nvPr/>
          </p:nvSpPr>
          <p:spPr>
            <a:xfrm>
              <a:off x="0" y="-38100"/>
              <a:ext cx="4816593" cy="139276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871079"/>
            <a:ext cx="18288000" cy="3133566"/>
            <a:chOff x="0" y="0"/>
            <a:chExt cx="4816593" cy="825301"/>
          </a:xfrm>
        </p:grpSpPr>
        <p:sp>
          <p:nvSpPr>
            <p:cNvPr id="6" name="Freeform 6"/>
            <p:cNvSpPr/>
            <p:nvPr/>
          </p:nvSpPr>
          <p:spPr>
            <a:xfrm>
              <a:off x="0" y="0"/>
              <a:ext cx="4816592" cy="825301"/>
            </a:xfrm>
            <a:custGeom>
              <a:avLst/>
              <a:gdLst/>
              <a:ahLst/>
              <a:cxnLst/>
              <a:rect l="l" t="t" r="r" b="b"/>
              <a:pathLst>
                <a:path w="4816592" h="825301">
                  <a:moveTo>
                    <a:pt x="0" y="0"/>
                  </a:moveTo>
                  <a:lnTo>
                    <a:pt x="4816592" y="0"/>
                  </a:lnTo>
                  <a:lnTo>
                    <a:pt x="4816592" y="825301"/>
                  </a:lnTo>
                  <a:lnTo>
                    <a:pt x="0" y="825301"/>
                  </a:lnTo>
                  <a:close/>
                </a:path>
              </a:pathLst>
            </a:custGeom>
            <a:solidFill>
              <a:srgbClr val="000000">
                <a:alpha val="0"/>
              </a:srgbClr>
            </a:solidFill>
            <a:ln w="85725" cap="sq">
              <a:solidFill>
                <a:srgbClr val="000000"/>
              </a:solidFill>
              <a:prstDash val="solid"/>
              <a:miter/>
            </a:ln>
          </p:spPr>
        </p:sp>
        <p:sp>
          <p:nvSpPr>
            <p:cNvPr id="7" name="TextBox 7"/>
            <p:cNvSpPr txBox="1"/>
            <p:nvPr/>
          </p:nvSpPr>
          <p:spPr>
            <a:xfrm>
              <a:off x="0" y="-95250"/>
              <a:ext cx="4816593" cy="920551"/>
            </a:xfrm>
            <a:prstGeom prst="rect">
              <a:avLst/>
            </a:prstGeom>
          </p:spPr>
          <p:txBody>
            <a:bodyPr lIns="50800" tIns="50800" rIns="50800" bIns="50800" rtlCol="0" anchor="ctr"/>
            <a:lstStyle/>
            <a:p>
              <a:pPr algn="ctr">
                <a:lnSpc>
                  <a:spcPts val="7000"/>
                </a:lnSpc>
              </a:pPr>
              <a:r>
                <a:rPr lang="en-US" sz="5000">
                  <a:solidFill>
                    <a:srgbClr val="B54B07"/>
                  </a:solidFill>
                  <a:latin typeface="Now Bold"/>
                </a:rPr>
                <a:t>AKRAN ZORBALIĞININ ÖNLENMESİ VE OLUMLU </a:t>
              </a:r>
            </a:p>
            <a:p>
              <a:pPr algn="ctr">
                <a:lnSpc>
                  <a:spcPts val="7000"/>
                </a:lnSpc>
              </a:pPr>
              <a:r>
                <a:rPr lang="en-US" sz="5000">
                  <a:solidFill>
                    <a:srgbClr val="B54B07"/>
                  </a:solidFill>
                  <a:latin typeface="Now Bold"/>
                </a:rPr>
                <a:t>DAVRANIŞ GELİŞTİRME</a:t>
              </a:r>
            </a:p>
          </p:txBody>
        </p:sp>
      </p:grpSp>
      <p:grpSp>
        <p:nvGrpSpPr>
          <p:cNvPr id="8" name="Group 8"/>
          <p:cNvGrpSpPr>
            <a:grpSpLocks noChangeAspect="1"/>
          </p:cNvGrpSpPr>
          <p:nvPr/>
        </p:nvGrpSpPr>
        <p:grpSpPr>
          <a:xfrm>
            <a:off x="0" y="7930374"/>
            <a:ext cx="2356635" cy="2356626"/>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sp>
      </p:grpSp>
      <p:sp>
        <p:nvSpPr>
          <p:cNvPr id="10" name="TextBox 10"/>
          <p:cNvSpPr txBox="1"/>
          <p:nvPr/>
        </p:nvSpPr>
        <p:spPr>
          <a:xfrm>
            <a:off x="5633985" y="7270450"/>
            <a:ext cx="7689470" cy="1243649"/>
          </a:xfrm>
          <a:prstGeom prst="rect">
            <a:avLst/>
          </a:prstGeom>
        </p:spPr>
        <p:txBody>
          <a:bodyPr lIns="0" tIns="0" rIns="0" bIns="0" rtlCol="0" anchor="t">
            <a:spAutoFit/>
          </a:bodyPr>
          <a:lstStyle/>
          <a:p>
            <a:pPr algn="ctr">
              <a:lnSpc>
                <a:spcPts val="4952"/>
              </a:lnSpc>
            </a:pPr>
            <a:r>
              <a:rPr lang="en-US" sz="3537">
                <a:solidFill>
                  <a:srgbClr val="B54B07"/>
                </a:solidFill>
                <a:latin typeface="Now Light"/>
              </a:rPr>
              <a:t>PSİKOLOJİK DANIŞMAN</a:t>
            </a:r>
          </a:p>
          <a:p>
            <a:pPr algn="ctr">
              <a:lnSpc>
                <a:spcPts val="4952"/>
              </a:lnSpc>
              <a:spcBef>
                <a:spcPct val="0"/>
              </a:spcBef>
            </a:pPr>
            <a:r>
              <a:rPr lang="en-US" sz="3537">
                <a:solidFill>
                  <a:srgbClr val="B54B07"/>
                </a:solidFill>
                <a:latin typeface="Now Light"/>
              </a:rPr>
              <a:t>HATİCE DOBUR</a:t>
            </a:r>
          </a:p>
        </p:txBody>
      </p:sp>
      <p:sp>
        <p:nvSpPr>
          <p:cNvPr id="11" name="TextBox 11"/>
          <p:cNvSpPr txBox="1"/>
          <p:nvPr/>
        </p:nvSpPr>
        <p:spPr>
          <a:xfrm>
            <a:off x="803329" y="9022962"/>
            <a:ext cx="17930965" cy="566421"/>
          </a:xfrm>
          <a:prstGeom prst="rect">
            <a:avLst/>
          </a:prstGeom>
        </p:spPr>
        <p:txBody>
          <a:bodyPr lIns="0" tIns="0" rIns="0" bIns="0" rtlCol="0" anchor="t">
            <a:spAutoFit/>
          </a:bodyPr>
          <a:lstStyle/>
          <a:p>
            <a:pPr algn="ctr">
              <a:lnSpc>
                <a:spcPts val="4479"/>
              </a:lnSpc>
            </a:pPr>
            <a:r>
              <a:rPr lang="en-US" sz="3199">
                <a:solidFill>
                  <a:srgbClr val="B54B07"/>
                </a:solidFill>
                <a:latin typeface="Arimo"/>
              </a:rPr>
              <a:t>BAĞCILAR REHBERLİK VE ARAŞTIRMA MERKEZİ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sp>
        <p:nvSpPr>
          <p:cNvPr id="2" name="Freeform 2"/>
          <p:cNvSpPr/>
          <p:nvPr/>
        </p:nvSpPr>
        <p:spPr>
          <a:xfrm>
            <a:off x="11179641" y="3117289"/>
            <a:ext cx="8469571" cy="8229600"/>
          </a:xfrm>
          <a:custGeom>
            <a:avLst/>
            <a:gdLst/>
            <a:ahLst/>
            <a:cxnLst/>
            <a:rect l="l" t="t" r="r" b="b"/>
            <a:pathLst>
              <a:path w="8469571" h="8229600">
                <a:moveTo>
                  <a:pt x="0" y="0"/>
                </a:moveTo>
                <a:lnTo>
                  <a:pt x="8469571" y="0"/>
                </a:lnTo>
                <a:lnTo>
                  <a:pt x="8469571" y="8229600"/>
                </a:lnTo>
                <a:lnTo>
                  <a:pt x="0" y="8229600"/>
                </a:lnTo>
                <a:lnTo>
                  <a:pt x="0" y="0"/>
                </a:lnTo>
                <a:close/>
              </a:path>
            </a:pathLst>
          </a:custGeom>
          <a:blipFill>
            <a:blip r:embed="rId2"/>
            <a:stretch>
              <a:fillRect/>
            </a:stretch>
          </a:blipFill>
        </p:spPr>
      </p:sp>
      <p:sp>
        <p:nvSpPr>
          <p:cNvPr id="3" name="Freeform 3"/>
          <p:cNvSpPr/>
          <p:nvPr/>
        </p:nvSpPr>
        <p:spPr>
          <a:xfrm>
            <a:off x="4952703" y="481910"/>
            <a:ext cx="8046960" cy="2635380"/>
          </a:xfrm>
          <a:custGeom>
            <a:avLst/>
            <a:gdLst/>
            <a:ahLst/>
            <a:cxnLst/>
            <a:rect l="l" t="t" r="r" b="b"/>
            <a:pathLst>
              <a:path w="8046960" h="2635380">
                <a:moveTo>
                  <a:pt x="0" y="0"/>
                </a:moveTo>
                <a:lnTo>
                  <a:pt x="8046960" y="0"/>
                </a:lnTo>
                <a:lnTo>
                  <a:pt x="8046960" y="2635379"/>
                </a:lnTo>
                <a:lnTo>
                  <a:pt x="0" y="263537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TextBox 4"/>
          <p:cNvSpPr txBox="1"/>
          <p:nvPr/>
        </p:nvSpPr>
        <p:spPr>
          <a:xfrm>
            <a:off x="5872873" y="1045742"/>
            <a:ext cx="5926931" cy="1038228"/>
          </a:xfrm>
          <a:prstGeom prst="rect">
            <a:avLst/>
          </a:prstGeom>
        </p:spPr>
        <p:txBody>
          <a:bodyPr lIns="0" tIns="0" rIns="0" bIns="0" rtlCol="0" anchor="t">
            <a:spAutoFit/>
          </a:bodyPr>
          <a:lstStyle/>
          <a:p>
            <a:pPr algn="ctr">
              <a:lnSpc>
                <a:spcPts val="7499"/>
              </a:lnSpc>
              <a:spcBef>
                <a:spcPct val="0"/>
              </a:spcBef>
            </a:pPr>
            <a:r>
              <a:rPr lang="en-US" sz="4999">
                <a:solidFill>
                  <a:srgbClr val="AF7A64"/>
                </a:solidFill>
                <a:latin typeface="Stadio Now Monolinea"/>
              </a:rPr>
              <a:t>ZORBALIK YAPANLAR</a:t>
            </a:r>
          </a:p>
        </p:txBody>
      </p:sp>
      <p:sp>
        <p:nvSpPr>
          <p:cNvPr id="5" name="TextBox 5"/>
          <p:cNvSpPr txBox="1"/>
          <p:nvPr/>
        </p:nvSpPr>
        <p:spPr>
          <a:xfrm>
            <a:off x="-307661" y="5241108"/>
            <a:ext cx="11726317" cy="569596"/>
          </a:xfrm>
          <a:prstGeom prst="rect">
            <a:avLst/>
          </a:prstGeom>
        </p:spPr>
        <p:txBody>
          <a:bodyPr lIns="0" tIns="0" rIns="0" bIns="0" rtlCol="0" anchor="t">
            <a:spAutoFit/>
          </a:bodyPr>
          <a:lstStyle/>
          <a:p>
            <a:pPr marL="647695" lvl="1" indent="-323848" algn="just">
              <a:lnSpc>
                <a:spcPts val="4739"/>
              </a:lnSpc>
              <a:buFont typeface="Arial"/>
              <a:buChar char="•"/>
            </a:pPr>
            <a:r>
              <a:rPr lang="en-US" sz="2999">
                <a:solidFill>
                  <a:srgbClr val="B54B07"/>
                </a:solidFill>
                <a:latin typeface="Aileron"/>
              </a:rPr>
              <a:t>Zorbalığı başlatan ve zorbalıkta aktif olarak yer alan öğrencilerdir. </a:t>
            </a:r>
          </a:p>
        </p:txBody>
      </p:sp>
      <p:sp>
        <p:nvSpPr>
          <p:cNvPr id="6" name="TextBox 6"/>
          <p:cNvSpPr txBox="1"/>
          <p:nvPr/>
        </p:nvSpPr>
        <p:spPr>
          <a:xfrm>
            <a:off x="-167817" y="3533274"/>
            <a:ext cx="18288000" cy="1169671"/>
          </a:xfrm>
          <a:prstGeom prst="rect">
            <a:avLst/>
          </a:prstGeom>
        </p:spPr>
        <p:txBody>
          <a:bodyPr lIns="0" tIns="0" rIns="0" bIns="0" rtlCol="0" anchor="t">
            <a:spAutoFit/>
          </a:bodyPr>
          <a:lstStyle/>
          <a:p>
            <a:pPr marL="647695" lvl="1" indent="-323848" algn="just">
              <a:lnSpc>
                <a:spcPts val="4739"/>
              </a:lnSpc>
              <a:buFont typeface="Arial"/>
              <a:buChar char="•"/>
            </a:pPr>
            <a:r>
              <a:rPr lang="en-US" sz="2999">
                <a:solidFill>
                  <a:srgbClr val="B54B07"/>
                </a:solidFill>
                <a:latin typeface="Aileron"/>
              </a:rPr>
              <a:t>İstemli olarak belirli bir süre boyunca, bir veya daha fazla kişiyi rahatsız edecek çevre tarafından kabul görmeyen olumsuz davranışlarda bulunan öğrencilerdir.</a:t>
            </a:r>
          </a:p>
        </p:txBody>
      </p:sp>
      <p:sp>
        <p:nvSpPr>
          <p:cNvPr id="7" name="TextBox 7"/>
          <p:cNvSpPr txBox="1"/>
          <p:nvPr/>
        </p:nvSpPr>
        <p:spPr>
          <a:xfrm>
            <a:off x="-307661" y="6348867"/>
            <a:ext cx="18288000" cy="1169671"/>
          </a:xfrm>
          <a:prstGeom prst="rect">
            <a:avLst/>
          </a:prstGeom>
        </p:spPr>
        <p:txBody>
          <a:bodyPr lIns="0" tIns="0" rIns="0" bIns="0" rtlCol="0" anchor="t">
            <a:spAutoFit/>
          </a:bodyPr>
          <a:lstStyle/>
          <a:p>
            <a:pPr marL="647695" lvl="1" indent="-323848" algn="just">
              <a:lnSpc>
                <a:spcPts val="4739"/>
              </a:lnSpc>
              <a:buFont typeface="Arial"/>
              <a:buChar char="•"/>
            </a:pPr>
            <a:r>
              <a:rPr lang="en-US" sz="2999">
                <a:solidFill>
                  <a:srgbClr val="B54B07"/>
                </a:solidFill>
                <a:latin typeface="Aileron"/>
              </a:rPr>
              <a:t> Bu öğrencilerin temel motivasyonu zarar vermek olabilir ama zorba davranış gösterme, sadece zorbalığa maruz kalana ya da okula değil zorba davranışta bulunan öğrenciye de zarar verir. </a:t>
            </a:r>
          </a:p>
        </p:txBody>
      </p:sp>
      <p:sp>
        <p:nvSpPr>
          <p:cNvPr id="8" name="TextBox 8"/>
          <p:cNvSpPr txBox="1"/>
          <p:nvPr/>
        </p:nvSpPr>
        <p:spPr>
          <a:xfrm>
            <a:off x="-307661" y="8316277"/>
            <a:ext cx="18288000" cy="1769746"/>
          </a:xfrm>
          <a:prstGeom prst="rect">
            <a:avLst/>
          </a:prstGeom>
        </p:spPr>
        <p:txBody>
          <a:bodyPr lIns="0" tIns="0" rIns="0" bIns="0" rtlCol="0" anchor="t">
            <a:spAutoFit/>
          </a:bodyPr>
          <a:lstStyle/>
          <a:p>
            <a:pPr marL="647695" lvl="1" indent="-323848" algn="just">
              <a:lnSpc>
                <a:spcPts val="4739"/>
              </a:lnSpc>
              <a:buFont typeface="Arial"/>
              <a:buChar char="•"/>
            </a:pPr>
            <a:r>
              <a:rPr lang="en-US" sz="2999">
                <a:solidFill>
                  <a:srgbClr val="B54B07"/>
                </a:solidFill>
                <a:latin typeface="Aileron"/>
              </a:rPr>
              <a:t>Bu öğrencilerin bir diğer motivasyonu saygı ve itibar elde etmek olabilir. Ancak zorbalık davranışının sonucunda zamanla diğer öğrenciler tarafından saygı görmeyen ve istenmeyen öğrenci rolünde olmaya başlayarak yalnız kalan öğrenci olurlar.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sp>
        <p:nvSpPr>
          <p:cNvPr id="2" name="Freeform 2"/>
          <p:cNvSpPr/>
          <p:nvPr/>
        </p:nvSpPr>
        <p:spPr>
          <a:xfrm>
            <a:off x="10911865" y="2925448"/>
            <a:ext cx="8469571" cy="8229600"/>
          </a:xfrm>
          <a:custGeom>
            <a:avLst/>
            <a:gdLst/>
            <a:ahLst/>
            <a:cxnLst/>
            <a:rect l="l" t="t" r="r" b="b"/>
            <a:pathLst>
              <a:path w="8469571" h="8229600">
                <a:moveTo>
                  <a:pt x="0" y="0"/>
                </a:moveTo>
                <a:lnTo>
                  <a:pt x="8469571" y="0"/>
                </a:lnTo>
                <a:lnTo>
                  <a:pt x="8469571" y="8229600"/>
                </a:lnTo>
                <a:lnTo>
                  <a:pt x="0" y="8229600"/>
                </a:lnTo>
                <a:lnTo>
                  <a:pt x="0" y="0"/>
                </a:lnTo>
                <a:close/>
              </a:path>
            </a:pathLst>
          </a:custGeom>
          <a:blipFill>
            <a:blip r:embed="rId2"/>
            <a:stretch>
              <a:fillRect/>
            </a:stretch>
          </a:blipFill>
        </p:spPr>
      </p:sp>
      <p:sp>
        <p:nvSpPr>
          <p:cNvPr id="3" name="TextBox 3"/>
          <p:cNvSpPr txBox="1"/>
          <p:nvPr/>
        </p:nvSpPr>
        <p:spPr>
          <a:xfrm>
            <a:off x="481630" y="3572718"/>
            <a:ext cx="17806370" cy="5318889"/>
          </a:xfrm>
          <a:prstGeom prst="rect">
            <a:avLst/>
          </a:prstGeom>
        </p:spPr>
        <p:txBody>
          <a:bodyPr lIns="0" tIns="0" rIns="0" bIns="0" rtlCol="0" anchor="t">
            <a:spAutoFit/>
          </a:bodyPr>
          <a:lstStyle/>
          <a:p>
            <a:pPr marL="604516" lvl="1" indent="-302258" algn="just">
              <a:lnSpc>
                <a:spcPts val="6103"/>
              </a:lnSpc>
              <a:buFont typeface="Arial"/>
              <a:buChar char="•"/>
            </a:pPr>
            <a:r>
              <a:rPr lang="en-US" sz="2799">
                <a:solidFill>
                  <a:srgbClr val="B54B07"/>
                </a:solidFill>
                <a:latin typeface="Aileron"/>
              </a:rPr>
              <a:t>Zorbalık davranışlarına birebir maruz kalan öğrencilerdir.</a:t>
            </a:r>
          </a:p>
          <a:p>
            <a:pPr marL="604516" lvl="1" indent="-302258" algn="just">
              <a:lnSpc>
                <a:spcPts val="6103"/>
              </a:lnSpc>
              <a:buFont typeface="Arial"/>
              <a:buChar char="•"/>
            </a:pPr>
            <a:r>
              <a:rPr lang="en-US" sz="2799">
                <a:solidFill>
                  <a:srgbClr val="B54B07"/>
                </a:solidFill>
                <a:latin typeface="Aileron"/>
              </a:rPr>
              <a:t> Düzenli olarak ve bir süre boyunca, bir veya daha fazla kişinin kendisini rahatsız eden olumsuz davranışlarına maruz kalan öğrencilerdir.</a:t>
            </a:r>
          </a:p>
          <a:p>
            <a:pPr marL="604516" lvl="1" indent="-302258" algn="just">
              <a:lnSpc>
                <a:spcPts val="6103"/>
              </a:lnSpc>
              <a:buFont typeface="Arial"/>
              <a:buChar char="•"/>
            </a:pPr>
            <a:r>
              <a:rPr lang="en-US" sz="2799">
                <a:solidFill>
                  <a:srgbClr val="B54B07"/>
                </a:solidFill>
                <a:latin typeface="Aileron"/>
              </a:rPr>
              <a:t> Bu öğrenciler okulda zorbalıktan uzak durmaya çalışırlar ve zorbalığa maruz kalmak tehlikesi dolayısıyla kaygılanırlar.</a:t>
            </a:r>
          </a:p>
          <a:p>
            <a:pPr marL="604516" lvl="1" indent="-302258" algn="just">
              <a:lnSpc>
                <a:spcPts val="6103"/>
              </a:lnSpc>
              <a:buFont typeface="Arial"/>
              <a:buChar char="•"/>
            </a:pPr>
            <a:r>
              <a:rPr lang="en-US" sz="2799">
                <a:solidFill>
                  <a:srgbClr val="B54B07"/>
                </a:solidFill>
                <a:latin typeface="Aileron"/>
              </a:rPr>
              <a:t> Okulda düzenlenen etkinliklerden uzak durabilirler.</a:t>
            </a:r>
          </a:p>
          <a:p>
            <a:pPr marL="604516" lvl="1" indent="-302258" algn="just">
              <a:lnSpc>
                <a:spcPts val="6103"/>
              </a:lnSpc>
              <a:buFont typeface="Arial"/>
              <a:buChar char="•"/>
            </a:pPr>
            <a:r>
              <a:rPr lang="en-US" sz="2799">
                <a:solidFill>
                  <a:srgbClr val="B54B07"/>
                </a:solidFill>
                <a:latin typeface="Aileron"/>
              </a:rPr>
              <a:t> Okulda kendilerini zorbalık konusunda baskı altında hissedebilir ve sonrasında okuldan uzaklaşabilirler</a:t>
            </a:r>
          </a:p>
        </p:txBody>
      </p:sp>
      <p:sp>
        <p:nvSpPr>
          <p:cNvPr id="4" name="Freeform 4"/>
          <p:cNvSpPr/>
          <p:nvPr/>
        </p:nvSpPr>
        <p:spPr>
          <a:xfrm>
            <a:off x="4524272" y="242364"/>
            <a:ext cx="9527048" cy="3120108"/>
          </a:xfrm>
          <a:custGeom>
            <a:avLst/>
            <a:gdLst/>
            <a:ahLst/>
            <a:cxnLst/>
            <a:rect l="l" t="t" r="r" b="b"/>
            <a:pathLst>
              <a:path w="9527048" h="3120108">
                <a:moveTo>
                  <a:pt x="0" y="0"/>
                </a:moveTo>
                <a:lnTo>
                  <a:pt x="9527048" y="0"/>
                </a:lnTo>
                <a:lnTo>
                  <a:pt x="9527048" y="3120109"/>
                </a:lnTo>
                <a:lnTo>
                  <a:pt x="0" y="312010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TextBox 5"/>
          <p:cNvSpPr txBox="1"/>
          <p:nvPr/>
        </p:nvSpPr>
        <p:spPr>
          <a:xfrm>
            <a:off x="4718310" y="1168054"/>
            <a:ext cx="9333010" cy="992505"/>
          </a:xfrm>
          <a:prstGeom prst="rect">
            <a:avLst/>
          </a:prstGeom>
        </p:spPr>
        <p:txBody>
          <a:bodyPr lIns="0" tIns="0" rIns="0" bIns="0" rtlCol="0" anchor="t">
            <a:spAutoFit/>
          </a:bodyPr>
          <a:lstStyle/>
          <a:p>
            <a:pPr algn="ctr">
              <a:lnSpc>
                <a:spcPts val="7050"/>
              </a:lnSpc>
              <a:spcBef>
                <a:spcPct val="0"/>
              </a:spcBef>
            </a:pPr>
            <a:r>
              <a:rPr lang="en-US" sz="4700">
                <a:solidFill>
                  <a:srgbClr val="A57B3C"/>
                </a:solidFill>
                <a:latin typeface="Stadio Now Monolinea"/>
              </a:rPr>
              <a:t>ZORBALIĞA MARUZ KALANLAR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sp>
        <p:nvSpPr>
          <p:cNvPr id="2" name="Freeform 2"/>
          <p:cNvSpPr/>
          <p:nvPr/>
        </p:nvSpPr>
        <p:spPr>
          <a:xfrm>
            <a:off x="10711033" y="2816564"/>
            <a:ext cx="8469571" cy="8229600"/>
          </a:xfrm>
          <a:custGeom>
            <a:avLst/>
            <a:gdLst/>
            <a:ahLst/>
            <a:cxnLst/>
            <a:rect l="l" t="t" r="r" b="b"/>
            <a:pathLst>
              <a:path w="8469571" h="8229600">
                <a:moveTo>
                  <a:pt x="0" y="0"/>
                </a:moveTo>
                <a:lnTo>
                  <a:pt x="8469571" y="0"/>
                </a:lnTo>
                <a:lnTo>
                  <a:pt x="8469571" y="8229600"/>
                </a:lnTo>
                <a:lnTo>
                  <a:pt x="0" y="8229600"/>
                </a:lnTo>
                <a:lnTo>
                  <a:pt x="0" y="0"/>
                </a:lnTo>
                <a:close/>
              </a:path>
            </a:pathLst>
          </a:custGeom>
          <a:blipFill>
            <a:blip r:embed="rId2"/>
            <a:stretch>
              <a:fillRect/>
            </a:stretch>
          </a:blipFill>
        </p:spPr>
      </p:sp>
      <p:sp>
        <p:nvSpPr>
          <p:cNvPr id="3" name="Freeform 3"/>
          <p:cNvSpPr/>
          <p:nvPr/>
        </p:nvSpPr>
        <p:spPr>
          <a:xfrm>
            <a:off x="3082587" y="-85104"/>
            <a:ext cx="11408755" cy="3736367"/>
          </a:xfrm>
          <a:custGeom>
            <a:avLst/>
            <a:gdLst/>
            <a:ahLst/>
            <a:cxnLst/>
            <a:rect l="l" t="t" r="r" b="b"/>
            <a:pathLst>
              <a:path w="11408755" h="3736367">
                <a:moveTo>
                  <a:pt x="0" y="0"/>
                </a:moveTo>
                <a:lnTo>
                  <a:pt x="11408756" y="0"/>
                </a:lnTo>
                <a:lnTo>
                  <a:pt x="11408756" y="3736367"/>
                </a:lnTo>
                <a:lnTo>
                  <a:pt x="0" y="373636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TextBox 4"/>
          <p:cNvSpPr txBox="1"/>
          <p:nvPr/>
        </p:nvSpPr>
        <p:spPr>
          <a:xfrm>
            <a:off x="757779" y="3550134"/>
            <a:ext cx="16460037" cy="4910460"/>
          </a:xfrm>
          <a:prstGeom prst="rect">
            <a:avLst/>
          </a:prstGeom>
        </p:spPr>
        <p:txBody>
          <a:bodyPr lIns="0" tIns="0" rIns="0" bIns="0" rtlCol="0" anchor="t">
            <a:spAutoFit/>
          </a:bodyPr>
          <a:lstStyle/>
          <a:p>
            <a:pPr marL="690874" lvl="1" indent="-345437" algn="just">
              <a:lnSpc>
                <a:spcPts val="7999"/>
              </a:lnSpc>
              <a:buFont typeface="Arial"/>
              <a:buChar char="•"/>
            </a:pPr>
            <a:r>
              <a:rPr lang="en-US" sz="3199">
                <a:solidFill>
                  <a:srgbClr val="B54B07"/>
                </a:solidFill>
                <a:latin typeface="Aileron"/>
              </a:rPr>
              <a:t>Zaman zaman zorbalık yapan, zaman zaman da başkalarının zorbalığına maruz kalan gruplardır.</a:t>
            </a:r>
          </a:p>
          <a:p>
            <a:pPr marL="690874" lvl="1" indent="-345437" algn="just">
              <a:lnSpc>
                <a:spcPts val="7999"/>
              </a:lnSpc>
              <a:buFont typeface="Arial"/>
              <a:buChar char="•"/>
            </a:pPr>
            <a:r>
              <a:rPr lang="en-US" sz="3199">
                <a:solidFill>
                  <a:srgbClr val="B54B07"/>
                </a:solidFill>
                <a:latin typeface="Aileron"/>
              </a:rPr>
              <a:t> Duygularını düzenleme konusunda zorluk yaşarlar.</a:t>
            </a:r>
          </a:p>
          <a:p>
            <a:pPr marL="690874" lvl="1" indent="-345437" algn="just">
              <a:lnSpc>
                <a:spcPts val="7999"/>
              </a:lnSpc>
              <a:buFont typeface="Arial"/>
              <a:buChar char="•"/>
            </a:pPr>
            <a:r>
              <a:rPr lang="en-US" sz="3199">
                <a:solidFill>
                  <a:srgbClr val="B54B07"/>
                </a:solidFill>
                <a:latin typeface="Aileron"/>
              </a:rPr>
              <a:t> Zorbalığa maruz kaldıklarında öfke kızgınlık gibi duyguları yaşayabilirler. </a:t>
            </a:r>
          </a:p>
          <a:p>
            <a:pPr marL="690874" lvl="1" indent="-345437" algn="just">
              <a:lnSpc>
                <a:spcPts val="7999"/>
              </a:lnSpc>
              <a:buFont typeface="Arial"/>
              <a:buChar char="•"/>
            </a:pPr>
            <a:r>
              <a:rPr lang="en-US" sz="3199">
                <a:solidFill>
                  <a:srgbClr val="B54B07"/>
                </a:solidFill>
                <a:latin typeface="Aileron"/>
              </a:rPr>
              <a:t>Zorba davranış sergilediklerinde ise suçluluk duygusu gibi duygular yaşayabilirler.</a:t>
            </a:r>
          </a:p>
        </p:txBody>
      </p:sp>
      <p:sp>
        <p:nvSpPr>
          <p:cNvPr id="5" name="TextBox 5"/>
          <p:cNvSpPr txBox="1"/>
          <p:nvPr/>
        </p:nvSpPr>
        <p:spPr>
          <a:xfrm>
            <a:off x="3763425" y="762000"/>
            <a:ext cx="10448744" cy="1775459"/>
          </a:xfrm>
          <a:prstGeom prst="rect">
            <a:avLst/>
          </a:prstGeom>
        </p:spPr>
        <p:txBody>
          <a:bodyPr lIns="0" tIns="0" rIns="0" bIns="0" rtlCol="0" anchor="t">
            <a:spAutoFit/>
          </a:bodyPr>
          <a:lstStyle/>
          <a:p>
            <a:pPr algn="ctr">
              <a:lnSpc>
                <a:spcPts val="6600"/>
              </a:lnSpc>
              <a:spcBef>
                <a:spcPct val="0"/>
              </a:spcBef>
            </a:pPr>
            <a:r>
              <a:rPr lang="en-US" sz="4400">
                <a:solidFill>
                  <a:srgbClr val="B8896D"/>
                </a:solidFill>
                <a:latin typeface="Stadio Now Monolinea"/>
              </a:rPr>
              <a:t>HEM ZORBA DAVRANIŞTA BULUNAN HEM DE ZORBALIĞA MARUZ KALANLAR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sp>
        <p:nvSpPr>
          <p:cNvPr id="2" name="Freeform 2"/>
          <p:cNvSpPr/>
          <p:nvPr/>
        </p:nvSpPr>
        <p:spPr>
          <a:xfrm>
            <a:off x="11670564" y="3371742"/>
            <a:ext cx="8469571" cy="8229600"/>
          </a:xfrm>
          <a:custGeom>
            <a:avLst/>
            <a:gdLst/>
            <a:ahLst/>
            <a:cxnLst/>
            <a:rect l="l" t="t" r="r" b="b"/>
            <a:pathLst>
              <a:path w="8469571" h="8229600">
                <a:moveTo>
                  <a:pt x="0" y="0"/>
                </a:moveTo>
                <a:lnTo>
                  <a:pt x="8469571" y="0"/>
                </a:lnTo>
                <a:lnTo>
                  <a:pt x="8469571" y="8229600"/>
                </a:lnTo>
                <a:lnTo>
                  <a:pt x="0" y="8229600"/>
                </a:lnTo>
                <a:lnTo>
                  <a:pt x="0" y="0"/>
                </a:lnTo>
                <a:close/>
              </a:path>
            </a:pathLst>
          </a:custGeom>
          <a:blipFill>
            <a:blip r:embed="rId2"/>
            <a:stretch>
              <a:fillRect/>
            </a:stretch>
          </a:blipFill>
        </p:spPr>
      </p:sp>
      <p:sp>
        <p:nvSpPr>
          <p:cNvPr id="3" name="TextBox 3"/>
          <p:cNvSpPr txBox="1"/>
          <p:nvPr/>
        </p:nvSpPr>
        <p:spPr>
          <a:xfrm>
            <a:off x="0" y="2666792"/>
            <a:ext cx="18288000" cy="7016752"/>
          </a:xfrm>
          <a:prstGeom prst="rect">
            <a:avLst/>
          </a:prstGeom>
        </p:spPr>
        <p:txBody>
          <a:bodyPr lIns="0" tIns="0" rIns="0" bIns="0" rtlCol="0" anchor="t">
            <a:spAutoFit/>
          </a:bodyPr>
          <a:lstStyle/>
          <a:p>
            <a:pPr marL="539748" lvl="1" indent="-269874" algn="just">
              <a:lnSpc>
                <a:spcPts val="6249"/>
              </a:lnSpc>
              <a:buFont typeface="Arial"/>
              <a:buChar char="•"/>
            </a:pPr>
            <a:r>
              <a:rPr lang="en-US" sz="2499">
                <a:solidFill>
                  <a:srgbClr val="B54B07"/>
                </a:solidFill>
                <a:latin typeface="Aileron"/>
              </a:rPr>
              <a:t> Zorbalığa doğrudan karışmayan ama bazen dışarıdan etki eden gruplardır. </a:t>
            </a:r>
          </a:p>
          <a:p>
            <a:pPr marL="539748" lvl="1" indent="-269874" algn="just">
              <a:lnSpc>
                <a:spcPts val="6249"/>
              </a:lnSpc>
              <a:buFont typeface="Arial"/>
              <a:buChar char="•"/>
            </a:pPr>
            <a:r>
              <a:rPr lang="en-US" sz="2499">
                <a:solidFill>
                  <a:srgbClr val="B54B07"/>
                </a:solidFill>
                <a:latin typeface="Aileron"/>
              </a:rPr>
              <a:t>İzleyiciler, zorbalık olaylarına tanıklık ederler. Ancak doğrudan bir akran zorbalığı yapan veya akran zorbalığına maruz kalan rolünde yer almayan bireylerdir. Bu rolde yer alan öğrenciler bazen zorbalığı destekleyen (onu alkışlayarak, mimikleri ile veya sözel olarak bu davranışları onaylayan) </a:t>
            </a:r>
          </a:p>
          <a:p>
            <a:pPr marL="539748" lvl="1" indent="-269874" algn="just">
              <a:lnSpc>
                <a:spcPts val="6249"/>
              </a:lnSpc>
              <a:buFont typeface="Arial"/>
              <a:buChar char="•"/>
            </a:pPr>
            <a:r>
              <a:rPr lang="en-US" sz="2499">
                <a:solidFill>
                  <a:srgbClr val="B54B07"/>
                </a:solidFill>
                <a:latin typeface="Aileron"/>
              </a:rPr>
              <a:t> Bir gün kendisinin de zorbalığa maruz kalabileceğini düşünen ve bundan dolayı zorbalığa maruz kalanı korumaya yönelik herhangi bir müdahalede bulunmayan (olay yerinden uzaklaşan veya olayı sessizce izleyen) </a:t>
            </a:r>
          </a:p>
          <a:p>
            <a:pPr marL="539748" lvl="1" indent="-269874" algn="just">
              <a:lnSpc>
                <a:spcPts val="6249"/>
              </a:lnSpc>
              <a:buFont typeface="Arial"/>
              <a:buChar char="•"/>
            </a:pPr>
            <a:r>
              <a:rPr lang="en-US" sz="2499">
                <a:solidFill>
                  <a:srgbClr val="B54B07"/>
                </a:solidFill>
                <a:latin typeface="Aileron"/>
              </a:rPr>
              <a:t>Zorbalığa maruz kalan öğrenciyi koruyan çünkü kendisinin zorbalık davranışına maruz kalmayacağından emin olan </a:t>
            </a:r>
          </a:p>
          <a:p>
            <a:pPr marL="539748" lvl="1" indent="-269874" algn="just">
              <a:lnSpc>
                <a:spcPts val="6249"/>
              </a:lnSpc>
              <a:buFont typeface="Arial"/>
              <a:buChar char="•"/>
            </a:pPr>
            <a:r>
              <a:rPr lang="en-US" sz="2499">
                <a:solidFill>
                  <a:srgbClr val="B54B07"/>
                </a:solidFill>
                <a:latin typeface="Aileron"/>
              </a:rPr>
              <a:t> Zorbalığa maruz kalan öğrenciye destek olan (zorbalık davranışına maruz kalanın yanında yer alarak onu sakinleştiren veya araya girerek koruyan) kişilerdir.</a:t>
            </a:r>
          </a:p>
        </p:txBody>
      </p:sp>
      <p:sp>
        <p:nvSpPr>
          <p:cNvPr id="4" name="Freeform 4"/>
          <p:cNvSpPr/>
          <p:nvPr/>
        </p:nvSpPr>
        <p:spPr>
          <a:xfrm>
            <a:off x="4919688" y="0"/>
            <a:ext cx="8046960" cy="2635380"/>
          </a:xfrm>
          <a:custGeom>
            <a:avLst/>
            <a:gdLst/>
            <a:ahLst/>
            <a:cxnLst/>
            <a:rect l="l" t="t" r="r" b="b"/>
            <a:pathLst>
              <a:path w="8046960" h="2635380">
                <a:moveTo>
                  <a:pt x="0" y="0"/>
                </a:moveTo>
                <a:lnTo>
                  <a:pt x="8046960" y="0"/>
                </a:lnTo>
                <a:lnTo>
                  <a:pt x="8046960" y="2635380"/>
                </a:lnTo>
                <a:lnTo>
                  <a:pt x="0" y="263538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TextBox 5"/>
          <p:cNvSpPr txBox="1"/>
          <p:nvPr/>
        </p:nvSpPr>
        <p:spPr>
          <a:xfrm>
            <a:off x="3517963" y="641415"/>
            <a:ext cx="10448744" cy="1057275"/>
          </a:xfrm>
          <a:prstGeom prst="rect">
            <a:avLst/>
          </a:prstGeom>
        </p:spPr>
        <p:txBody>
          <a:bodyPr lIns="0" tIns="0" rIns="0" bIns="0" rtlCol="0" anchor="t">
            <a:spAutoFit/>
          </a:bodyPr>
          <a:lstStyle/>
          <a:p>
            <a:pPr algn="ctr">
              <a:lnSpc>
                <a:spcPts val="7500"/>
              </a:lnSpc>
              <a:spcBef>
                <a:spcPct val="0"/>
              </a:spcBef>
            </a:pPr>
            <a:r>
              <a:rPr lang="en-US" sz="5000">
                <a:solidFill>
                  <a:srgbClr val="AF7A64"/>
                </a:solidFill>
                <a:latin typeface="Stadio Now Monolinea"/>
              </a:rPr>
              <a:t>İZLEYİCİLER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sp>
        <p:nvSpPr>
          <p:cNvPr id="2" name="Freeform 2"/>
          <p:cNvSpPr/>
          <p:nvPr/>
        </p:nvSpPr>
        <p:spPr>
          <a:xfrm>
            <a:off x="6333307" y="4000805"/>
            <a:ext cx="5330794" cy="5257495"/>
          </a:xfrm>
          <a:custGeom>
            <a:avLst/>
            <a:gdLst/>
            <a:ahLst/>
            <a:cxnLst/>
            <a:rect l="l" t="t" r="r" b="b"/>
            <a:pathLst>
              <a:path w="5330794" h="5257495">
                <a:moveTo>
                  <a:pt x="0" y="0"/>
                </a:moveTo>
                <a:lnTo>
                  <a:pt x="5330794" y="0"/>
                </a:lnTo>
                <a:lnTo>
                  <a:pt x="5330794" y="5257495"/>
                </a:lnTo>
                <a:lnTo>
                  <a:pt x="0" y="52574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538216" y="-75808"/>
            <a:ext cx="16920977" cy="3312250"/>
          </a:xfrm>
          <a:prstGeom prst="rect">
            <a:avLst/>
          </a:prstGeom>
        </p:spPr>
        <p:txBody>
          <a:bodyPr lIns="0" tIns="0" rIns="0" bIns="0" rtlCol="0" anchor="t">
            <a:spAutoFit/>
          </a:bodyPr>
          <a:lstStyle/>
          <a:p>
            <a:pPr algn="ctr">
              <a:lnSpc>
                <a:spcPts val="11780"/>
              </a:lnSpc>
            </a:pPr>
            <a:r>
              <a:rPr lang="en-US" sz="8414">
                <a:solidFill>
                  <a:srgbClr val="B8896D"/>
                </a:solidFill>
                <a:latin typeface="Stadio Now Monolinea"/>
              </a:rPr>
              <a:t>Zorbalığa Uğrayanların Yanlış İnançları</a:t>
            </a:r>
          </a:p>
          <a:p>
            <a:pPr algn="ctr">
              <a:lnSpc>
                <a:spcPts val="262"/>
              </a:lnSpc>
            </a:pPr>
            <a:endParaRPr lang="en-US" sz="8414">
              <a:solidFill>
                <a:srgbClr val="B8896D"/>
              </a:solidFill>
              <a:latin typeface="Stadio Now Monoli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grpSp>
        <p:nvGrpSpPr>
          <p:cNvPr id="2" name="Group 2"/>
          <p:cNvGrpSpPr/>
          <p:nvPr/>
        </p:nvGrpSpPr>
        <p:grpSpPr>
          <a:xfrm>
            <a:off x="3092255" y="257175"/>
            <a:ext cx="14417985" cy="1543050"/>
            <a:chOff x="0" y="0"/>
            <a:chExt cx="3797330" cy="406400"/>
          </a:xfrm>
        </p:grpSpPr>
        <p:sp>
          <p:nvSpPr>
            <p:cNvPr id="3" name="Freeform 3"/>
            <p:cNvSpPr/>
            <p:nvPr/>
          </p:nvSpPr>
          <p:spPr>
            <a:xfrm>
              <a:off x="0" y="0"/>
              <a:ext cx="3797329" cy="406400"/>
            </a:xfrm>
            <a:custGeom>
              <a:avLst/>
              <a:gdLst/>
              <a:ahLst/>
              <a:cxnLst/>
              <a:rect l="l" t="t" r="r" b="b"/>
              <a:pathLst>
                <a:path w="3797329" h="406400">
                  <a:moveTo>
                    <a:pt x="3797329" y="0"/>
                  </a:moveTo>
                  <a:lnTo>
                    <a:pt x="0" y="0"/>
                  </a:lnTo>
                  <a:lnTo>
                    <a:pt x="101600" y="203200"/>
                  </a:lnTo>
                  <a:lnTo>
                    <a:pt x="0" y="406400"/>
                  </a:lnTo>
                  <a:lnTo>
                    <a:pt x="3797329" y="406400"/>
                  </a:lnTo>
                  <a:lnTo>
                    <a:pt x="3695729" y="203200"/>
                  </a:lnTo>
                  <a:lnTo>
                    <a:pt x="3797329" y="0"/>
                  </a:lnTo>
                  <a:close/>
                </a:path>
              </a:pathLst>
            </a:custGeom>
            <a:solidFill>
              <a:srgbClr val="93614C"/>
            </a:solidFill>
          </p:spPr>
        </p:sp>
        <p:sp>
          <p:nvSpPr>
            <p:cNvPr id="4" name="TextBox 4"/>
            <p:cNvSpPr txBox="1"/>
            <p:nvPr/>
          </p:nvSpPr>
          <p:spPr>
            <a:xfrm>
              <a:off x="88900" y="-66675"/>
              <a:ext cx="3619530" cy="473075"/>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270576" y="8232416"/>
            <a:ext cx="14979827" cy="1543050"/>
            <a:chOff x="0" y="0"/>
            <a:chExt cx="3945304" cy="406400"/>
          </a:xfrm>
        </p:grpSpPr>
        <p:sp>
          <p:nvSpPr>
            <p:cNvPr id="6" name="Freeform 6"/>
            <p:cNvSpPr/>
            <p:nvPr/>
          </p:nvSpPr>
          <p:spPr>
            <a:xfrm>
              <a:off x="0" y="0"/>
              <a:ext cx="3945304" cy="406400"/>
            </a:xfrm>
            <a:custGeom>
              <a:avLst/>
              <a:gdLst/>
              <a:ahLst/>
              <a:cxnLst/>
              <a:rect l="l" t="t" r="r" b="b"/>
              <a:pathLst>
                <a:path w="3945304" h="406400">
                  <a:moveTo>
                    <a:pt x="3945304" y="0"/>
                  </a:moveTo>
                  <a:lnTo>
                    <a:pt x="0" y="0"/>
                  </a:lnTo>
                  <a:lnTo>
                    <a:pt x="101600" y="203200"/>
                  </a:lnTo>
                  <a:lnTo>
                    <a:pt x="0" y="406400"/>
                  </a:lnTo>
                  <a:lnTo>
                    <a:pt x="3945304" y="406400"/>
                  </a:lnTo>
                  <a:lnTo>
                    <a:pt x="3843704" y="203200"/>
                  </a:lnTo>
                  <a:lnTo>
                    <a:pt x="3945304" y="0"/>
                  </a:lnTo>
                  <a:close/>
                </a:path>
              </a:pathLst>
            </a:custGeom>
            <a:solidFill>
              <a:srgbClr val="93614C"/>
            </a:solidFill>
          </p:spPr>
        </p:sp>
        <p:sp>
          <p:nvSpPr>
            <p:cNvPr id="7" name="TextBox 7"/>
            <p:cNvSpPr txBox="1"/>
            <p:nvPr/>
          </p:nvSpPr>
          <p:spPr>
            <a:xfrm>
              <a:off x="88900" y="-66675"/>
              <a:ext cx="3767504" cy="473075"/>
            </a:xfrm>
            <a:prstGeom prst="rect">
              <a:avLst/>
            </a:prstGeom>
          </p:spPr>
          <p:txBody>
            <a:bodyPr lIns="50800" tIns="50800" rIns="50800" bIns="50800" rtlCol="0" anchor="ctr"/>
            <a:lstStyle/>
            <a:p>
              <a:pPr algn="ctr">
                <a:lnSpc>
                  <a:spcPts val="3000"/>
                </a:lnSpc>
              </a:pPr>
              <a:endParaRPr/>
            </a:p>
          </p:txBody>
        </p:sp>
      </p:grpSp>
      <p:grpSp>
        <p:nvGrpSpPr>
          <p:cNvPr id="8" name="Group 8"/>
          <p:cNvGrpSpPr/>
          <p:nvPr/>
        </p:nvGrpSpPr>
        <p:grpSpPr>
          <a:xfrm>
            <a:off x="6964207" y="3600450"/>
            <a:ext cx="3086100" cy="3086100"/>
            <a:chOff x="0" y="0"/>
            <a:chExt cx="812800" cy="812800"/>
          </a:xfrm>
        </p:grpSpPr>
        <p:sp>
          <p:nvSpPr>
            <p:cNvPr id="9" name="Freeform 9"/>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AF7A64"/>
            </a:solidFill>
            <a:ln cap="sq">
              <a:noFill/>
              <a:prstDash val="solid"/>
              <a:miter/>
            </a:ln>
          </p:spPr>
        </p:sp>
        <p:sp>
          <p:nvSpPr>
            <p:cNvPr id="10" name="TextBox 10"/>
            <p:cNvSpPr txBox="1"/>
            <p:nvPr/>
          </p:nvSpPr>
          <p:spPr>
            <a:xfrm>
              <a:off x="203200" y="-66675"/>
              <a:ext cx="406400" cy="777875"/>
            </a:xfrm>
            <a:prstGeom prst="rect">
              <a:avLst/>
            </a:prstGeom>
          </p:spPr>
          <p:txBody>
            <a:bodyPr lIns="50800" tIns="50800" rIns="50800" bIns="50800" rtlCol="0" anchor="ctr"/>
            <a:lstStyle/>
            <a:p>
              <a:pPr algn="ctr">
                <a:lnSpc>
                  <a:spcPts val="3000"/>
                </a:lnSpc>
              </a:pPr>
              <a:endParaRPr/>
            </a:p>
          </p:txBody>
        </p:sp>
      </p:grpSp>
      <p:sp>
        <p:nvSpPr>
          <p:cNvPr id="11" name="Freeform 11"/>
          <p:cNvSpPr/>
          <p:nvPr/>
        </p:nvSpPr>
        <p:spPr>
          <a:xfrm>
            <a:off x="15701480" y="8131137"/>
            <a:ext cx="1808761" cy="1644328"/>
          </a:xfrm>
          <a:custGeom>
            <a:avLst/>
            <a:gdLst/>
            <a:ahLst/>
            <a:cxnLst/>
            <a:rect l="l" t="t" r="r" b="b"/>
            <a:pathLst>
              <a:path w="1808761" h="1644328">
                <a:moveTo>
                  <a:pt x="0" y="0"/>
                </a:moveTo>
                <a:lnTo>
                  <a:pt x="1808761" y="0"/>
                </a:lnTo>
                <a:lnTo>
                  <a:pt x="1808761" y="1644329"/>
                </a:lnTo>
                <a:lnTo>
                  <a:pt x="0" y="16443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2" name="Group 12"/>
          <p:cNvGrpSpPr/>
          <p:nvPr/>
        </p:nvGrpSpPr>
        <p:grpSpPr>
          <a:xfrm rot="2700000">
            <a:off x="773132" y="354844"/>
            <a:ext cx="1713339" cy="1713339"/>
            <a:chOff x="0" y="0"/>
            <a:chExt cx="812800" cy="812800"/>
          </a:xfrm>
        </p:grpSpPr>
        <p:sp>
          <p:nvSpPr>
            <p:cNvPr id="13" name="Freeform 13"/>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AF7A64"/>
            </a:solidFill>
          </p:spPr>
        </p:sp>
        <p:sp>
          <p:nvSpPr>
            <p:cNvPr id="14" name="TextBox 14"/>
            <p:cNvSpPr txBox="1"/>
            <p:nvPr/>
          </p:nvSpPr>
          <p:spPr>
            <a:xfrm>
              <a:off x="190500" y="123825"/>
              <a:ext cx="431800" cy="498475"/>
            </a:xfrm>
            <a:prstGeom prst="rect">
              <a:avLst/>
            </a:prstGeom>
          </p:spPr>
          <p:txBody>
            <a:bodyPr lIns="50800" tIns="50800" rIns="50800" bIns="50800" rtlCol="0" anchor="ctr"/>
            <a:lstStyle/>
            <a:p>
              <a:pPr algn="ctr">
                <a:lnSpc>
                  <a:spcPts val="3000"/>
                </a:lnSpc>
              </a:pPr>
              <a:endParaRPr/>
            </a:p>
          </p:txBody>
        </p:sp>
      </p:grpSp>
      <p:sp>
        <p:nvSpPr>
          <p:cNvPr id="15" name="TextBox 15"/>
          <p:cNvSpPr txBox="1"/>
          <p:nvPr/>
        </p:nvSpPr>
        <p:spPr>
          <a:xfrm>
            <a:off x="2841315" y="693287"/>
            <a:ext cx="14417985" cy="1183006"/>
          </a:xfrm>
          <a:prstGeom prst="rect">
            <a:avLst/>
          </a:prstGeom>
        </p:spPr>
        <p:txBody>
          <a:bodyPr lIns="0" tIns="0" rIns="0" bIns="0" rtlCol="0" anchor="t">
            <a:spAutoFit/>
          </a:bodyPr>
          <a:lstStyle/>
          <a:p>
            <a:pPr algn="ctr">
              <a:lnSpc>
                <a:spcPts val="5249"/>
              </a:lnSpc>
            </a:pPr>
            <a:r>
              <a:rPr lang="en-US" sz="3499">
                <a:solidFill>
                  <a:srgbClr val="F6DEC7"/>
                </a:solidFill>
                <a:latin typeface="Aileron Bold"/>
              </a:rPr>
              <a:t>1. Zorbalıktan yalnızca “Hanım Evlatları, Ana Kuzuları” yakınır.</a:t>
            </a:r>
          </a:p>
          <a:p>
            <a:pPr algn="ctr">
              <a:lnSpc>
                <a:spcPts val="4349"/>
              </a:lnSpc>
              <a:spcBef>
                <a:spcPct val="0"/>
              </a:spcBef>
            </a:pPr>
            <a:endParaRPr lang="en-US" sz="3499">
              <a:solidFill>
                <a:srgbClr val="F6DEC7"/>
              </a:solidFill>
              <a:latin typeface="Aileron Bold"/>
            </a:endParaRPr>
          </a:p>
        </p:txBody>
      </p:sp>
      <p:sp>
        <p:nvSpPr>
          <p:cNvPr id="16" name="TextBox 16"/>
          <p:cNvSpPr txBox="1"/>
          <p:nvPr/>
        </p:nvSpPr>
        <p:spPr>
          <a:xfrm>
            <a:off x="872668" y="8031438"/>
            <a:ext cx="13195462" cy="1830706"/>
          </a:xfrm>
          <a:prstGeom prst="rect">
            <a:avLst/>
          </a:prstGeom>
        </p:spPr>
        <p:txBody>
          <a:bodyPr lIns="0" tIns="0" rIns="0" bIns="0" rtlCol="0" anchor="t">
            <a:spAutoFit/>
          </a:bodyPr>
          <a:lstStyle/>
          <a:p>
            <a:pPr algn="ctr">
              <a:lnSpc>
                <a:spcPts val="5699"/>
              </a:lnSpc>
            </a:pPr>
            <a:r>
              <a:rPr lang="en-US" sz="3799">
                <a:solidFill>
                  <a:srgbClr val="F6DEC7"/>
                </a:solidFill>
                <a:latin typeface="Aileron Bold"/>
              </a:rPr>
              <a:t>Doğrusu:  </a:t>
            </a:r>
          </a:p>
          <a:p>
            <a:pPr algn="ctr">
              <a:lnSpc>
                <a:spcPts val="5699"/>
              </a:lnSpc>
            </a:pPr>
            <a:r>
              <a:rPr lang="en-US" sz="3799">
                <a:solidFill>
                  <a:srgbClr val="F6DEC7"/>
                </a:solidFill>
                <a:latin typeface="Aileron Bold"/>
              </a:rPr>
              <a:t>Cesur kişiler zorbalık karşısında sesiz kalmazlar.</a:t>
            </a:r>
          </a:p>
          <a:p>
            <a:pPr algn="ctr">
              <a:lnSpc>
                <a:spcPts val="3150"/>
              </a:lnSpc>
              <a:spcBef>
                <a:spcPct val="0"/>
              </a:spcBef>
            </a:pPr>
            <a:endParaRPr lang="en-US" sz="3799">
              <a:solidFill>
                <a:srgbClr val="F6DEC7"/>
              </a:solidFill>
              <a:latin typeface="Aileron Bo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grpSp>
        <p:nvGrpSpPr>
          <p:cNvPr id="2" name="Group 2"/>
          <p:cNvGrpSpPr/>
          <p:nvPr/>
        </p:nvGrpSpPr>
        <p:grpSpPr>
          <a:xfrm>
            <a:off x="3154357" y="323851"/>
            <a:ext cx="14689736" cy="1543050"/>
            <a:chOff x="0" y="0"/>
            <a:chExt cx="3868902" cy="406400"/>
          </a:xfrm>
        </p:grpSpPr>
        <p:sp>
          <p:nvSpPr>
            <p:cNvPr id="3" name="Freeform 3"/>
            <p:cNvSpPr/>
            <p:nvPr/>
          </p:nvSpPr>
          <p:spPr>
            <a:xfrm>
              <a:off x="0" y="0"/>
              <a:ext cx="3868902" cy="406400"/>
            </a:xfrm>
            <a:custGeom>
              <a:avLst/>
              <a:gdLst/>
              <a:ahLst/>
              <a:cxnLst/>
              <a:rect l="l" t="t" r="r" b="b"/>
              <a:pathLst>
                <a:path w="3868902" h="406400">
                  <a:moveTo>
                    <a:pt x="3868902" y="0"/>
                  </a:moveTo>
                  <a:lnTo>
                    <a:pt x="0" y="0"/>
                  </a:lnTo>
                  <a:lnTo>
                    <a:pt x="101600" y="203200"/>
                  </a:lnTo>
                  <a:lnTo>
                    <a:pt x="0" y="406400"/>
                  </a:lnTo>
                  <a:lnTo>
                    <a:pt x="3868902" y="406400"/>
                  </a:lnTo>
                  <a:lnTo>
                    <a:pt x="3767302" y="203200"/>
                  </a:lnTo>
                  <a:lnTo>
                    <a:pt x="3868902" y="0"/>
                  </a:lnTo>
                  <a:close/>
                </a:path>
              </a:pathLst>
            </a:custGeom>
            <a:solidFill>
              <a:srgbClr val="93614C"/>
            </a:solidFill>
          </p:spPr>
        </p:sp>
        <p:sp>
          <p:nvSpPr>
            <p:cNvPr id="4" name="TextBox 4"/>
            <p:cNvSpPr txBox="1"/>
            <p:nvPr/>
          </p:nvSpPr>
          <p:spPr>
            <a:xfrm>
              <a:off x="88900" y="-66675"/>
              <a:ext cx="3691102" cy="473075"/>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90441" y="6762749"/>
            <a:ext cx="15384125" cy="2540753"/>
            <a:chOff x="0" y="0"/>
            <a:chExt cx="4051786" cy="669170"/>
          </a:xfrm>
        </p:grpSpPr>
        <p:sp>
          <p:nvSpPr>
            <p:cNvPr id="6" name="Freeform 6"/>
            <p:cNvSpPr/>
            <p:nvPr/>
          </p:nvSpPr>
          <p:spPr>
            <a:xfrm>
              <a:off x="0" y="0"/>
              <a:ext cx="4051786" cy="669170"/>
            </a:xfrm>
            <a:custGeom>
              <a:avLst/>
              <a:gdLst/>
              <a:ahLst/>
              <a:cxnLst/>
              <a:rect l="l" t="t" r="r" b="b"/>
              <a:pathLst>
                <a:path w="4051786" h="669170">
                  <a:moveTo>
                    <a:pt x="4051786" y="0"/>
                  </a:moveTo>
                  <a:lnTo>
                    <a:pt x="0" y="0"/>
                  </a:lnTo>
                  <a:lnTo>
                    <a:pt x="101600" y="334585"/>
                  </a:lnTo>
                  <a:lnTo>
                    <a:pt x="0" y="669170"/>
                  </a:lnTo>
                  <a:lnTo>
                    <a:pt x="4051786" y="669170"/>
                  </a:lnTo>
                  <a:lnTo>
                    <a:pt x="3950186" y="334585"/>
                  </a:lnTo>
                  <a:lnTo>
                    <a:pt x="4051786" y="0"/>
                  </a:lnTo>
                  <a:close/>
                </a:path>
              </a:pathLst>
            </a:custGeom>
            <a:solidFill>
              <a:srgbClr val="93614C"/>
            </a:solidFill>
          </p:spPr>
        </p:sp>
        <p:sp>
          <p:nvSpPr>
            <p:cNvPr id="7" name="TextBox 7"/>
            <p:cNvSpPr txBox="1"/>
            <p:nvPr/>
          </p:nvSpPr>
          <p:spPr>
            <a:xfrm>
              <a:off x="88900" y="-66675"/>
              <a:ext cx="3873986" cy="735845"/>
            </a:xfrm>
            <a:prstGeom prst="rect">
              <a:avLst/>
            </a:prstGeom>
          </p:spPr>
          <p:txBody>
            <a:bodyPr lIns="50800" tIns="50800" rIns="50800" bIns="50800" rtlCol="0" anchor="ctr"/>
            <a:lstStyle/>
            <a:p>
              <a:pPr algn="ctr">
                <a:lnSpc>
                  <a:spcPts val="3000"/>
                </a:lnSpc>
              </a:pPr>
              <a:endParaRPr/>
            </a:p>
          </p:txBody>
        </p:sp>
      </p:grpSp>
      <p:grpSp>
        <p:nvGrpSpPr>
          <p:cNvPr id="8" name="Group 8"/>
          <p:cNvGrpSpPr/>
          <p:nvPr/>
        </p:nvGrpSpPr>
        <p:grpSpPr>
          <a:xfrm>
            <a:off x="7224637" y="2489358"/>
            <a:ext cx="3086100" cy="3086100"/>
            <a:chOff x="0" y="0"/>
            <a:chExt cx="812800" cy="812800"/>
          </a:xfrm>
        </p:grpSpPr>
        <p:sp>
          <p:nvSpPr>
            <p:cNvPr id="9" name="Freeform 9"/>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AF7A64"/>
            </a:solidFill>
          </p:spPr>
        </p:sp>
        <p:sp>
          <p:nvSpPr>
            <p:cNvPr id="10" name="TextBox 10"/>
            <p:cNvSpPr txBox="1"/>
            <p:nvPr/>
          </p:nvSpPr>
          <p:spPr>
            <a:xfrm>
              <a:off x="203200" y="-66675"/>
              <a:ext cx="406400" cy="777875"/>
            </a:xfrm>
            <a:prstGeom prst="rect">
              <a:avLst/>
            </a:prstGeom>
          </p:spPr>
          <p:txBody>
            <a:bodyPr lIns="50800" tIns="50800" rIns="50800" bIns="50800" rtlCol="0" anchor="ctr"/>
            <a:lstStyle/>
            <a:p>
              <a:pPr algn="ctr">
                <a:lnSpc>
                  <a:spcPts val="3000"/>
                </a:lnSpc>
              </a:pPr>
              <a:endParaRPr/>
            </a:p>
          </p:txBody>
        </p:sp>
      </p:grpSp>
      <p:grpSp>
        <p:nvGrpSpPr>
          <p:cNvPr id="11" name="Group 11"/>
          <p:cNvGrpSpPr/>
          <p:nvPr/>
        </p:nvGrpSpPr>
        <p:grpSpPr>
          <a:xfrm rot="2700000">
            <a:off x="1487415" y="404906"/>
            <a:ext cx="1380940" cy="1380940"/>
            <a:chOff x="0" y="0"/>
            <a:chExt cx="812800" cy="812800"/>
          </a:xfrm>
        </p:grpSpPr>
        <p:sp>
          <p:nvSpPr>
            <p:cNvPr id="12" name="Freeform 12"/>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AF7A64"/>
            </a:solidFill>
          </p:spPr>
        </p:sp>
        <p:sp>
          <p:nvSpPr>
            <p:cNvPr id="13" name="TextBox 13"/>
            <p:cNvSpPr txBox="1"/>
            <p:nvPr/>
          </p:nvSpPr>
          <p:spPr>
            <a:xfrm>
              <a:off x="190500" y="123825"/>
              <a:ext cx="431800" cy="498475"/>
            </a:xfrm>
            <a:prstGeom prst="rect">
              <a:avLst/>
            </a:prstGeom>
          </p:spPr>
          <p:txBody>
            <a:bodyPr lIns="50800" tIns="50800" rIns="50800" bIns="50800" rtlCol="0" anchor="ctr"/>
            <a:lstStyle/>
            <a:p>
              <a:pPr algn="ctr">
                <a:lnSpc>
                  <a:spcPts val="3000"/>
                </a:lnSpc>
              </a:pPr>
              <a:endParaRPr/>
            </a:p>
          </p:txBody>
        </p:sp>
      </p:grpSp>
      <p:sp>
        <p:nvSpPr>
          <p:cNvPr id="14" name="Freeform 14"/>
          <p:cNvSpPr/>
          <p:nvPr/>
        </p:nvSpPr>
        <p:spPr>
          <a:xfrm>
            <a:off x="15081987" y="6916024"/>
            <a:ext cx="2626226" cy="2387478"/>
          </a:xfrm>
          <a:custGeom>
            <a:avLst/>
            <a:gdLst/>
            <a:ahLst/>
            <a:cxnLst/>
            <a:rect l="l" t="t" r="r" b="b"/>
            <a:pathLst>
              <a:path w="2626226" h="2387478">
                <a:moveTo>
                  <a:pt x="0" y="0"/>
                </a:moveTo>
                <a:lnTo>
                  <a:pt x="2626226" y="0"/>
                </a:lnTo>
                <a:lnTo>
                  <a:pt x="2626226" y="2387478"/>
                </a:lnTo>
                <a:lnTo>
                  <a:pt x="0" y="238747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TextBox 15"/>
          <p:cNvSpPr txBox="1"/>
          <p:nvPr/>
        </p:nvSpPr>
        <p:spPr>
          <a:xfrm>
            <a:off x="6617375" y="581025"/>
            <a:ext cx="9107314" cy="1285876"/>
          </a:xfrm>
          <a:prstGeom prst="rect">
            <a:avLst/>
          </a:prstGeom>
        </p:spPr>
        <p:txBody>
          <a:bodyPr lIns="0" tIns="0" rIns="0" bIns="0" rtlCol="0" anchor="t">
            <a:spAutoFit/>
          </a:bodyPr>
          <a:lstStyle/>
          <a:p>
            <a:pPr algn="ctr">
              <a:lnSpc>
                <a:spcPts val="5249"/>
              </a:lnSpc>
            </a:pPr>
            <a:r>
              <a:rPr lang="en-US" sz="3499">
                <a:solidFill>
                  <a:srgbClr val="F6DEC7"/>
                </a:solidFill>
                <a:latin typeface="Aileron Bold"/>
              </a:rPr>
              <a:t> 2. Zorbayı ele vermek “İspiyonculuk” tur.</a:t>
            </a:r>
          </a:p>
          <a:p>
            <a:pPr algn="ctr">
              <a:lnSpc>
                <a:spcPts val="5249"/>
              </a:lnSpc>
              <a:spcBef>
                <a:spcPct val="0"/>
              </a:spcBef>
            </a:pPr>
            <a:endParaRPr lang="en-US" sz="3499">
              <a:solidFill>
                <a:srgbClr val="F6DEC7"/>
              </a:solidFill>
              <a:latin typeface="Aileron Bold"/>
            </a:endParaRPr>
          </a:p>
        </p:txBody>
      </p:sp>
      <p:sp>
        <p:nvSpPr>
          <p:cNvPr id="16" name="TextBox 16"/>
          <p:cNvSpPr txBox="1"/>
          <p:nvPr/>
        </p:nvSpPr>
        <p:spPr>
          <a:xfrm>
            <a:off x="-198608" y="6657974"/>
            <a:ext cx="16593708" cy="2600326"/>
          </a:xfrm>
          <a:prstGeom prst="rect">
            <a:avLst/>
          </a:prstGeom>
        </p:spPr>
        <p:txBody>
          <a:bodyPr lIns="0" tIns="0" rIns="0" bIns="0" rtlCol="0" anchor="t">
            <a:spAutoFit/>
          </a:bodyPr>
          <a:lstStyle/>
          <a:p>
            <a:pPr algn="ctr">
              <a:lnSpc>
                <a:spcPts val="5249"/>
              </a:lnSpc>
            </a:pPr>
            <a:r>
              <a:rPr lang="en-US" sz="3499">
                <a:solidFill>
                  <a:srgbClr val="F6DEC7"/>
                </a:solidFill>
                <a:latin typeface="Aileron Bold"/>
              </a:rPr>
              <a:t> Doğrusu: </a:t>
            </a:r>
          </a:p>
          <a:p>
            <a:pPr algn="ctr">
              <a:lnSpc>
                <a:spcPts val="5249"/>
              </a:lnSpc>
            </a:pPr>
            <a:r>
              <a:rPr lang="en-US" sz="3499">
                <a:solidFill>
                  <a:srgbClr val="F6DEC7"/>
                </a:solidFill>
                <a:latin typeface="Aileron Bold"/>
              </a:rPr>
              <a:t>İspiyonlamak suçsuz bir kişinin başını derde sokmaktır. Zorbalığı söylediğinizde ise suçsuz bir kişiyi korursunuz.</a:t>
            </a:r>
          </a:p>
          <a:p>
            <a:pPr algn="ctr">
              <a:lnSpc>
                <a:spcPts val="5249"/>
              </a:lnSpc>
              <a:spcBef>
                <a:spcPct val="0"/>
              </a:spcBef>
            </a:pPr>
            <a:endParaRPr lang="en-US" sz="3499">
              <a:solidFill>
                <a:srgbClr val="F6DEC7"/>
              </a:solidFill>
              <a:latin typeface="Aileron Bold"/>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grpSp>
        <p:nvGrpSpPr>
          <p:cNvPr id="2" name="Group 2"/>
          <p:cNvGrpSpPr/>
          <p:nvPr/>
        </p:nvGrpSpPr>
        <p:grpSpPr>
          <a:xfrm>
            <a:off x="3060487" y="392845"/>
            <a:ext cx="14198813" cy="1543050"/>
            <a:chOff x="0" y="0"/>
            <a:chExt cx="3739605" cy="406400"/>
          </a:xfrm>
        </p:grpSpPr>
        <p:sp>
          <p:nvSpPr>
            <p:cNvPr id="3" name="Freeform 3"/>
            <p:cNvSpPr/>
            <p:nvPr/>
          </p:nvSpPr>
          <p:spPr>
            <a:xfrm>
              <a:off x="0" y="0"/>
              <a:ext cx="3739605" cy="406400"/>
            </a:xfrm>
            <a:custGeom>
              <a:avLst/>
              <a:gdLst/>
              <a:ahLst/>
              <a:cxnLst/>
              <a:rect l="l" t="t" r="r" b="b"/>
              <a:pathLst>
                <a:path w="3739605" h="406400">
                  <a:moveTo>
                    <a:pt x="3739605" y="0"/>
                  </a:moveTo>
                  <a:lnTo>
                    <a:pt x="0" y="0"/>
                  </a:lnTo>
                  <a:lnTo>
                    <a:pt x="101600" y="203200"/>
                  </a:lnTo>
                  <a:lnTo>
                    <a:pt x="0" y="406400"/>
                  </a:lnTo>
                  <a:lnTo>
                    <a:pt x="3739605" y="406400"/>
                  </a:lnTo>
                  <a:lnTo>
                    <a:pt x="3638005" y="203200"/>
                  </a:lnTo>
                  <a:lnTo>
                    <a:pt x="3739605" y="0"/>
                  </a:lnTo>
                  <a:close/>
                </a:path>
              </a:pathLst>
            </a:custGeom>
            <a:solidFill>
              <a:srgbClr val="93614C"/>
            </a:solidFill>
          </p:spPr>
        </p:sp>
        <p:sp>
          <p:nvSpPr>
            <p:cNvPr id="4" name="TextBox 4"/>
            <p:cNvSpPr txBox="1"/>
            <p:nvPr/>
          </p:nvSpPr>
          <p:spPr>
            <a:xfrm>
              <a:off x="88900" y="-66675"/>
              <a:ext cx="3561805" cy="473075"/>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705712" y="7437674"/>
            <a:ext cx="14868254" cy="1543050"/>
            <a:chOff x="0" y="0"/>
            <a:chExt cx="3915919" cy="406400"/>
          </a:xfrm>
        </p:grpSpPr>
        <p:sp>
          <p:nvSpPr>
            <p:cNvPr id="6" name="Freeform 6"/>
            <p:cNvSpPr/>
            <p:nvPr/>
          </p:nvSpPr>
          <p:spPr>
            <a:xfrm>
              <a:off x="0" y="0"/>
              <a:ext cx="3915919" cy="406400"/>
            </a:xfrm>
            <a:custGeom>
              <a:avLst/>
              <a:gdLst/>
              <a:ahLst/>
              <a:cxnLst/>
              <a:rect l="l" t="t" r="r" b="b"/>
              <a:pathLst>
                <a:path w="3915919" h="406400">
                  <a:moveTo>
                    <a:pt x="3915919" y="0"/>
                  </a:moveTo>
                  <a:lnTo>
                    <a:pt x="0" y="0"/>
                  </a:lnTo>
                  <a:lnTo>
                    <a:pt x="101600" y="203200"/>
                  </a:lnTo>
                  <a:lnTo>
                    <a:pt x="0" y="406400"/>
                  </a:lnTo>
                  <a:lnTo>
                    <a:pt x="3915919" y="406400"/>
                  </a:lnTo>
                  <a:lnTo>
                    <a:pt x="3814319" y="203200"/>
                  </a:lnTo>
                  <a:lnTo>
                    <a:pt x="3915919" y="0"/>
                  </a:lnTo>
                  <a:close/>
                </a:path>
              </a:pathLst>
            </a:custGeom>
            <a:solidFill>
              <a:srgbClr val="93614C"/>
            </a:solidFill>
          </p:spPr>
        </p:sp>
        <p:sp>
          <p:nvSpPr>
            <p:cNvPr id="7" name="TextBox 7"/>
            <p:cNvSpPr txBox="1"/>
            <p:nvPr/>
          </p:nvSpPr>
          <p:spPr>
            <a:xfrm>
              <a:off x="88900" y="-66675"/>
              <a:ext cx="3738119" cy="473075"/>
            </a:xfrm>
            <a:prstGeom prst="rect">
              <a:avLst/>
            </a:prstGeom>
          </p:spPr>
          <p:txBody>
            <a:bodyPr lIns="50800" tIns="50800" rIns="50800" bIns="50800" rtlCol="0" anchor="ctr"/>
            <a:lstStyle/>
            <a:p>
              <a:pPr algn="ctr">
                <a:lnSpc>
                  <a:spcPts val="3000"/>
                </a:lnSpc>
              </a:pPr>
              <a:endParaRPr/>
            </a:p>
          </p:txBody>
        </p:sp>
      </p:grpSp>
      <p:grpSp>
        <p:nvGrpSpPr>
          <p:cNvPr id="8" name="Group 8"/>
          <p:cNvGrpSpPr/>
          <p:nvPr/>
        </p:nvGrpSpPr>
        <p:grpSpPr>
          <a:xfrm>
            <a:off x="6596789" y="3600450"/>
            <a:ext cx="3086100" cy="3086100"/>
            <a:chOff x="0" y="0"/>
            <a:chExt cx="812800" cy="812800"/>
          </a:xfrm>
        </p:grpSpPr>
        <p:sp>
          <p:nvSpPr>
            <p:cNvPr id="9" name="Freeform 9"/>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AF7A64"/>
            </a:solidFill>
          </p:spPr>
        </p:sp>
        <p:sp>
          <p:nvSpPr>
            <p:cNvPr id="10" name="TextBox 10"/>
            <p:cNvSpPr txBox="1"/>
            <p:nvPr/>
          </p:nvSpPr>
          <p:spPr>
            <a:xfrm>
              <a:off x="203200" y="-66675"/>
              <a:ext cx="406400" cy="777875"/>
            </a:xfrm>
            <a:prstGeom prst="rect">
              <a:avLst/>
            </a:prstGeom>
          </p:spPr>
          <p:txBody>
            <a:bodyPr lIns="50800" tIns="50800" rIns="50800" bIns="50800" rtlCol="0" anchor="ctr"/>
            <a:lstStyle/>
            <a:p>
              <a:pPr algn="ctr">
                <a:lnSpc>
                  <a:spcPts val="3000"/>
                </a:lnSpc>
              </a:pPr>
              <a:endParaRPr/>
            </a:p>
          </p:txBody>
        </p:sp>
      </p:grpSp>
      <p:sp>
        <p:nvSpPr>
          <p:cNvPr id="11" name="Freeform 11"/>
          <p:cNvSpPr/>
          <p:nvPr/>
        </p:nvSpPr>
        <p:spPr>
          <a:xfrm>
            <a:off x="15876742" y="7336395"/>
            <a:ext cx="1808761" cy="1644328"/>
          </a:xfrm>
          <a:custGeom>
            <a:avLst/>
            <a:gdLst/>
            <a:ahLst/>
            <a:cxnLst/>
            <a:rect l="l" t="t" r="r" b="b"/>
            <a:pathLst>
              <a:path w="1808761" h="1644328">
                <a:moveTo>
                  <a:pt x="0" y="0"/>
                </a:moveTo>
                <a:lnTo>
                  <a:pt x="1808761" y="0"/>
                </a:lnTo>
                <a:lnTo>
                  <a:pt x="1808761" y="1644329"/>
                </a:lnTo>
                <a:lnTo>
                  <a:pt x="0" y="164432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12" name="Group 12"/>
          <p:cNvGrpSpPr/>
          <p:nvPr/>
        </p:nvGrpSpPr>
        <p:grpSpPr>
          <a:xfrm rot="2627241">
            <a:off x="906782" y="584993"/>
            <a:ext cx="1697871" cy="1697871"/>
            <a:chOff x="0" y="0"/>
            <a:chExt cx="812800" cy="812800"/>
          </a:xfrm>
        </p:grpSpPr>
        <p:sp>
          <p:nvSpPr>
            <p:cNvPr id="13" name="Freeform 13"/>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AF7A64"/>
            </a:solidFill>
          </p:spPr>
        </p:sp>
        <p:sp>
          <p:nvSpPr>
            <p:cNvPr id="14" name="TextBox 14"/>
            <p:cNvSpPr txBox="1"/>
            <p:nvPr/>
          </p:nvSpPr>
          <p:spPr>
            <a:xfrm>
              <a:off x="190500" y="123825"/>
              <a:ext cx="431800" cy="498475"/>
            </a:xfrm>
            <a:prstGeom prst="rect">
              <a:avLst/>
            </a:prstGeom>
          </p:spPr>
          <p:txBody>
            <a:bodyPr lIns="50800" tIns="50800" rIns="50800" bIns="50800" rtlCol="0" anchor="ctr"/>
            <a:lstStyle/>
            <a:p>
              <a:pPr algn="ctr">
                <a:lnSpc>
                  <a:spcPts val="3000"/>
                </a:lnSpc>
              </a:pPr>
              <a:endParaRPr/>
            </a:p>
          </p:txBody>
        </p:sp>
      </p:grpSp>
      <p:sp>
        <p:nvSpPr>
          <p:cNvPr id="15" name="TextBox 15"/>
          <p:cNvSpPr txBox="1"/>
          <p:nvPr/>
        </p:nvSpPr>
        <p:spPr>
          <a:xfrm>
            <a:off x="6239223" y="790037"/>
            <a:ext cx="8568820" cy="643891"/>
          </a:xfrm>
          <a:prstGeom prst="rect">
            <a:avLst/>
          </a:prstGeom>
        </p:spPr>
        <p:txBody>
          <a:bodyPr lIns="0" tIns="0" rIns="0" bIns="0" rtlCol="0" anchor="t">
            <a:spAutoFit/>
          </a:bodyPr>
          <a:lstStyle/>
          <a:p>
            <a:pPr algn="ctr">
              <a:lnSpc>
                <a:spcPts val="5399"/>
              </a:lnSpc>
              <a:spcBef>
                <a:spcPct val="0"/>
              </a:spcBef>
            </a:pPr>
            <a:r>
              <a:rPr lang="en-US" sz="3599">
                <a:solidFill>
                  <a:srgbClr val="F6DEC7"/>
                </a:solidFill>
                <a:latin typeface="Aileron"/>
              </a:rPr>
              <a:t>3.Bazı Kişiler Zorbalığı “Hak eder”.</a:t>
            </a:r>
          </a:p>
        </p:txBody>
      </p:sp>
      <p:sp>
        <p:nvSpPr>
          <p:cNvPr id="16" name="TextBox 16"/>
          <p:cNvSpPr txBox="1"/>
          <p:nvPr/>
        </p:nvSpPr>
        <p:spPr>
          <a:xfrm>
            <a:off x="2956024" y="7834865"/>
            <a:ext cx="8864096" cy="643891"/>
          </a:xfrm>
          <a:prstGeom prst="rect">
            <a:avLst/>
          </a:prstGeom>
        </p:spPr>
        <p:txBody>
          <a:bodyPr lIns="0" tIns="0" rIns="0" bIns="0" rtlCol="0" anchor="t">
            <a:spAutoFit/>
          </a:bodyPr>
          <a:lstStyle/>
          <a:p>
            <a:pPr algn="ctr">
              <a:lnSpc>
                <a:spcPts val="5399"/>
              </a:lnSpc>
              <a:spcBef>
                <a:spcPct val="0"/>
              </a:spcBef>
            </a:pPr>
            <a:r>
              <a:rPr lang="en-US" sz="3599">
                <a:solidFill>
                  <a:srgbClr val="F6DEC7"/>
                </a:solidFill>
                <a:latin typeface="Aileron"/>
              </a:rPr>
              <a:t>Hiç Kimse Kötü Davranışı “Hak Etmez”.</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grpSp>
        <p:nvGrpSpPr>
          <p:cNvPr id="2" name="Group 2"/>
          <p:cNvGrpSpPr/>
          <p:nvPr/>
        </p:nvGrpSpPr>
        <p:grpSpPr>
          <a:xfrm>
            <a:off x="1115197" y="7155473"/>
            <a:ext cx="12971506" cy="1543050"/>
            <a:chOff x="0" y="0"/>
            <a:chExt cx="3416364" cy="406400"/>
          </a:xfrm>
        </p:grpSpPr>
        <p:sp>
          <p:nvSpPr>
            <p:cNvPr id="3" name="Freeform 3"/>
            <p:cNvSpPr/>
            <p:nvPr/>
          </p:nvSpPr>
          <p:spPr>
            <a:xfrm>
              <a:off x="0" y="0"/>
              <a:ext cx="3416364" cy="406400"/>
            </a:xfrm>
            <a:custGeom>
              <a:avLst/>
              <a:gdLst/>
              <a:ahLst/>
              <a:cxnLst/>
              <a:rect l="l" t="t" r="r" b="b"/>
              <a:pathLst>
                <a:path w="3416364" h="406400">
                  <a:moveTo>
                    <a:pt x="3416364" y="0"/>
                  </a:moveTo>
                  <a:lnTo>
                    <a:pt x="0" y="0"/>
                  </a:lnTo>
                  <a:lnTo>
                    <a:pt x="101600" y="203200"/>
                  </a:lnTo>
                  <a:lnTo>
                    <a:pt x="0" y="406400"/>
                  </a:lnTo>
                  <a:lnTo>
                    <a:pt x="3416364" y="406400"/>
                  </a:lnTo>
                  <a:lnTo>
                    <a:pt x="3314764" y="203200"/>
                  </a:lnTo>
                  <a:lnTo>
                    <a:pt x="3416364" y="0"/>
                  </a:lnTo>
                  <a:close/>
                </a:path>
              </a:pathLst>
            </a:custGeom>
            <a:solidFill>
              <a:srgbClr val="93614C"/>
            </a:solidFill>
          </p:spPr>
        </p:sp>
        <p:sp>
          <p:nvSpPr>
            <p:cNvPr id="4" name="TextBox 4"/>
            <p:cNvSpPr txBox="1"/>
            <p:nvPr/>
          </p:nvSpPr>
          <p:spPr>
            <a:xfrm>
              <a:off x="88900" y="-66675"/>
              <a:ext cx="3238564" cy="473075"/>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a:off x="5391736" y="450533"/>
            <a:ext cx="12502897" cy="1695450"/>
            <a:chOff x="0" y="0"/>
            <a:chExt cx="3292944" cy="446538"/>
          </a:xfrm>
        </p:grpSpPr>
        <p:sp>
          <p:nvSpPr>
            <p:cNvPr id="6" name="Freeform 6"/>
            <p:cNvSpPr/>
            <p:nvPr/>
          </p:nvSpPr>
          <p:spPr>
            <a:xfrm>
              <a:off x="0" y="0"/>
              <a:ext cx="3292944" cy="446538"/>
            </a:xfrm>
            <a:custGeom>
              <a:avLst/>
              <a:gdLst/>
              <a:ahLst/>
              <a:cxnLst/>
              <a:rect l="l" t="t" r="r" b="b"/>
              <a:pathLst>
                <a:path w="3292944" h="446538">
                  <a:moveTo>
                    <a:pt x="3292944" y="0"/>
                  </a:moveTo>
                  <a:lnTo>
                    <a:pt x="0" y="0"/>
                  </a:lnTo>
                  <a:lnTo>
                    <a:pt x="101600" y="223269"/>
                  </a:lnTo>
                  <a:lnTo>
                    <a:pt x="0" y="446538"/>
                  </a:lnTo>
                  <a:lnTo>
                    <a:pt x="3292944" y="446538"/>
                  </a:lnTo>
                  <a:lnTo>
                    <a:pt x="3191344" y="223269"/>
                  </a:lnTo>
                  <a:lnTo>
                    <a:pt x="3292944" y="0"/>
                  </a:lnTo>
                  <a:close/>
                </a:path>
              </a:pathLst>
            </a:custGeom>
            <a:solidFill>
              <a:srgbClr val="93614C"/>
            </a:solidFill>
          </p:spPr>
        </p:sp>
        <p:sp>
          <p:nvSpPr>
            <p:cNvPr id="7" name="TextBox 7"/>
            <p:cNvSpPr txBox="1"/>
            <p:nvPr/>
          </p:nvSpPr>
          <p:spPr>
            <a:xfrm>
              <a:off x="88900" y="-66675"/>
              <a:ext cx="3115144" cy="513213"/>
            </a:xfrm>
            <a:prstGeom prst="rect">
              <a:avLst/>
            </a:prstGeom>
          </p:spPr>
          <p:txBody>
            <a:bodyPr lIns="50800" tIns="50800" rIns="50800" bIns="50800" rtlCol="0" anchor="ctr"/>
            <a:lstStyle/>
            <a:p>
              <a:pPr algn="ctr">
                <a:lnSpc>
                  <a:spcPts val="3000"/>
                </a:lnSpc>
              </a:pPr>
              <a:endParaRPr/>
            </a:p>
          </p:txBody>
        </p:sp>
      </p:grpSp>
      <p:grpSp>
        <p:nvGrpSpPr>
          <p:cNvPr id="8" name="Group 8"/>
          <p:cNvGrpSpPr/>
          <p:nvPr/>
        </p:nvGrpSpPr>
        <p:grpSpPr>
          <a:xfrm>
            <a:off x="7165814" y="3111488"/>
            <a:ext cx="3086100" cy="3086100"/>
            <a:chOff x="0" y="0"/>
            <a:chExt cx="812800" cy="812800"/>
          </a:xfrm>
        </p:grpSpPr>
        <p:sp>
          <p:nvSpPr>
            <p:cNvPr id="9" name="Freeform 9"/>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AF7A64"/>
            </a:solidFill>
          </p:spPr>
        </p:sp>
        <p:sp>
          <p:nvSpPr>
            <p:cNvPr id="10" name="TextBox 10"/>
            <p:cNvSpPr txBox="1"/>
            <p:nvPr/>
          </p:nvSpPr>
          <p:spPr>
            <a:xfrm>
              <a:off x="203200" y="-66675"/>
              <a:ext cx="406400" cy="777875"/>
            </a:xfrm>
            <a:prstGeom prst="rect">
              <a:avLst/>
            </a:prstGeom>
          </p:spPr>
          <p:txBody>
            <a:bodyPr lIns="50800" tIns="50800" rIns="50800" bIns="50800" rtlCol="0" anchor="ctr"/>
            <a:lstStyle/>
            <a:p>
              <a:pPr algn="ctr">
                <a:lnSpc>
                  <a:spcPts val="3000"/>
                </a:lnSpc>
              </a:pPr>
              <a:endParaRPr/>
            </a:p>
          </p:txBody>
        </p:sp>
      </p:grpSp>
      <p:grpSp>
        <p:nvGrpSpPr>
          <p:cNvPr id="11" name="Group 11"/>
          <p:cNvGrpSpPr/>
          <p:nvPr/>
        </p:nvGrpSpPr>
        <p:grpSpPr>
          <a:xfrm rot="2700000">
            <a:off x="3367098" y="459626"/>
            <a:ext cx="1677264" cy="1677264"/>
            <a:chOff x="0" y="0"/>
            <a:chExt cx="812800" cy="812800"/>
          </a:xfrm>
        </p:grpSpPr>
        <p:sp>
          <p:nvSpPr>
            <p:cNvPr id="12" name="Freeform 12"/>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AF7A64"/>
            </a:solidFill>
          </p:spPr>
        </p:sp>
        <p:sp>
          <p:nvSpPr>
            <p:cNvPr id="13" name="TextBox 13"/>
            <p:cNvSpPr txBox="1"/>
            <p:nvPr/>
          </p:nvSpPr>
          <p:spPr>
            <a:xfrm>
              <a:off x="190500" y="123825"/>
              <a:ext cx="431800" cy="498475"/>
            </a:xfrm>
            <a:prstGeom prst="rect">
              <a:avLst/>
            </a:prstGeom>
          </p:spPr>
          <p:txBody>
            <a:bodyPr lIns="50800" tIns="50800" rIns="50800" bIns="50800" rtlCol="0" anchor="ctr"/>
            <a:lstStyle/>
            <a:p>
              <a:pPr algn="ctr">
                <a:lnSpc>
                  <a:spcPts val="3000"/>
                </a:lnSpc>
              </a:pPr>
              <a:endParaRPr/>
            </a:p>
          </p:txBody>
        </p:sp>
      </p:grpSp>
      <p:sp>
        <p:nvSpPr>
          <p:cNvPr id="14" name="Freeform 14"/>
          <p:cNvSpPr/>
          <p:nvPr/>
        </p:nvSpPr>
        <p:spPr>
          <a:xfrm>
            <a:off x="14734915" y="7155473"/>
            <a:ext cx="1808761" cy="1644328"/>
          </a:xfrm>
          <a:custGeom>
            <a:avLst/>
            <a:gdLst/>
            <a:ahLst/>
            <a:cxnLst/>
            <a:rect l="l" t="t" r="r" b="b"/>
            <a:pathLst>
              <a:path w="1808761" h="1644328">
                <a:moveTo>
                  <a:pt x="0" y="0"/>
                </a:moveTo>
                <a:lnTo>
                  <a:pt x="1808762" y="0"/>
                </a:lnTo>
                <a:lnTo>
                  <a:pt x="1808762" y="1644328"/>
                </a:lnTo>
                <a:lnTo>
                  <a:pt x="0" y="164432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TextBox 15"/>
          <p:cNvSpPr txBox="1"/>
          <p:nvPr/>
        </p:nvSpPr>
        <p:spPr>
          <a:xfrm>
            <a:off x="6144901" y="923925"/>
            <a:ext cx="11114399" cy="643891"/>
          </a:xfrm>
          <a:prstGeom prst="rect">
            <a:avLst/>
          </a:prstGeom>
        </p:spPr>
        <p:txBody>
          <a:bodyPr lIns="0" tIns="0" rIns="0" bIns="0" rtlCol="0" anchor="t">
            <a:spAutoFit/>
          </a:bodyPr>
          <a:lstStyle/>
          <a:p>
            <a:pPr algn="ctr">
              <a:lnSpc>
                <a:spcPts val="5399"/>
              </a:lnSpc>
              <a:spcBef>
                <a:spcPct val="0"/>
              </a:spcBef>
            </a:pPr>
            <a:r>
              <a:rPr lang="en-US" sz="3599">
                <a:solidFill>
                  <a:srgbClr val="F6DEC7"/>
                </a:solidFill>
                <a:latin typeface="Aileron"/>
              </a:rPr>
              <a:t>4. Zorbayı “Görmemezden Gelirsek  Bize Bulaşmazlar”</a:t>
            </a:r>
          </a:p>
        </p:txBody>
      </p:sp>
      <p:sp>
        <p:nvSpPr>
          <p:cNvPr id="16" name="TextBox 16"/>
          <p:cNvSpPr txBox="1"/>
          <p:nvPr/>
        </p:nvSpPr>
        <p:spPr>
          <a:xfrm>
            <a:off x="3682898" y="7543800"/>
            <a:ext cx="7298680" cy="628651"/>
          </a:xfrm>
          <a:prstGeom prst="rect">
            <a:avLst/>
          </a:prstGeom>
        </p:spPr>
        <p:txBody>
          <a:bodyPr lIns="0" tIns="0" rIns="0" bIns="0" rtlCol="0" anchor="t">
            <a:spAutoFit/>
          </a:bodyPr>
          <a:lstStyle/>
          <a:p>
            <a:pPr algn="ctr">
              <a:lnSpc>
                <a:spcPts val="5249"/>
              </a:lnSpc>
              <a:spcBef>
                <a:spcPct val="0"/>
              </a:spcBef>
            </a:pPr>
            <a:r>
              <a:rPr lang="en-US" sz="3499">
                <a:solidFill>
                  <a:srgbClr val="F6DEC7"/>
                </a:solidFill>
                <a:latin typeface="Aileron"/>
              </a:rPr>
              <a:t>“Susma Sustukça Sıra Sana Gelecek”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grpSp>
        <p:nvGrpSpPr>
          <p:cNvPr id="2" name="Group 2"/>
          <p:cNvGrpSpPr/>
          <p:nvPr/>
        </p:nvGrpSpPr>
        <p:grpSpPr>
          <a:xfrm>
            <a:off x="7902198" y="3778129"/>
            <a:ext cx="3086100" cy="3086100"/>
            <a:chOff x="0" y="0"/>
            <a:chExt cx="812800" cy="812800"/>
          </a:xfrm>
        </p:grpSpPr>
        <p:sp>
          <p:nvSpPr>
            <p:cNvPr id="3" name="Freeform 3"/>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AF7A64"/>
            </a:solidFill>
          </p:spPr>
        </p:sp>
        <p:sp>
          <p:nvSpPr>
            <p:cNvPr id="4" name="TextBox 4"/>
            <p:cNvSpPr txBox="1"/>
            <p:nvPr/>
          </p:nvSpPr>
          <p:spPr>
            <a:xfrm>
              <a:off x="203200" y="-66675"/>
              <a:ext cx="406400" cy="777875"/>
            </a:xfrm>
            <a:prstGeom prst="rect">
              <a:avLst/>
            </a:prstGeom>
          </p:spPr>
          <p:txBody>
            <a:bodyPr lIns="50800" tIns="50800" rIns="50800" bIns="50800" rtlCol="0" anchor="ctr"/>
            <a:lstStyle/>
            <a:p>
              <a:pPr algn="ctr">
                <a:lnSpc>
                  <a:spcPts val="3000"/>
                </a:lnSpc>
              </a:pPr>
              <a:endParaRPr/>
            </a:p>
          </p:txBody>
        </p:sp>
      </p:grpSp>
      <p:grpSp>
        <p:nvGrpSpPr>
          <p:cNvPr id="5" name="Group 5"/>
          <p:cNvGrpSpPr/>
          <p:nvPr/>
        </p:nvGrpSpPr>
        <p:grpSpPr>
          <a:xfrm rot="2700000">
            <a:off x="626473" y="316846"/>
            <a:ext cx="1950022" cy="1950022"/>
            <a:chOff x="0" y="0"/>
            <a:chExt cx="812800" cy="812800"/>
          </a:xfrm>
        </p:grpSpPr>
        <p:sp>
          <p:nvSpPr>
            <p:cNvPr id="6" name="Freeform 6"/>
            <p:cNvSpPr/>
            <p:nvPr/>
          </p:nvSpPr>
          <p:spPr>
            <a:xfrm>
              <a:off x="0" y="0"/>
              <a:ext cx="812800" cy="812800"/>
            </a:xfrm>
            <a:custGeom>
              <a:avLst/>
              <a:gdLst/>
              <a:ahLst/>
              <a:cxnLst/>
              <a:rect l="l" t="t" r="r" b="b"/>
              <a:pathLst>
                <a:path w="812800" h="812800">
                  <a:moveTo>
                    <a:pt x="558800" y="0"/>
                  </a:moveTo>
                  <a:lnTo>
                    <a:pt x="254000" y="0"/>
                  </a:lnTo>
                  <a:lnTo>
                    <a:pt x="254000" y="254000"/>
                  </a:lnTo>
                  <a:lnTo>
                    <a:pt x="0" y="254000"/>
                  </a:lnTo>
                  <a:lnTo>
                    <a:pt x="0" y="558800"/>
                  </a:lnTo>
                  <a:lnTo>
                    <a:pt x="254000" y="558800"/>
                  </a:lnTo>
                  <a:lnTo>
                    <a:pt x="254000" y="812800"/>
                  </a:lnTo>
                  <a:lnTo>
                    <a:pt x="558800" y="812800"/>
                  </a:lnTo>
                  <a:lnTo>
                    <a:pt x="558800" y="558800"/>
                  </a:lnTo>
                  <a:lnTo>
                    <a:pt x="812800" y="558800"/>
                  </a:lnTo>
                  <a:lnTo>
                    <a:pt x="812800" y="254000"/>
                  </a:lnTo>
                  <a:lnTo>
                    <a:pt x="558800" y="254000"/>
                  </a:lnTo>
                  <a:lnTo>
                    <a:pt x="558800" y="0"/>
                  </a:lnTo>
                  <a:close/>
                </a:path>
              </a:pathLst>
            </a:custGeom>
            <a:solidFill>
              <a:srgbClr val="AF7A64"/>
            </a:solidFill>
          </p:spPr>
        </p:sp>
        <p:sp>
          <p:nvSpPr>
            <p:cNvPr id="7" name="TextBox 7"/>
            <p:cNvSpPr txBox="1"/>
            <p:nvPr/>
          </p:nvSpPr>
          <p:spPr>
            <a:xfrm>
              <a:off x="190500" y="123825"/>
              <a:ext cx="431800" cy="498475"/>
            </a:xfrm>
            <a:prstGeom prst="rect">
              <a:avLst/>
            </a:prstGeom>
          </p:spPr>
          <p:txBody>
            <a:bodyPr lIns="50800" tIns="50800" rIns="50800" bIns="50800" rtlCol="0" anchor="ctr"/>
            <a:lstStyle/>
            <a:p>
              <a:pPr algn="ctr">
                <a:lnSpc>
                  <a:spcPts val="3000"/>
                </a:lnSpc>
              </a:pPr>
              <a:endParaRPr/>
            </a:p>
          </p:txBody>
        </p:sp>
      </p:grpSp>
      <p:sp>
        <p:nvSpPr>
          <p:cNvPr id="8" name="Freeform 8"/>
          <p:cNvSpPr/>
          <p:nvPr/>
        </p:nvSpPr>
        <p:spPr>
          <a:xfrm>
            <a:off x="15737354" y="7870349"/>
            <a:ext cx="1808761" cy="1644328"/>
          </a:xfrm>
          <a:custGeom>
            <a:avLst/>
            <a:gdLst/>
            <a:ahLst/>
            <a:cxnLst/>
            <a:rect l="l" t="t" r="r" b="b"/>
            <a:pathLst>
              <a:path w="1808761" h="1644328">
                <a:moveTo>
                  <a:pt x="0" y="0"/>
                </a:moveTo>
                <a:lnTo>
                  <a:pt x="1808761" y="0"/>
                </a:lnTo>
                <a:lnTo>
                  <a:pt x="1808761" y="1644328"/>
                </a:lnTo>
                <a:lnTo>
                  <a:pt x="0" y="164432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9" name="Group 9"/>
          <p:cNvGrpSpPr/>
          <p:nvPr/>
        </p:nvGrpSpPr>
        <p:grpSpPr>
          <a:xfrm>
            <a:off x="3271901" y="520332"/>
            <a:ext cx="14488904" cy="1543050"/>
            <a:chOff x="0" y="0"/>
            <a:chExt cx="3816008" cy="406400"/>
          </a:xfrm>
        </p:grpSpPr>
        <p:sp>
          <p:nvSpPr>
            <p:cNvPr id="10" name="Freeform 10"/>
            <p:cNvSpPr/>
            <p:nvPr/>
          </p:nvSpPr>
          <p:spPr>
            <a:xfrm>
              <a:off x="0" y="0"/>
              <a:ext cx="3816008" cy="406400"/>
            </a:xfrm>
            <a:custGeom>
              <a:avLst/>
              <a:gdLst/>
              <a:ahLst/>
              <a:cxnLst/>
              <a:rect l="l" t="t" r="r" b="b"/>
              <a:pathLst>
                <a:path w="3816008" h="406400">
                  <a:moveTo>
                    <a:pt x="3816008" y="0"/>
                  </a:moveTo>
                  <a:lnTo>
                    <a:pt x="0" y="0"/>
                  </a:lnTo>
                  <a:lnTo>
                    <a:pt x="101600" y="203200"/>
                  </a:lnTo>
                  <a:lnTo>
                    <a:pt x="0" y="406400"/>
                  </a:lnTo>
                  <a:lnTo>
                    <a:pt x="3816008" y="406400"/>
                  </a:lnTo>
                  <a:lnTo>
                    <a:pt x="3714408" y="203200"/>
                  </a:lnTo>
                  <a:lnTo>
                    <a:pt x="3816008" y="0"/>
                  </a:lnTo>
                  <a:close/>
                </a:path>
              </a:pathLst>
            </a:custGeom>
            <a:solidFill>
              <a:srgbClr val="93614C"/>
            </a:solidFill>
          </p:spPr>
        </p:sp>
        <p:sp>
          <p:nvSpPr>
            <p:cNvPr id="11" name="TextBox 11"/>
            <p:cNvSpPr txBox="1"/>
            <p:nvPr/>
          </p:nvSpPr>
          <p:spPr>
            <a:xfrm>
              <a:off x="88900" y="-66675"/>
              <a:ext cx="3638208" cy="473075"/>
            </a:xfrm>
            <a:prstGeom prst="rect">
              <a:avLst/>
            </a:prstGeom>
          </p:spPr>
          <p:txBody>
            <a:bodyPr lIns="50800" tIns="50800" rIns="50800" bIns="50800" rtlCol="0" anchor="ctr"/>
            <a:lstStyle/>
            <a:p>
              <a:pPr algn="ctr">
                <a:lnSpc>
                  <a:spcPts val="3000"/>
                </a:lnSpc>
              </a:pPr>
              <a:endParaRPr/>
            </a:p>
          </p:txBody>
        </p:sp>
      </p:grpSp>
      <p:grpSp>
        <p:nvGrpSpPr>
          <p:cNvPr id="12" name="Group 12"/>
          <p:cNvGrpSpPr/>
          <p:nvPr/>
        </p:nvGrpSpPr>
        <p:grpSpPr>
          <a:xfrm>
            <a:off x="728027" y="7971627"/>
            <a:ext cx="14600478" cy="1543050"/>
            <a:chOff x="0" y="0"/>
            <a:chExt cx="3845393" cy="406400"/>
          </a:xfrm>
        </p:grpSpPr>
        <p:sp>
          <p:nvSpPr>
            <p:cNvPr id="13" name="Freeform 13"/>
            <p:cNvSpPr/>
            <p:nvPr/>
          </p:nvSpPr>
          <p:spPr>
            <a:xfrm>
              <a:off x="0" y="0"/>
              <a:ext cx="3845393" cy="406400"/>
            </a:xfrm>
            <a:custGeom>
              <a:avLst/>
              <a:gdLst/>
              <a:ahLst/>
              <a:cxnLst/>
              <a:rect l="l" t="t" r="r" b="b"/>
              <a:pathLst>
                <a:path w="3845393" h="406400">
                  <a:moveTo>
                    <a:pt x="3845393" y="0"/>
                  </a:moveTo>
                  <a:lnTo>
                    <a:pt x="0" y="0"/>
                  </a:lnTo>
                  <a:lnTo>
                    <a:pt x="101600" y="203200"/>
                  </a:lnTo>
                  <a:lnTo>
                    <a:pt x="0" y="406400"/>
                  </a:lnTo>
                  <a:lnTo>
                    <a:pt x="3845393" y="406400"/>
                  </a:lnTo>
                  <a:lnTo>
                    <a:pt x="3743793" y="203200"/>
                  </a:lnTo>
                  <a:lnTo>
                    <a:pt x="3845393" y="0"/>
                  </a:lnTo>
                  <a:close/>
                </a:path>
              </a:pathLst>
            </a:custGeom>
            <a:solidFill>
              <a:srgbClr val="93614C"/>
            </a:solidFill>
          </p:spPr>
        </p:sp>
        <p:sp>
          <p:nvSpPr>
            <p:cNvPr id="14" name="TextBox 14"/>
            <p:cNvSpPr txBox="1"/>
            <p:nvPr/>
          </p:nvSpPr>
          <p:spPr>
            <a:xfrm>
              <a:off x="88900" y="-66675"/>
              <a:ext cx="3667593" cy="473075"/>
            </a:xfrm>
            <a:prstGeom prst="rect">
              <a:avLst/>
            </a:prstGeom>
          </p:spPr>
          <p:txBody>
            <a:bodyPr lIns="50800" tIns="50800" rIns="50800" bIns="50800" rtlCol="0" anchor="ctr"/>
            <a:lstStyle/>
            <a:p>
              <a:pPr algn="ctr">
                <a:lnSpc>
                  <a:spcPts val="3000"/>
                </a:lnSpc>
              </a:pPr>
              <a:endParaRPr/>
            </a:p>
          </p:txBody>
        </p:sp>
      </p:grpSp>
      <p:sp>
        <p:nvSpPr>
          <p:cNvPr id="15" name="TextBox 15"/>
          <p:cNvSpPr txBox="1"/>
          <p:nvPr/>
        </p:nvSpPr>
        <p:spPr>
          <a:xfrm>
            <a:off x="4235820" y="596532"/>
            <a:ext cx="13310295" cy="1285876"/>
          </a:xfrm>
          <a:prstGeom prst="rect">
            <a:avLst/>
          </a:prstGeom>
        </p:spPr>
        <p:txBody>
          <a:bodyPr lIns="0" tIns="0" rIns="0" bIns="0" rtlCol="0" anchor="t">
            <a:spAutoFit/>
          </a:bodyPr>
          <a:lstStyle/>
          <a:p>
            <a:pPr algn="ctr">
              <a:lnSpc>
                <a:spcPts val="5249"/>
              </a:lnSpc>
              <a:spcBef>
                <a:spcPct val="0"/>
              </a:spcBef>
            </a:pPr>
            <a:r>
              <a:rPr lang="en-US" sz="3499" dirty="0">
                <a:solidFill>
                  <a:srgbClr val="FFFFFF"/>
                </a:solidFill>
                <a:latin typeface="Aileron"/>
              </a:rPr>
              <a:t>5. </a:t>
            </a:r>
            <a:r>
              <a:rPr lang="en-US" sz="3499" dirty="0" err="1">
                <a:solidFill>
                  <a:srgbClr val="FFFFFF"/>
                </a:solidFill>
                <a:latin typeface="Aileron"/>
              </a:rPr>
              <a:t>Zorbayla</a:t>
            </a:r>
            <a:r>
              <a:rPr lang="en-US" sz="3499" dirty="0">
                <a:solidFill>
                  <a:srgbClr val="FFFFFF"/>
                </a:solidFill>
                <a:latin typeface="Aileron"/>
              </a:rPr>
              <a:t> </a:t>
            </a:r>
            <a:r>
              <a:rPr lang="en-US" sz="3499" dirty="0" err="1">
                <a:solidFill>
                  <a:srgbClr val="FFFFFF"/>
                </a:solidFill>
                <a:latin typeface="Aileron"/>
              </a:rPr>
              <a:t>baş</a:t>
            </a:r>
            <a:r>
              <a:rPr lang="en-US" sz="3499" dirty="0">
                <a:solidFill>
                  <a:srgbClr val="FFFFFF"/>
                </a:solidFill>
                <a:latin typeface="Aileron"/>
              </a:rPr>
              <a:t> </a:t>
            </a:r>
            <a:r>
              <a:rPr lang="en-US" sz="3499" dirty="0" err="1">
                <a:solidFill>
                  <a:srgbClr val="FFFFFF"/>
                </a:solidFill>
                <a:latin typeface="Aileron"/>
              </a:rPr>
              <a:t>etmek</a:t>
            </a:r>
            <a:r>
              <a:rPr lang="en-US" sz="3499" dirty="0">
                <a:solidFill>
                  <a:srgbClr val="FFFFFF"/>
                </a:solidFill>
                <a:latin typeface="Aileron"/>
              </a:rPr>
              <a:t>  </a:t>
            </a:r>
            <a:r>
              <a:rPr lang="en-US" sz="3499" dirty="0" err="1">
                <a:solidFill>
                  <a:srgbClr val="FFFFFF"/>
                </a:solidFill>
                <a:latin typeface="Aileron"/>
              </a:rPr>
              <a:t>için</a:t>
            </a:r>
            <a:r>
              <a:rPr lang="en-US" sz="3499" dirty="0">
                <a:solidFill>
                  <a:srgbClr val="FFFFFF"/>
                </a:solidFill>
                <a:latin typeface="Aileron"/>
              </a:rPr>
              <a:t> </a:t>
            </a:r>
            <a:r>
              <a:rPr lang="en-US" sz="3499" dirty="0" err="1">
                <a:solidFill>
                  <a:srgbClr val="FFFFFF"/>
                </a:solidFill>
                <a:latin typeface="Aileron"/>
              </a:rPr>
              <a:t>onunla</a:t>
            </a:r>
            <a:r>
              <a:rPr lang="en-US" sz="3499" dirty="0">
                <a:solidFill>
                  <a:srgbClr val="FFFFFF"/>
                </a:solidFill>
                <a:latin typeface="Aileron"/>
              </a:rPr>
              <a:t>“ </a:t>
            </a:r>
            <a:r>
              <a:rPr lang="en-US" sz="3499" dirty="0" err="1">
                <a:solidFill>
                  <a:srgbClr val="FFFFFF"/>
                </a:solidFill>
                <a:latin typeface="Aileron"/>
              </a:rPr>
              <a:t>Kavga</a:t>
            </a:r>
            <a:r>
              <a:rPr lang="en-US" sz="3499" dirty="0">
                <a:solidFill>
                  <a:srgbClr val="FFFFFF"/>
                </a:solidFill>
                <a:latin typeface="Aileron"/>
              </a:rPr>
              <a:t> </a:t>
            </a:r>
            <a:r>
              <a:rPr lang="en-US" sz="3499" dirty="0" err="1">
                <a:solidFill>
                  <a:srgbClr val="FFFFFF"/>
                </a:solidFill>
                <a:latin typeface="Aileron"/>
              </a:rPr>
              <a:t>etmek</a:t>
            </a:r>
            <a:r>
              <a:rPr lang="en-US" sz="3499" dirty="0">
                <a:solidFill>
                  <a:srgbClr val="FFFFFF"/>
                </a:solidFill>
                <a:latin typeface="Aileron"/>
              </a:rPr>
              <a:t> </a:t>
            </a:r>
            <a:r>
              <a:rPr lang="en-US" sz="3499" dirty="0" err="1">
                <a:solidFill>
                  <a:srgbClr val="FFFFFF"/>
                </a:solidFill>
                <a:latin typeface="Aileron"/>
              </a:rPr>
              <a:t>ve</a:t>
            </a:r>
            <a:r>
              <a:rPr lang="en-US" sz="3499" dirty="0">
                <a:solidFill>
                  <a:srgbClr val="FFFFFF"/>
                </a:solidFill>
                <a:latin typeface="Aileron"/>
              </a:rPr>
              <a:t> </a:t>
            </a:r>
            <a:r>
              <a:rPr lang="en-US" sz="3499" dirty="0" err="1">
                <a:solidFill>
                  <a:srgbClr val="FFFFFF"/>
                </a:solidFill>
                <a:latin typeface="Aileron"/>
              </a:rPr>
              <a:t>İntikam</a:t>
            </a:r>
            <a:r>
              <a:rPr lang="en-US" sz="3499" dirty="0">
                <a:solidFill>
                  <a:srgbClr val="FFFFFF"/>
                </a:solidFill>
                <a:latin typeface="Aileron"/>
              </a:rPr>
              <a:t> </a:t>
            </a:r>
            <a:r>
              <a:rPr lang="en-US" sz="3499" dirty="0" err="1">
                <a:solidFill>
                  <a:srgbClr val="FFFFFF"/>
                </a:solidFill>
                <a:latin typeface="Aileron"/>
              </a:rPr>
              <a:t>almak</a:t>
            </a:r>
            <a:r>
              <a:rPr lang="en-US" sz="3499" dirty="0">
                <a:solidFill>
                  <a:srgbClr val="FFFFFF"/>
                </a:solidFill>
                <a:latin typeface="Aileron"/>
              </a:rPr>
              <a:t> </a:t>
            </a:r>
            <a:r>
              <a:rPr lang="en-US" sz="3499" dirty="0" smtClean="0">
                <a:solidFill>
                  <a:srgbClr val="FFFFFF"/>
                </a:solidFill>
                <a:latin typeface="Aileron"/>
              </a:rPr>
              <a:t>” </a:t>
            </a:r>
            <a:r>
              <a:rPr lang="en-US" sz="3499" dirty="0" err="1">
                <a:solidFill>
                  <a:srgbClr val="FFFFFF"/>
                </a:solidFill>
                <a:latin typeface="Aileron"/>
              </a:rPr>
              <a:t>gerekir</a:t>
            </a:r>
            <a:r>
              <a:rPr lang="en-US" sz="3499" dirty="0">
                <a:solidFill>
                  <a:srgbClr val="FFFFFF"/>
                </a:solidFill>
                <a:latin typeface="Aileron"/>
              </a:rPr>
              <a:t>.</a:t>
            </a:r>
          </a:p>
        </p:txBody>
      </p:sp>
      <p:sp>
        <p:nvSpPr>
          <p:cNvPr id="16" name="TextBox 16"/>
          <p:cNvSpPr txBox="1"/>
          <p:nvPr/>
        </p:nvSpPr>
        <p:spPr>
          <a:xfrm>
            <a:off x="1316989" y="8357156"/>
            <a:ext cx="12128302" cy="628651"/>
          </a:xfrm>
          <a:prstGeom prst="rect">
            <a:avLst/>
          </a:prstGeom>
        </p:spPr>
        <p:txBody>
          <a:bodyPr lIns="0" tIns="0" rIns="0" bIns="0" rtlCol="0" anchor="t">
            <a:spAutoFit/>
          </a:bodyPr>
          <a:lstStyle/>
          <a:p>
            <a:pPr algn="ctr">
              <a:lnSpc>
                <a:spcPts val="5249"/>
              </a:lnSpc>
              <a:spcBef>
                <a:spcPct val="0"/>
              </a:spcBef>
            </a:pPr>
            <a:r>
              <a:rPr lang="en-US" sz="3499">
                <a:solidFill>
                  <a:srgbClr val="FFFFFF"/>
                </a:solidFill>
                <a:latin typeface="Aileron"/>
              </a:rPr>
              <a:t>Yüz yüze gelmek ve bu davranışı hakkında konuşmak gerekir.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sp>
        <p:nvSpPr>
          <p:cNvPr id="2" name="Freeform 2"/>
          <p:cNvSpPr/>
          <p:nvPr/>
        </p:nvSpPr>
        <p:spPr>
          <a:xfrm>
            <a:off x="11009250" y="6840892"/>
            <a:ext cx="4458372" cy="2647159"/>
          </a:xfrm>
          <a:custGeom>
            <a:avLst/>
            <a:gdLst/>
            <a:ahLst/>
            <a:cxnLst/>
            <a:rect l="l" t="t" r="r" b="b"/>
            <a:pathLst>
              <a:path w="4458372" h="2647159">
                <a:moveTo>
                  <a:pt x="0" y="0"/>
                </a:moveTo>
                <a:lnTo>
                  <a:pt x="4458373" y="0"/>
                </a:lnTo>
                <a:lnTo>
                  <a:pt x="4458373" y="2647159"/>
                </a:lnTo>
                <a:lnTo>
                  <a:pt x="0" y="2647159"/>
                </a:lnTo>
                <a:lnTo>
                  <a:pt x="0" y="0"/>
                </a:lnTo>
                <a:close/>
              </a:path>
            </a:pathLst>
          </a:custGeom>
          <a:blipFill>
            <a:blip r:embed="rId2"/>
            <a:stretch>
              <a:fillRect/>
            </a:stretch>
          </a:blipFill>
        </p:spPr>
      </p:sp>
      <p:sp>
        <p:nvSpPr>
          <p:cNvPr id="3" name="Freeform 3"/>
          <p:cNvSpPr/>
          <p:nvPr/>
        </p:nvSpPr>
        <p:spPr>
          <a:xfrm>
            <a:off x="466614" y="1954733"/>
            <a:ext cx="17060832" cy="4350512"/>
          </a:xfrm>
          <a:custGeom>
            <a:avLst/>
            <a:gdLst/>
            <a:ahLst/>
            <a:cxnLst/>
            <a:rect l="l" t="t" r="r" b="b"/>
            <a:pathLst>
              <a:path w="17060832" h="4350512">
                <a:moveTo>
                  <a:pt x="0" y="0"/>
                </a:moveTo>
                <a:lnTo>
                  <a:pt x="17060833" y="0"/>
                </a:lnTo>
                <a:lnTo>
                  <a:pt x="17060833" y="4350512"/>
                </a:lnTo>
                <a:lnTo>
                  <a:pt x="0" y="435051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3353031" y="6773853"/>
            <a:ext cx="2659557" cy="2781236"/>
          </a:xfrm>
          <a:custGeom>
            <a:avLst/>
            <a:gdLst/>
            <a:ahLst/>
            <a:cxnLst/>
            <a:rect l="l" t="t" r="r" b="b"/>
            <a:pathLst>
              <a:path w="2659557" h="2781236">
                <a:moveTo>
                  <a:pt x="0" y="0"/>
                </a:moveTo>
                <a:lnTo>
                  <a:pt x="2659556" y="0"/>
                </a:lnTo>
                <a:lnTo>
                  <a:pt x="2659556" y="2781236"/>
                </a:lnTo>
                <a:lnTo>
                  <a:pt x="0" y="278123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TextBox 5"/>
          <p:cNvSpPr txBox="1"/>
          <p:nvPr/>
        </p:nvSpPr>
        <p:spPr>
          <a:xfrm>
            <a:off x="1942985" y="3186494"/>
            <a:ext cx="14603329" cy="2390140"/>
          </a:xfrm>
          <a:prstGeom prst="rect">
            <a:avLst/>
          </a:prstGeom>
        </p:spPr>
        <p:txBody>
          <a:bodyPr lIns="0" tIns="0" rIns="0" bIns="0" rtlCol="0" anchor="t">
            <a:spAutoFit/>
          </a:bodyPr>
          <a:lstStyle/>
          <a:p>
            <a:pPr>
              <a:lnSpc>
                <a:spcPts val="4759"/>
              </a:lnSpc>
            </a:pPr>
            <a:r>
              <a:rPr lang="en-US" sz="3399">
                <a:solidFill>
                  <a:srgbClr val="FDDDC2"/>
                </a:solidFill>
                <a:latin typeface="Aileron"/>
              </a:rPr>
              <a:t>Akran zorbalığı, daha güçlü konumda olan bir veya birkaç öğrenci tarafından bir başka öğrenciye yönelik olarak zarar verme amacıyla yapılan tekrarlayıcı  ve saldırgan davranışlardır.</a:t>
            </a:r>
          </a:p>
          <a:p>
            <a:pPr>
              <a:lnSpc>
                <a:spcPts val="4759"/>
              </a:lnSpc>
            </a:pPr>
            <a:endParaRPr lang="en-US" sz="3399">
              <a:solidFill>
                <a:srgbClr val="FDDDC2"/>
              </a:solidFill>
              <a:latin typeface="Aileron"/>
            </a:endParaRPr>
          </a:p>
        </p:txBody>
      </p:sp>
      <p:sp>
        <p:nvSpPr>
          <p:cNvPr id="6" name="TextBox 6"/>
          <p:cNvSpPr txBox="1"/>
          <p:nvPr/>
        </p:nvSpPr>
        <p:spPr>
          <a:xfrm>
            <a:off x="2346874" y="316433"/>
            <a:ext cx="15941126" cy="1638300"/>
          </a:xfrm>
          <a:prstGeom prst="rect">
            <a:avLst/>
          </a:prstGeom>
        </p:spPr>
        <p:txBody>
          <a:bodyPr lIns="0" tIns="0" rIns="0" bIns="0" rtlCol="0" anchor="t">
            <a:spAutoFit/>
          </a:bodyPr>
          <a:lstStyle/>
          <a:p>
            <a:pPr>
              <a:lnSpc>
                <a:spcPts val="10800"/>
              </a:lnSpc>
            </a:pPr>
            <a:r>
              <a:rPr lang="en-US" sz="9000" spc="-89">
                <a:solidFill>
                  <a:srgbClr val="B54B07"/>
                </a:solidFill>
                <a:latin typeface="Stadio Now Monolinea"/>
              </a:rPr>
              <a:t>AKRAN ZORBALIĞI NEDİR?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sp>
        <p:nvSpPr>
          <p:cNvPr id="2" name="Freeform 2"/>
          <p:cNvSpPr/>
          <p:nvPr/>
        </p:nvSpPr>
        <p:spPr>
          <a:xfrm>
            <a:off x="10434964" y="-2597707"/>
            <a:ext cx="6012827" cy="5553666"/>
          </a:xfrm>
          <a:custGeom>
            <a:avLst/>
            <a:gdLst/>
            <a:ahLst/>
            <a:cxnLst/>
            <a:rect l="l" t="t" r="r" b="b"/>
            <a:pathLst>
              <a:path w="6012827" h="5553666">
                <a:moveTo>
                  <a:pt x="0" y="0"/>
                </a:moveTo>
                <a:lnTo>
                  <a:pt x="6012827" y="0"/>
                </a:lnTo>
                <a:lnTo>
                  <a:pt x="6012827" y="5553666"/>
                </a:lnTo>
                <a:lnTo>
                  <a:pt x="0" y="5553666"/>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1312294" y="-2099941"/>
            <a:ext cx="6098110" cy="5632436"/>
          </a:xfrm>
          <a:custGeom>
            <a:avLst/>
            <a:gdLst/>
            <a:ahLst/>
            <a:cxnLst/>
            <a:rect l="l" t="t" r="r" b="b"/>
            <a:pathLst>
              <a:path w="6098110" h="5632436">
                <a:moveTo>
                  <a:pt x="0" y="0"/>
                </a:moveTo>
                <a:lnTo>
                  <a:pt x="6098110" y="0"/>
                </a:lnTo>
                <a:lnTo>
                  <a:pt x="6098110" y="5632437"/>
                </a:lnTo>
                <a:lnTo>
                  <a:pt x="0" y="5632437"/>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2852678" y="3726852"/>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5" name="Freeform 5"/>
          <p:cNvSpPr/>
          <p:nvPr/>
        </p:nvSpPr>
        <p:spPr>
          <a:xfrm rot="7200000">
            <a:off x="-2641897" y="1695530"/>
            <a:ext cx="6325037" cy="5842034"/>
          </a:xfrm>
          <a:custGeom>
            <a:avLst/>
            <a:gdLst/>
            <a:ahLst/>
            <a:cxnLst/>
            <a:rect l="l" t="t" r="r" b="b"/>
            <a:pathLst>
              <a:path w="6325037" h="5842034">
                <a:moveTo>
                  <a:pt x="0" y="0"/>
                </a:moveTo>
                <a:lnTo>
                  <a:pt x="6325037" y="0"/>
                </a:lnTo>
                <a:lnTo>
                  <a:pt x="6325037" y="5842035"/>
                </a:lnTo>
                <a:lnTo>
                  <a:pt x="0" y="5842035"/>
                </a:lnTo>
                <a:lnTo>
                  <a:pt x="0" y="0"/>
                </a:lnTo>
                <a:close/>
              </a:path>
            </a:pathLst>
          </a:custGeom>
          <a:blipFill>
            <a:blip r:embed="rId4">
              <a:alphaModFix amt="60000"/>
              <a:extLst>
                <a:ext uri="{96DAC541-7B7A-43D3-8B79-37D633B846F1}">
                  <asvg:svgBlip xmlns="" xmlns:asvg="http://schemas.microsoft.com/office/drawing/2016/SVG/main" r:embed="rId5"/>
                </a:ext>
              </a:extLst>
            </a:blip>
            <a:stretch>
              <a:fillRect/>
            </a:stretch>
          </a:blipFill>
        </p:spPr>
      </p:sp>
      <p:sp>
        <p:nvSpPr>
          <p:cNvPr id="6" name="Freeform 6"/>
          <p:cNvSpPr/>
          <p:nvPr/>
        </p:nvSpPr>
        <p:spPr>
          <a:xfrm rot="7200000">
            <a:off x="13847170" y="6326321"/>
            <a:ext cx="6325037" cy="5842034"/>
          </a:xfrm>
          <a:custGeom>
            <a:avLst/>
            <a:gdLst/>
            <a:ahLst/>
            <a:cxnLst/>
            <a:rect l="l" t="t" r="r" b="b"/>
            <a:pathLst>
              <a:path w="6325037" h="5842034">
                <a:moveTo>
                  <a:pt x="0" y="0"/>
                </a:moveTo>
                <a:lnTo>
                  <a:pt x="6325037" y="0"/>
                </a:lnTo>
                <a:lnTo>
                  <a:pt x="6325037" y="5842035"/>
                </a:lnTo>
                <a:lnTo>
                  <a:pt x="0" y="5842035"/>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3182115" y="6583461"/>
            <a:ext cx="6185571" cy="5713218"/>
          </a:xfrm>
          <a:custGeom>
            <a:avLst/>
            <a:gdLst/>
            <a:ahLst/>
            <a:cxnLst/>
            <a:rect l="l" t="t" r="r" b="b"/>
            <a:pathLst>
              <a:path w="6185571" h="5713218">
                <a:moveTo>
                  <a:pt x="0" y="0"/>
                </a:moveTo>
                <a:lnTo>
                  <a:pt x="6185570" y="0"/>
                </a:lnTo>
                <a:lnTo>
                  <a:pt x="6185570" y="5713218"/>
                </a:lnTo>
                <a:lnTo>
                  <a:pt x="0" y="5713218"/>
                </a:lnTo>
                <a:lnTo>
                  <a:pt x="0" y="0"/>
                </a:lnTo>
                <a:close/>
              </a:path>
            </a:pathLst>
          </a:custGeom>
          <a:blipFill>
            <a:blip r:embed="rId2">
              <a:alphaModFix amt="60000"/>
              <a:extLst>
                <a:ext uri="{96DAC541-7B7A-43D3-8B79-37D633B846F1}">
                  <asvg:svgBlip xmlns="" xmlns:asvg="http://schemas.microsoft.com/office/drawing/2016/SVG/main" r:embed="rId3"/>
                </a:ext>
              </a:extLst>
            </a:blip>
            <a:stretch>
              <a:fillRect/>
            </a:stretch>
          </a:blipFill>
        </p:spPr>
      </p:sp>
      <p:sp>
        <p:nvSpPr>
          <p:cNvPr id="8" name="TextBox 8"/>
          <p:cNvSpPr txBox="1"/>
          <p:nvPr/>
        </p:nvSpPr>
        <p:spPr>
          <a:xfrm>
            <a:off x="3912010" y="4158560"/>
            <a:ext cx="12758990" cy="2481821"/>
          </a:xfrm>
          <a:prstGeom prst="rect">
            <a:avLst/>
          </a:prstGeom>
        </p:spPr>
        <p:txBody>
          <a:bodyPr lIns="0" tIns="0" rIns="0" bIns="0" rtlCol="0" anchor="t">
            <a:spAutoFit/>
          </a:bodyPr>
          <a:lstStyle/>
          <a:p>
            <a:pPr algn="ctr">
              <a:lnSpc>
                <a:spcPts val="6531"/>
              </a:lnSpc>
            </a:pPr>
            <a:r>
              <a:rPr lang="en-US" sz="4665">
                <a:solidFill>
                  <a:srgbClr val="B54B07"/>
                </a:solidFill>
                <a:latin typeface="Arimo Bold"/>
              </a:rPr>
              <a:t>ZORBALIĞA MARUZ KALAN ÖĞRENCİNİN ZORBA DAVRANIŞA KARŞI KOYMA YÖNTEMLERİ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grpSp>
        <p:nvGrpSpPr>
          <p:cNvPr id="2" name="Group 2"/>
          <p:cNvGrpSpPr/>
          <p:nvPr/>
        </p:nvGrpSpPr>
        <p:grpSpPr>
          <a:xfrm>
            <a:off x="11260678" y="-1181101"/>
            <a:ext cx="7830650" cy="10287000"/>
            <a:chOff x="0" y="0"/>
            <a:chExt cx="10440867" cy="13716000"/>
          </a:xfrm>
        </p:grpSpPr>
        <p:pic>
          <p:nvPicPr>
            <p:cNvPr id="3" name="Picture 3"/>
            <p:cNvPicPr>
              <a:picLocks noChangeAspect="1"/>
            </p:cNvPicPr>
            <p:nvPr/>
          </p:nvPicPr>
          <p:blipFill>
            <a:blip r:embed="rId2"/>
            <a:srcRect l="11891" r="11891"/>
            <a:stretch>
              <a:fillRect/>
            </a:stretch>
          </p:blipFill>
          <p:spPr>
            <a:xfrm>
              <a:off x="0" y="0"/>
              <a:ext cx="10440867" cy="13716000"/>
            </a:xfrm>
            <a:prstGeom prst="rect">
              <a:avLst/>
            </a:prstGeom>
          </p:spPr>
        </p:pic>
      </p:grpSp>
      <p:sp>
        <p:nvSpPr>
          <p:cNvPr id="4" name="TextBox 4"/>
          <p:cNvSpPr txBox="1"/>
          <p:nvPr/>
        </p:nvSpPr>
        <p:spPr>
          <a:xfrm>
            <a:off x="615028" y="2338163"/>
            <a:ext cx="11289639" cy="2219326"/>
          </a:xfrm>
          <a:prstGeom prst="rect">
            <a:avLst/>
          </a:prstGeom>
        </p:spPr>
        <p:txBody>
          <a:bodyPr lIns="0" tIns="0" rIns="0" bIns="0" rtlCol="0" anchor="t">
            <a:spAutoFit/>
          </a:bodyPr>
          <a:lstStyle/>
          <a:p>
            <a:pPr marL="647695" lvl="1" indent="-323848">
              <a:lnSpc>
                <a:spcPts val="4499"/>
              </a:lnSpc>
              <a:buFont typeface="Arial"/>
              <a:buChar char="•"/>
            </a:pPr>
            <a:r>
              <a:rPr lang="en-US" sz="2999">
                <a:solidFill>
                  <a:srgbClr val="B54B07"/>
                </a:solidFill>
                <a:latin typeface="Aileron"/>
              </a:rPr>
              <a:t>Zorbalığa maruz kaldığınızda yardım istemekten korkmayın. Utanmayın, bu tarz zorbalık davranışları görmezden gelinmemelidir. Yardım istemek yadırganacak bir davranış değildir.</a:t>
            </a:r>
          </a:p>
        </p:txBody>
      </p:sp>
      <p:sp>
        <p:nvSpPr>
          <p:cNvPr id="5" name="TextBox 5"/>
          <p:cNvSpPr txBox="1"/>
          <p:nvPr/>
        </p:nvSpPr>
        <p:spPr>
          <a:xfrm>
            <a:off x="615028" y="6221941"/>
            <a:ext cx="13766569" cy="1657351"/>
          </a:xfrm>
          <a:prstGeom prst="rect">
            <a:avLst/>
          </a:prstGeom>
        </p:spPr>
        <p:txBody>
          <a:bodyPr lIns="0" tIns="0" rIns="0" bIns="0" rtlCol="0" anchor="t">
            <a:spAutoFit/>
          </a:bodyPr>
          <a:lstStyle/>
          <a:p>
            <a:pPr marL="647695" lvl="1" indent="-323848">
              <a:lnSpc>
                <a:spcPts val="4499"/>
              </a:lnSpc>
              <a:buFont typeface="Arial"/>
              <a:buChar char="•"/>
            </a:pPr>
            <a:r>
              <a:rPr lang="en-US" sz="2999">
                <a:solidFill>
                  <a:srgbClr val="B54B07"/>
                </a:solidFill>
                <a:latin typeface="Aileron"/>
              </a:rPr>
              <a:t>Güvendiğiniz bir yetişkine yaşadığınız olayı anlatın. Bu yetişkin öğretmeniniz, aileniz veya okul personeli olabilir. İlk başvurduğunuz yetişkin size yardım etmezse yardım aramaktan vazgeçmeyin.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grpSp>
        <p:nvGrpSpPr>
          <p:cNvPr id="2" name="Group 2"/>
          <p:cNvGrpSpPr/>
          <p:nvPr/>
        </p:nvGrpSpPr>
        <p:grpSpPr>
          <a:xfrm>
            <a:off x="11260678" y="-1181101"/>
            <a:ext cx="7830650" cy="10287000"/>
            <a:chOff x="0" y="0"/>
            <a:chExt cx="10440867" cy="13716000"/>
          </a:xfrm>
        </p:grpSpPr>
        <p:pic>
          <p:nvPicPr>
            <p:cNvPr id="3" name="Picture 3"/>
            <p:cNvPicPr>
              <a:picLocks noChangeAspect="1"/>
            </p:cNvPicPr>
            <p:nvPr/>
          </p:nvPicPr>
          <p:blipFill>
            <a:blip r:embed="rId2"/>
            <a:srcRect l="11891" r="11891"/>
            <a:stretch>
              <a:fillRect/>
            </a:stretch>
          </p:blipFill>
          <p:spPr>
            <a:xfrm>
              <a:off x="0" y="0"/>
              <a:ext cx="10440867" cy="13716000"/>
            </a:xfrm>
            <a:prstGeom prst="rect">
              <a:avLst/>
            </a:prstGeom>
          </p:spPr>
        </p:pic>
      </p:grpSp>
      <p:sp>
        <p:nvSpPr>
          <p:cNvPr id="4" name="TextBox 4"/>
          <p:cNvSpPr txBox="1"/>
          <p:nvPr/>
        </p:nvSpPr>
        <p:spPr>
          <a:xfrm>
            <a:off x="443299" y="1979802"/>
            <a:ext cx="12048338" cy="1657351"/>
          </a:xfrm>
          <a:prstGeom prst="rect">
            <a:avLst/>
          </a:prstGeom>
        </p:spPr>
        <p:txBody>
          <a:bodyPr lIns="0" tIns="0" rIns="0" bIns="0" rtlCol="0" anchor="t">
            <a:spAutoFit/>
          </a:bodyPr>
          <a:lstStyle/>
          <a:p>
            <a:pPr marL="647695" lvl="1" indent="-323848" algn="just">
              <a:lnSpc>
                <a:spcPts val="4499"/>
              </a:lnSpc>
              <a:buFont typeface="Arial"/>
              <a:buChar char="•"/>
            </a:pPr>
            <a:r>
              <a:rPr lang="en-US" sz="2999">
                <a:solidFill>
                  <a:srgbClr val="B54B07"/>
                </a:solidFill>
                <a:latin typeface="Aileron"/>
              </a:rPr>
              <a:t>Zorba davranış yapan öğrenciye karşı sağlam bir beden duruşuna (sırtınızı ve başını dik tutun) sahip olmak önemlidir. Korktuğunuzu zorbaya belli etmemek onun geri çekilmesini sağlayabilir.</a:t>
            </a:r>
          </a:p>
        </p:txBody>
      </p:sp>
      <p:sp>
        <p:nvSpPr>
          <p:cNvPr id="5" name="TextBox 5"/>
          <p:cNvSpPr txBox="1"/>
          <p:nvPr/>
        </p:nvSpPr>
        <p:spPr>
          <a:xfrm>
            <a:off x="673235" y="5057775"/>
            <a:ext cx="11588466" cy="2219326"/>
          </a:xfrm>
          <a:prstGeom prst="rect">
            <a:avLst/>
          </a:prstGeom>
        </p:spPr>
        <p:txBody>
          <a:bodyPr lIns="0" tIns="0" rIns="0" bIns="0" rtlCol="0" anchor="t">
            <a:spAutoFit/>
          </a:bodyPr>
          <a:lstStyle/>
          <a:p>
            <a:pPr marL="647695" lvl="1" indent="-323848" algn="just">
              <a:lnSpc>
                <a:spcPts val="4499"/>
              </a:lnSpc>
              <a:buFont typeface="Arial"/>
              <a:buChar char="•"/>
            </a:pPr>
            <a:r>
              <a:rPr lang="en-US" sz="2999">
                <a:solidFill>
                  <a:srgbClr val="B54B07"/>
                </a:solidFill>
                <a:latin typeface="Aileron"/>
              </a:rPr>
              <a:t>Zorba davranış yapan öğrenci ile karşılaştığınızda, güvenli duruş sergileyin. Zorbalık yapan öğrencinin sizin hakkınızda ne düşündüğünü önemsemediğinizi, sözlerinin sizi incitmeyeceğini kararlı bir şekilde söyleyin.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grpSp>
        <p:nvGrpSpPr>
          <p:cNvPr id="2" name="Group 2"/>
          <p:cNvGrpSpPr/>
          <p:nvPr/>
        </p:nvGrpSpPr>
        <p:grpSpPr>
          <a:xfrm>
            <a:off x="11260678" y="-1181101"/>
            <a:ext cx="7830650" cy="10287000"/>
            <a:chOff x="0" y="0"/>
            <a:chExt cx="10440867" cy="13716000"/>
          </a:xfrm>
        </p:grpSpPr>
        <p:pic>
          <p:nvPicPr>
            <p:cNvPr id="3" name="Picture 3"/>
            <p:cNvPicPr>
              <a:picLocks noChangeAspect="1"/>
            </p:cNvPicPr>
            <p:nvPr/>
          </p:nvPicPr>
          <p:blipFill>
            <a:blip r:embed="rId2"/>
            <a:srcRect l="11891" r="11891"/>
            <a:stretch>
              <a:fillRect/>
            </a:stretch>
          </p:blipFill>
          <p:spPr>
            <a:xfrm>
              <a:off x="0" y="0"/>
              <a:ext cx="10440867" cy="13716000"/>
            </a:xfrm>
            <a:prstGeom prst="rect">
              <a:avLst/>
            </a:prstGeom>
          </p:spPr>
        </p:pic>
      </p:grpSp>
      <p:sp>
        <p:nvSpPr>
          <p:cNvPr id="4" name="TextBox 4"/>
          <p:cNvSpPr txBox="1"/>
          <p:nvPr/>
        </p:nvSpPr>
        <p:spPr>
          <a:xfrm>
            <a:off x="700979" y="3053256"/>
            <a:ext cx="12717778" cy="1657351"/>
          </a:xfrm>
          <a:prstGeom prst="rect">
            <a:avLst/>
          </a:prstGeom>
        </p:spPr>
        <p:txBody>
          <a:bodyPr lIns="0" tIns="0" rIns="0" bIns="0" rtlCol="0" anchor="t">
            <a:spAutoFit/>
          </a:bodyPr>
          <a:lstStyle/>
          <a:p>
            <a:pPr marL="647695" lvl="1" indent="-323848" algn="just">
              <a:lnSpc>
                <a:spcPts val="4499"/>
              </a:lnSpc>
              <a:buFont typeface="Arial"/>
              <a:buChar char="•"/>
            </a:pPr>
            <a:r>
              <a:rPr lang="en-US" sz="2999">
                <a:solidFill>
                  <a:srgbClr val="B54B07"/>
                </a:solidFill>
                <a:latin typeface="Aileron"/>
              </a:rPr>
              <a:t>Zorba davranış yapan öğrenci ile karşılaştığınızda kaygılandığınızı hissederseniz derin nefes alıp verin. Kendi kendinize “bununla baş edebilirim”, “kararlı olmayı başarabilirim” gibi olumlu mesajlar verin. </a:t>
            </a:r>
          </a:p>
        </p:txBody>
      </p:sp>
      <p:sp>
        <p:nvSpPr>
          <p:cNvPr id="5" name="TextBox 5"/>
          <p:cNvSpPr txBox="1"/>
          <p:nvPr/>
        </p:nvSpPr>
        <p:spPr>
          <a:xfrm>
            <a:off x="700979" y="7088411"/>
            <a:ext cx="16557665" cy="1657351"/>
          </a:xfrm>
          <a:prstGeom prst="rect">
            <a:avLst/>
          </a:prstGeom>
        </p:spPr>
        <p:txBody>
          <a:bodyPr lIns="0" tIns="0" rIns="0" bIns="0" rtlCol="0" anchor="t">
            <a:spAutoFit/>
          </a:bodyPr>
          <a:lstStyle/>
          <a:p>
            <a:pPr marL="647695" lvl="1" indent="-323848" algn="just">
              <a:lnSpc>
                <a:spcPts val="4499"/>
              </a:lnSpc>
              <a:buFont typeface="Arial"/>
              <a:buChar char="•"/>
            </a:pPr>
            <a:r>
              <a:rPr lang="en-US" sz="2999">
                <a:solidFill>
                  <a:srgbClr val="B54B07"/>
                </a:solidFill>
                <a:latin typeface="Aileron"/>
              </a:rPr>
              <a:t>Sözel zorbalığa maruz kaldığınızda (hakaret etmek, alay etmek, lakap takmak vb.) ona karşılık</a:t>
            </a:r>
          </a:p>
          <a:p>
            <a:pPr algn="just">
              <a:lnSpc>
                <a:spcPts val="4499"/>
              </a:lnSpc>
            </a:pPr>
            <a:r>
              <a:rPr lang="en-US" sz="2999">
                <a:solidFill>
                  <a:srgbClr val="B54B07"/>
                </a:solidFill>
                <a:latin typeface="Aileron"/>
              </a:rPr>
              <a:t>vermeyip kafanızı çevirip oradan uzaklaşmaya çalışın. Zorba davranış yapan öğrenci bir süre sonra</a:t>
            </a:r>
          </a:p>
          <a:p>
            <a:pPr algn="just">
              <a:lnSpc>
                <a:spcPts val="4499"/>
              </a:lnSpc>
            </a:pPr>
            <a:r>
              <a:rPr lang="en-US" sz="2999">
                <a:solidFill>
                  <a:srgbClr val="B54B07"/>
                </a:solidFill>
                <a:latin typeface="Aileron"/>
              </a:rPr>
              <a:t>bu davranışı sergilemekten vazgeçebilir.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grpSp>
        <p:nvGrpSpPr>
          <p:cNvPr id="2" name="Group 2"/>
          <p:cNvGrpSpPr/>
          <p:nvPr/>
        </p:nvGrpSpPr>
        <p:grpSpPr>
          <a:xfrm>
            <a:off x="11260678" y="-1181101"/>
            <a:ext cx="7830650" cy="10287000"/>
            <a:chOff x="0" y="0"/>
            <a:chExt cx="10440867" cy="13716000"/>
          </a:xfrm>
        </p:grpSpPr>
        <p:pic>
          <p:nvPicPr>
            <p:cNvPr id="3" name="Picture 3"/>
            <p:cNvPicPr>
              <a:picLocks noChangeAspect="1"/>
            </p:cNvPicPr>
            <p:nvPr/>
          </p:nvPicPr>
          <p:blipFill>
            <a:blip r:embed="rId2"/>
            <a:srcRect l="11891" r="11891"/>
            <a:stretch>
              <a:fillRect/>
            </a:stretch>
          </p:blipFill>
          <p:spPr>
            <a:xfrm>
              <a:off x="0" y="0"/>
              <a:ext cx="10440867" cy="13716000"/>
            </a:xfrm>
            <a:prstGeom prst="rect">
              <a:avLst/>
            </a:prstGeom>
          </p:spPr>
        </p:pic>
      </p:grpSp>
      <p:sp>
        <p:nvSpPr>
          <p:cNvPr id="4" name="TextBox 4"/>
          <p:cNvSpPr txBox="1"/>
          <p:nvPr/>
        </p:nvSpPr>
        <p:spPr>
          <a:xfrm>
            <a:off x="1061" y="942975"/>
            <a:ext cx="11259617" cy="2293096"/>
          </a:xfrm>
          <a:prstGeom prst="rect">
            <a:avLst/>
          </a:prstGeom>
        </p:spPr>
        <p:txBody>
          <a:bodyPr lIns="0" tIns="0" rIns="0" bIns="0" rtlCol="0" anchor="t">
            <a:spAutoFit/>
          </a:bodyPr>
          <a:lstStyle/>
          <a:p>
            <a:pPr marL="661462" lvl="1" indent="-330731" algn="just">
              <a:lnSpc>
                <a:spcPts val="4595"/>
              </a:lnSpc>
              <a:buFont typeface="Arial"/>
              <a:buChar char="•"/>
            </a:pPr>
            <a:r>
              <a:rPr lang="en-US" sz="3063">
                <a:solidFill>
                  <a:srgbClr val="B54B07"/>
                </a:solidFill>
                <a:latin typeface="Aileron"/>
              </a:rPr>
              <a:t>Fiziksel zorbalığa maruz kaldığınızda hemen oradan uzaklaşıp güvenli bir yere gidin.</a:t>
            </a:r>
          </a:p>
          <a:p>
            <a:pPr algn="just">
              <a:lnSpc>
                <a:spcPts val="4595"/>
              </a:lnSpc>
            </a:pPr>
            <a:r>
              <a:rPr lang="en-US" sz="3063">
                <a:solidFill>
                  <a:srgbClr val="B54B07"/>
                </a:solidFill>
                <a:latin typeface="Aileron"/>
              </a:rPr>
              <a:t>    Güvenliğinizi sağladıktan sonra gereken yerlere bu durumu         bildirmekten çekinmeyin.</a:t>
            </a:r>
          </a:p>
        </p:txBody>
      </p:sp>
      <p:sp>
        <p:nvSpPr>
          <p:cNvPr id="5" name="TextBox 5"/>
          <p:cNvSpPr txBox="1"/>
          <p:nvPr/>
        </p:nvSpPr>
        <p:spPr>
          <a:xfrm>
            <a:off x="179535" y="5057775"/>
            <a:ext cx="17569578" cy="2253616"/>
          </a:xfrm>
          <a:prstGeom prst="rect">
            <a:avLst/>
          </a:prstGeom>
        </p:spPr>
        <p:txBody>
          <a:bodyPr lIns="0" tIns="0" rIns="0" bIns="0" rtlCol="0" anchor="t">
            <a:spAutoFit/>
          </a:bodyPr>
          <a:lstStyle/>
          <a:p>
            <a:pPr marL="690874" lvl="1" indent="-345437">
              <a:lnSpc>
                <a:spcPts val="4799"/>
              </a:lnSpc>
              <a:buFont typeface="Arial"/>
              <a:buChar char="•"/>
            </a:pPr>
            <a:r>
              <a:rPr lang="en-US" sz="3199">
                <a:solidFill>
                  <a:srgbClr val="B54B07"/>
                </a:solidFill>
                <a:latin typeface="Aileron"/>
              </a:rPr>
              <a:t>Zorbalık, tenha yerlerde gerçekleşebilir. Bu nedenle mümkün olduğunca kalabalık ortamlarda</a:t>
            </a:r>
          </a:p>
          <a:p>
            <a:pPr>
              <a:lnSpc>
                <a:spcPts val="4499"/>
              </a:lnSpc>
            </a:pPr>
            <a:r>
              <a:rPr lang="en-US" sz="2999">
                <a:solidFill>
                  <a:srgbClr val="B54B07"/>
                </a:solidFill>
                <a:latin typeface="Aileron"/>
              </a:rPr>
              <a:t>bulunun, tenha ortamlarda ise yanınızda arkadaşlarınızın olmasına özen gösterin. Arkadaşınız yoksa</a:t>
            </a:r>
          </a:p>
          <a:p>
            <a:pPr>
              <a:lnSpc>
                <a:spcPts val="4499"/>
              </a:lnSpc>
            </a:pPr>
            <a:r>
              <a:rPr lang="en-US" sz="2999">
                <a:solidFill>
                  <a:srgbClr val="B54B07"/>
                </a:solidFill>
                <a:latin typeface="Aileron"/>
              </a:rPr>
              <a:t>sınıftan ya da okuldan bir arkadaş edinmeye çalışın. Onlarla birlikte okul etkinliklerine katılmaya</a:t>
            </a:r>
          </a:p>
          <a:p>
            <a:pPr>
              <a:lnSpc>
                <a:spcPts val="4499"/>
              </a:lnSpc>
            </a:pPr>
            <a:r>
              <a:rPr lang="en-US" sz="2999">
                <a:solidFill>
                  <a:srgbClr val="B54B07"/>
                </a:solidFill>
                <a:latin typeface="Aileron"/>
              </a:rPr>
              <a:t>çalışın. </a:t>
            </a:r>
          </a:p>
        </p:txBody>
      </p:sp>
      <p:sp>
        <p:nvSpPr>
          <p:cNvPr id="6" name="TextBox 6"/>
          <p:cNvSpPr txBox="1"/>
          <p:nvPr/>
        </p:nvSpPr>
        <p:spPr>
          <a:xfrm>
            <a:off x="179535" y="8230263"/>
            <a:ext cx="13936636" cy="1095376"/>
          </a:xfrm>
          <a:prstGeom prst="rect">
            <a:avLst/>
          </a:prstGeom>
        </p:spPr>
        <p:txBody>
          <a:bodyPr lIns="0" tIns="0" rIns="0" bIns="0" rtlCol="0" anchor="t">
            <a:spAutoFit/>
          </a:bodyPr>
          <a:lstStyle/>
          <a:p>
            <a:pPr marL="647695" lvl="1" indent="-323848">
              <a:lnSpc>
                <a:spcPts val="4499"/>
              </a:lnSpc>
              <a:buFont typeface="Arial"/>
              <a:buChar char="•"/>
            </a:pPr>
            <a:r>
              <a:rPr lang="en-US" sz="2999">
                <a:solidFill>
                  <a:srgbClr val="B54B07"/>
                </a:solidFill>
                <a:latin typeface="Aileron"/>
              </a:rPr>
              <a:t>Okulda her öğrencinin kendini güvende hissetme hakkı olduğunu unutmayın!!!!!!!!!!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sp>
        <p:nvSpPr>
          <p:cNvPr id="2" name="AutoShape 2"/>
          <p:cNvSpPr/>
          <p:nvPr/>
        </p:nvSpPr>
        <p:spPr>
          <a:xfrm rot="5400000">
            <a:off x="2206480" y="5143385"/>
            <a:ext cx="10790421" cy="0"/>
          </a:xfrm>
          <a:prstGeom prst="line">
            <a:avLst/>
          </a:prstGeom>
          <a:ln w="9525" cap="rnd">
            <a:solidFill>
              <a:srgbClr val="AF7A64"/>
            </a:solidFill>
            <a:prstDash val="solid"/>
            <a:headEnd type="none" w="sm" len="sm"/>
            <a:tailEnd type="none" w="sm" len="sm"/>
          </a:ln>
        </p:spPr>
      </p:sp>
      <p:sp>
        <p:nvSpPr>
          <p:cNvPr id="3" name="AutoShape 3"/>
          <p:cNvSpPr/>
          <p:nvPr/>
        </p:nvSpPr>
        <p:spPr>
          <a:xfrm>
            <a:off x="-1197636" y="-478127"/>
            <a:ext cx="2294348" cy="11664184"/>
          </a:xfrm>
          <a:prstGeom prst="rect">
            <a:avLst/>
          </a:prstGeom>
          <a:solidFill>
            <a:srgbClr val="AF7A64"/>
          </a:solidFill>
        </p:spPr>
      </p:sp>
      <p:sp>
        <p:nvSpPr>
          <p:cNvPr id="4" name="Freeform 4"/>
          <p:cNvSpPr/>
          <p:nvPr/>
        </p:nvSpPr>
        <p:spPr>
          <a:xfrm rot="2700000">
            <a:off x="-9584782" y="-4522043"/>
            <a:ext cx="10276107" cy="10276107"/>
          </a:xfrm>
          <a:custGeom>
            <a:avLst/>
            <a:gdLst/>
            <a:ahLst/>
            <a:cxnLst/>
            <a:rect l="l" t="t" r="r" b="b"/>
            <a:pathLst>
              <a:path w="10276107" h="10276107">
                <a:moveTo>
                  <a:pt x="0" y="0"/>
                </a:moveTo>
                <a:lnTo>
                  <a:pt x="10276107" y="0"/>
                </a:lnTo>
                <a:lnTo>
                  <a:pt x="10276107" y="10276107"/>
                </a:lnTo>
                <a:lnTo>
                  <a:pt x="0" y="10276107"/>
                </a:lnTo>
                <a:lnTo>
                  <a:pt x="0" y="0"/>
                </a:lnTo>
                <a:close/>
              </a:path>
            </a:pathLst>
          </a:custGeom>
          <a:blipFill>
            <a:blip r:embed="rId2">
              <a:alphaModFix amt="90000"/>
              <a:extLst>
                <a:ext uri="{96DAC541-7B7A-43D3-8B79-37D633B846F1}">
                  <asvg:svgBlip xmlns="" xmlns:asvg="http://schemas.microsoft.com/office/drawing/2016/SVG/main" r:embed="rId3"/>
                </a:ext>
              </a:extLst>
            </a:blip>
            <a:stretch>
              <a:fillRect/>
            </a:stretch>
          </a:blipFill>
        </p:spPr>
      </p:sp>
      <p:sp>
        <p:nvSpPr>
          <p:cNvPr id="5" name="TextBox 5"/>
          <p:cNvSpPr txBox="1"/>
          <p:nvPr/>
        </p:nvSpPr>
        <p:spPr>
          <a:xfrm>
            <a:off x="0" y="2461182"/>
            <a:ext cx="8693640" cy="2132571"/>
          </a:xfrm>
          <a:prstGeom prst="rect">
            <a:avLst/>
          </a:prstGeom>
        </p:spPr>
        <p:txBody>
          <a:bodyPr lIns="0" tIns="0" rIns="0" bIns="0" rtlCol="0" anchor="t">
            <a:spAutoFit/>
          </a:bodyPr>
          <a:lstStyle/>
          <a:p>
            <a:pPr algn="ctr">
              <a:lnSpc>
                <a:spcPts val="8849"/>
              </a:lnSpc>
              <a:spcBef>
                <a:spcPct val="0"/>
              </a:spcBef>
            </a:pPr>
            <a:r>
              <a:rPr lang="en-US" sz="5400" dirty="0">
                <a:solidFill>
                  <a:srgbClr val="93614C"/>
                </a:solidFill>
                <a:latin typeface="Stadio Now Monolinea"/>
              </a:rPr>
              <a:t>SİZ OLSAYDINIZ NE YAPARDINIZ?</a:t>
            </a:r>
          </a:p>
        </p:txBody>
      </p:sp>
      <p:sp>
        <p:nvSpPr>
          <p:cNvPr id="6" name="TextBox 6"/>
          <p:cNvSpPr txBox="1"/>
          <p:nvPr/>
        </p:nvSpPr>
        <p:spPr>
          <a:xfrm>
            <a:off x="8275894" y="256954"/>
            <a:ext cx="9153297" cy="9049192"/>
          </a:xfrm>
          <a:prstGeom prst="rect">
            <a:avLst/>
          </a:prstGeom>
        </p:spPr>
        <p:txBody>
          <a:bodyPr lIns="0" tIns="0" rIns="0" bIns="0" rtlCol="0" anchor="t">
            <a:spAutoFit/>
          </a:bodyPr>
          <a:lstStyle/>
          <a:p>
            <a:pPr>
              <a:lnSpc>
                <a:spcPts val="7332"/>
              </a:lnSpc>
            </a:pPr>
            <a:r>
              <a:rPr lang="en-US" sz="4888">
                <a:solidFill>
                  <a:srgbClr val="B54B07"/>
                </a:solidFill>
                <a:latin typeface="Aileron"/>
              </a:rPr>
              <a:t>Senaryo  1</a:t>
            </a:r>
          </a:p>
          <a:p>
            <a:pPr>
              <a:lnSpc>
                <a:spcPts val="4632"/>
              </a:lnSpc>
            </a:pPr>
            <a:r>
              <a:rPr lang="en-US" sz="3088">
                <a:solidFill>
                  <a:srgbClr val="B54B07"/>
                </a:solidFill>
                <a:latin typeface="Aileron"/>
              </a:rPr>
              <a:t>  Ayşe, 9. sınıfta eğitim görmektedir. Sınıfındaki bir grup öğrenci tarafından izni olmadan videosu çekilmiş ve öğrenciler bu videoyu sosyal medya hesaplarından paylaşmışlardır. Ayşe, videosunu sosyal medyada gördüğünde çok şaşırmış ve utanmıştır. Ayrıca aynı grupta bulunan öğrencilerin videoya yorum yaptıklarını fark etmiştir. Bu yorumları okuyan Ayşe kendisiyle alay edildiğini ve kendisine hakaret edildiğini görmüş ve buna çok üzülmüştür. Bu görüntüleri paylaşan grubun daha önce de elektronik posta adresini yine izinsiz olarak başka gruplarda paylaşan öğrenciler olduğunu öğrenmiştir.</a:t>
            </a:r>
          </a:p>
          <a:p>
            <a:pPr>
              <a:lnSpc>
                <a:spcPts val="4632"/>
              </a:lnSpc>
              <a:spcBef>
                <a:spcPct val="0"/>
              </a:spcBef>
            </a:pPr>
            <a:endParaRPr lang="en-US" sz="3088">
              <a:solidFill>
                <a:srgbClr val="B54B07"/>
              </a:solidFill>
              <a:latin typeface="Ailero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sp>
        <p:nvSpPr>
          <p:cNvPr id="2" name="AutoShape 2"/>
          <p:cNvSpPr/>
          <p:nvPr/>
        </p:nvSpPr>
        <p:spPr>
          <a:xfrm rot="5400000">
            <a:off x="2206480" y="5143385"/>
            <a:ext cx="10790421" cy="0"/>
          </a:xfrm>
          <a:prstGeom prst="line">
            <a:avLst/>
          </a:prstGeom>
          <a:ln w="9525" cap="rnd">
            <a:solidFill>
              <a:srgbClr val="AF7A64"/>
            </a:solidFill>
            <a:prstDash val="solid"/>
            <a:headEnd type="none" w="sm" len="sm"/>
            <a:tailEnd type="none" w="sm" len="sm"/>
          </a:ln>
        </p:spPr>
      </p:sp>
      <p:sp>
        <p:nvSpPr>
          <p:cNvPr id="3" name="AutoShape 3"/>
          <p:cNvSpPr/>
          <p:nvPr/>
        </p:nvSpPr>
        <p:spPr>
          <a:xfrm>
            <a:off x="-1197636" y="-478127"/>
            <a:ext cx="2294348" cy="11664184"/>
          </a:xfrm>
          <a:prstGeom prst="rect">
            <a:avLst/>
          </a:prstGeom>
          <a:solidFill>
            <a:srgbClr val="F6DEC7"/>
          </a:solidFill>
        </p:spPr>
      </p:sp>
      <p:sp>
        <p:nvSpPr>
          <p:cNvPr id="4" name="Freeform 4"/>
          <p:cNvSpPr/>
          <p:nvPr/>
        </p:nvSpPr>
        <p:spPr>
          <a:xfrm rot="2700000">
            <a:off x="-9584782" y="-4522043"/>
            <a:ext cx="10276107" cy="10276107"/>
          </a:xfrm>
          <a:custGeom>
            <a:avLst/>
            <a:gdLst/>
            <a:ahLst/>
            <a:cxnLst/>
            <a:rect l="l" t="t" r="r" b="b"/>
            <a:pathLst>
              <a:path w="10276107" h="10276107">
                <a:moveTo>
                  <a:pt x="0" y="0"/>
                </a:moveTo>
                <a:lnTo>
                  <a:pt x="10276107" y="0"/>
                </a:lnTo>
                <a:lnTo>
                  <a:pt x="10276107" y="10276107"/>
                </a:lnTo>
                <a:lnTo>
                  <a:pt x="0" y="10276107"/>
                </a:lnTo>
                <a:lnTo>
                  <a:pt x="0" y="0"/>
                </a:lnTo>
                <a:close/>
              </a:path>
            </a:pathLst>
          </a:custGeom>
          <a:blipFill>
            <a:blip r:embed="rId2">
              <a:alphaModFix amt="90000"/>
              <a:extLst>
                <a:ext uri="{96DAC541-7B7A-43D3-8B79-37D633B846F1}">
                  <asvg:svgBlip xmlns="" xmlns:asvg="http://schemas.microsoft.com/office/drawing/2016/SVG/main" r:embed="rId3"/>
                </a:ext>
              </a:extLst>
            </a:blip>
            <a:stretch>
              <a:fillRect/>
            </a:stretch>
          </a:blipFill>
        </p:spPr>
      </p:sp>
      <p:sp>
        <p:nvSpPr>
          <p:cNvPr id="5" name="TextBox 5"/>
          <p:cNvSpPr txBox="1"/>
          <p:nvPr/>
        </p:nvSpPr>
        <p:spPr>
          <a:xfrm>
            <a:off x="0" y="2714937"/>
            <a:ext cx="8113459" cy="2337439"/>
          </a:xfrm>
          <a:prstGeom prst="rect">
            <a:avLst/>
          </a:prstGeom>
        </p:spPr>
        <p:txBody>
          <a:bodyPr lIns="0" tIns="0" rIns="0" bIns="0" rtlCol="0" anchor="t">
            <a:spAutoFit/>
          </a:bodyPr>
          <a:lstStyle/>
          <a:p>
            <a:pPr algn="ctr">
              <a:lnSpc>
                <a:spcPts val="8849"/>
              </a:lnSpc>
              <a:spcBef>
                <a:spcPct val="0"/>
              </a:spcBef>
            </a:pPr>
            <a:r>
              <a:rPr lang="en-US" sz="5899">
                <a:solidFill>
                  <a:srgbClr val="93614C"/>
                </a:solidFill>
                <a:latin typeface="Stadio Now Monolinea"/>
              </a:rPr>
              <a:t>SİZ OLSAYDINIZ NE YAPARDINIZ?</a:t>
            </a:r>
          </a:p>
        </p:txBody>
      </p:sp>
      <p:sp>
        <p:nvSpPr>
          <p:cNvPr id="6" name="TextBox 6"/>
          <p:cNvSpPr txBox="1"/>
          <p:nvPr/>
        </p:nvSpPr>
        <p:spPr>
          <a:xfrm>
            <a:off x="7749328" y="1471968"/>
            <a:ext cx="10538672" cy="5734847"/>
          </a:xfrm>
          <a:prstGeom prst="rect">
            <a:avLst/>
          </a:prstGeom>
        </p:spPr>
        <p:txBody>
          <a:bodyPr lIns="0" tIns="0" rIns="0" bIns="0" rtlCol="0" anchor="t">
            <a:spAutoFit/>
          </a:bodyPr>
          <a:lstStyle/>
          <a:p>
            <a:pPr>
              <a:lnSpc>
                <a:spcPts val="7497"/>
              </a:lnSpc>
            </a:pPr>
            <a:r>
              <a:rPr lang="en-US" sz="4998">
                <a:solidFill>
                  <a:srgbClr val="B54B07"/>
                </a:solidFill>
                <a:latin typeface="Aileron"/>
              </a:rPr>
              <a:t>Senaryo 2</a:t>
            </a:r>
          </a:p>
          <a:p>
            <a:pPr>
              <a:lnSpc>
                <a:spcPts val="4647"/>
              </a:lnSpc>
            </a:pPr>
            <a:r>
              <a:rPr lang="en-US" sz="3098">
                <a:solidFill>
                  <a:srgbClr val="B54B07"/>
                </a:solidFill>
                <a:latin typeface="Aileron"/>
              </a:rPr>
              <a:t> 10-F sınıfından Berk ve Buğra sınıflarına yeni gelen Serdar’a hoş geldin şakası yapmak istediler. Bu şakayı ise Serdar’ın sırasına bebek bisküvisi bırakarak yaptılar. Sınıf arkadaşları bu şakaya gülerken Serdar bu şaka yüzünden üzüldü. Serdar’ın ve sınıf arkadaşlarının tepkilerinden güç alan Berk ve Buğra bu bisküviyi her gün sıraya bırakmaya, Serdar’ın sırasına su dökmeye ve çantasını çöpe atmaya başladılar. </a:t>
            </a:r>
          </a:p>
          <a:p>
            <a:pPr>
              <a:lnSpc>
                <a:spcPts val="5940"/>
              </a:lnSpc>
              <a:spcBef>
                <a:spcPct val="0"/>
              </a:spcBef>
            </a:pPr>
            <a:endParaRPr lang="en-US" sz="3098">
              <a:solidFill>
                <a:srgbClr val="B54B07"/>
              </a:solidFill>
              <a:latin typeface="Ailero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sp>
        <p:nvSpPr>
          <p:cNvPr id="2" name="Freeform 2"/>
          <p:cNvSpPr/>
          <p:nvPr/>
        </p:nvSpPr>
        <p:spPr>
          <a:xfrm>
            <a:off x="151326" y="3036718"/>
            <a:ext cx="4920538" cy="4114800"/>
          </a:xfrm>
          <a:custGeom>
            <a:avLst/>
            <a:gdLst/>
            <a:ahLst/>
            <a:cxnLst/>
            <a:rect l="l" t="t" r="r" b="b"/>
            <a:pathLst>
              <a:path w="4920538" h="4114800">
                <a:moveTo>
                  <a:pt x="0" y="0"/>
                </a:moveTo>
                <a:lnTo>
                  <a:pt x="4920538" y="0"/>
                </a:lnTo>
                <a:lnTo>
                  <a:pt x="492053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1483927" y="4515712"/>
            <a:ext cx="15320147" cy="1882143"/>
          </a:xfrm>
          <a:prstGeom prst="rect">
            <a:avLst/>
          </a:prstGeom>
        </p:spPr>
        <p:txBody>
          <a:bodyPr lIns="0" tIns="0" rIns="0" bIns="0" rtlCol="0" anchor="t">
            <a:spAutoFit/>
          </a:bodyPr>
          <a:lstStyle/>
          <a:p>
            <a:pPr algn="ctr">
              <a:lnSpc>
                <a:spcPts val="7649"/>
              </a:lnSpc>
              <a:spcBef>
                <a:spcPct val="0"/>
              </a:spcBef>
            </a:pPr>
            <a:r>
              <a:rPr lang="en-US" sz="5099">
                <a:solidFill>
                  <a:srgbClr val="A75E41"/>
                </a:solidFill>
                <a:latin typeface="Aileron"/>
              </a:rPr>
              <a:t>Öfkenizi ve Davranışlarınızı Kontrol Edebildiğiniz Zaman Güçlü Olursunuz.</a:t>
            </a:r>
          </a:p>
        </p:txBody>
      </p:sp>
      <p:sp>
        <p:nvSpPr>
          <p:cNvPr id="4" name="Freeform 4"/>
          <p:cNvSpPr/>
          <p:nvPr/>
        </p:nvSpPr>
        <p:spPr>
          <a:xfrm rot="-10800000">
            <a:off x="13367462" y="3475583"/>
            <a:ext cx="4920538" cy="4114800"/>
          </a:xfrm>
          <a:custGeom>
            <a:avLst/>
            <a:gdLst/>
            <a:ahLst/>
            <a:cxnLst/>
            <a:rect l="l" t="t" r="r" b="b"/>
            <a:pathLst>
              <a:path w="4920538" h="4114800">
                <a:moveTo>
                  <a:pt x="0" y="0"/>
                </a:moveTo>
                <a:lnTo>
                  <a:pt x="4920538" y="0"/>
                </a:lnTo>
                <a:lnTo>
                  <a:pt x="492053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TextBox 5"/>
          <p:cNvSpPr txBox="1"/>
          <p:nvPr/>
        </p:nvSpPr>
        <p:spPr>
          <a:xfrm>
            <a:off x="6509563" y="-42866"/>
            <a:ext cx="6444437" cy="1410643"/>
          </a:xfrm>
          <a:prstGeom prst="rect">
            <a:avLst/>
          </a:prstGeom>
        </p:spPr>
        <p:txBody>
          <a:bodyPr wrap="square" lIns="0" tIns="0" rIns="0" bIns="0" rtlCol="0" anchor="t">
            <a:spAutoFit/>
          </a:bodyPr>
          <a:lstStyle/>
          <a:p>
            <a:pPr algn="ctr">
              <a:lnSpc>
                <a:spcPts val="11999"/>
              </a:lnSpc>
              <a:spcBef>
                <a:spcPct val="0"/>
              </a:spcBef>
            </a:pPr>
            <a:r>
              <a:rPr lang="en-US" sz="7999" dirty="0" smtClean="0">
                <a:solidFill>
                  <a:srgbClr val="AF7A64"/>
                </a:solidFill>
                <a:latin typeface="Stadio Now Monolinea"/>
              </a:rPr>
              <a:t>UNUTMAY</a:t>
            </a:r>
            <a:r>
              <a:rPr lang="tr-TR" sz="7999" dirty="0">
                <a:solidFill>
                  <a:srgbClr val="AF7A64"/>
                </a:solidFill>
                <a:latin typeface="Stadio Now Monolinea"/>
              </a:rPr>
              <a:t>I</a:t>
            </a:r>
            <a:r>
              <a:rPr lang="en-US" sz="7999" dirty="0" smtClean="0">
                <a:solidFill>
                  <a:srgbClr val="AF7A64"/>
                </a:solidFill>
                <a:latin typeface="Stadio Now Monolinea"/>
              </a:rPr>
              <a:t>N</a:t>
            </a:r>
            <a:endParaRPr lang="en-US" sz="7999" dirty="0">
              <a:solidFill>
                <a:srgbClr val="AF7A64"/>
              </a:solidFill>
              <a:latin typeface="Stadio Now Monoli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sp>
        <p:nvSpPr>
          <p:cNvPr id="2" name="Freeform 2"/>
          <p:cNvSpPr/>
          <p:nvPr/>
        </p:nvSpPr>
        <p:spPr>
          <a:xfrm>
            <a:off x="-357035" y="-334720"/>
            <a:ext cx="7643241" cy="8229600"/>
          </a:xfrm>
          <a:custGeom>
            <a:avLst/>
            <a:gdLst/>
            <a:ahLst/>
            <a:cxnLst/>
            <a:rect l="l" t="t" r="r" b="b"/>
            <a:pathLst>
              <a:path w="7643241" h="8229600">
                <a:moveTo>
                  <a:pt x="0" y="0"/>
                </a:moveTo>
                <a:lnTo>
                  <a:pt x="7643241" y="0"/>
                </a:lnTo>
                <a:lnTo>
                  <a:pt x="7643241" y="8229600"/>
                </a:lnTo>
                <a:lnTo>
                  <a:pt x="0" y="8229600"/>
                </a:lnTo>
                <a:lnTo>
                  <a:pt x="0" y="0"/>
                </a:lnTo>
                <a:close/>
              </a:path>
            </a:pathLst>
          </a:custGeom>
          <a:blipFill>
            <a:blip r:embed="rId2"/>
            <a:stretch>
              <a:fillRect/>
            </a:stretch>
          </a:blipFill>
        </p:spPr>
      </p:sp>
      <p:sp>
        <p:nvSpPr>
          <p:cNvPr id="3" name="TextBox 3"/>
          <p:cNvSpPr txBox="1"/>
          <p:nvPr/>
        </p:nvSpPr>
        <p:spPr>
          <a:xfrm>
            <a:off x="6714155" y="4173946"/>
            <a:ext cx="9516445" cy="1538883"/>
          </a:xfrm>
          <a:prstGeom prst="rect">
            <a:avLst/>
          </a:prstGeom>
        </p:spPr>
        <p:txBody>
          <a:bodyPr wrap="square" lIns="0" tIns="0" rIns="0" bIns="0" rtlCol="0" anchor="t">
            <a:spAutoFit/>
          </a:bodyPr>
          <a:lstStyle/>
          <a:p>
            <a:pPr algn="ctr">
              <a:lnSpc>
                <a:spcPts val="11999"/>
              </a:lnSpc>
              <a:spcBef>
                <a:spcPct val="0"/>
              </a:spcBef>
            </a:pPr>
            <a:r>
              <a:rPr lang="en-US" sz="7999" dirty="0" smtClean="0">
                <a:solidFill>
                  <a:srgbClr val="A75E41"/>
                </a:solidFill>
                <a:latin typeface="Aileron"/>
              </a:rPr>
              <a:t>TEŞEKKÜRL</a:t>
            </a:r>
            <a:r>
              <a:rPr lang="tr-TR" sz="7999" dirty="0" smtClean="0">
                <a:solidFill>
                  <a:srgbClr val="A75E41"/>
                </a:solidFill>
                <a:latin typeface="Aileron"/>
              </a:rPr>
              <a:t>E</a:t>
            </a:r>
            <a:r>
              <a:rPr lang="en-US" sz="7999" dirty="0" smtClean="0">
                <a:solidFill>
                  <a:srgbClr val="A75E41"/>
                </a:solidFill>
                <a:latin typeface="Aileron"/>
              </a:rPr>
              <a:t>R</a:t>
            </a:r>
            <a:r>
              <a:rPr lang="en-US" sz="7999" dirty="0" smtClean="0">
                <a:solidFill>
                  <a:srgbClr val="A75E41"/>
                </a:solidFill>
                <a:latin typeface="Aileron"/>
              </a:rPr>
              <a:t>…</a:t>
            </a:r>
            <a:endParaRPr lang="en-US" sz="7999" dirty="0">
              <a:solidFill>
                <a:srgbClr val="A75E41"/>
              </a:solidFill>
              <a:latin typeface="Ailero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sp>
        <p:nvSpPr>
          <p:cNvPr id="2" name="Freeform 2"/>
          <p:cNvSpPr/>
          <p:nvPr/>
        </p:nvSpPr>
        <p:spPr>
          <a:xfrm>
            <a:off x="7086600" y="51435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352109" y="255174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3339761" y="2551747"/>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11479239" y="5931231"/>
            <a:ext cx="1903732" cy="1470633"/>
          </a:xfrm>
          <a:custGeom>
            <a:avLst/>
            <a:gdLst/>
            <a:ahLst/>
            <a:cxnLst/>
            <a:rect l="l" t="t" r="r" b="b"/>
            <a:pathLst>
              <a:path w="1903732" h="1470633">
                <a:moveTo>
                  <a:pt x="0" y="0"/>
                </a:moveTo>
                <a:lnTo>
                  <a:pt x="1903732" y="0"/>
                </a:lnTo>
                <a:lnTo>
                  <a:pt x="1903732" y="1470632"/>
                </a:lnTo>
                <a:lnTo>
                  <a:pt x="0" y="1470632"/>
                </a:lnTo>
                <a:lnTo>
                  <a:pt x="0" y="0"/>
                </a:lnTo>
                <a:close/>
              </a:path>
            </a:pathLst>
          </a:custGeom>
          <a:blipFill>
            <a:blip r:embed="rId4"/>
            <a:stretch>
              <a:fillRect/>
            </a:stretch>
          </a:blipFill>
        </p:spPr>
      </p:sp>
      <p:sp>
        <p:nvSpPr>
          <p:cNvPr id="6" name="Freeform 6"/>
          <p:cNvSpPr/>
          <p:nvPr/>
        </p:nvSpPr>
        <p:spPr>
          <a:xfrm rot="-6580133">
            <a:off x="5074056" y="6047382"/>
            <a:ext cx="1603952" cy="1859654"/>
          </a:xfrm>
          <a:custGeom>
            <a:avLst/>
            <a:gdLst/>
            <a:ahLst/>
            <a:cxnLst/>
            <a:rect l="l" t="t" r="r" b="b"/>
            <a:pathLst>
              <a:path w="1603952" h="1859654">
                <a:moveTo>
                  <a:pt x="0" y="0"/>
                </a:moveTo>
                <a:lnTo>
                  <a:pt x="1603952" y="0"/>
                </a:lnTo>
                <a:lnTo>
                  <a:pt x="1603952" y="1859654"/>
                </a:lnTo>
                <a:lnTo>
                  <a:pt x="0" y="1859654"/>
                </a:lnTo>
                <a:lnTo>
                  <a:pt x="0" y="0"/>
                </a:lnTo>
                <a:close/>
              </a:path>
            </a:pathLst>
          </a:custGeom>
          <a:blipFill>
            <a:blip r:embed="rId5"/>
            <a:stretch>
              <a:fillRect/>
            </a:stretch>
          </a:blipFill>
        </p:spPr>
      </p:sp>
      <p:sp>
        <p:nvSpPr>
          <p:cNvPr id="7" name="TextBox 7"/>
          <p:cNvSpPr txBox="1"/>
          <p:nvPr/>
        </p:nvSpPr>
        <p:spPr>
          <a:xfrm>
            <a:off x="1028700" y="99819"/>
            <a:ext cx="16230600" cy="2225041"/>
          </a:xfrm>
          <a:prstGeom prst="rect">
            <a:avLst/>
          </a:prstGeom>
        </p:spPr>
        <p:txBody>
          <a:bodyPr lIns="0" tIns="0" rIns="0" bIns="0" rtlCol="0" anchor="t">
            <a:spAutoFit/>
          </a:bodyPr>
          <a:lstStyle/>
          <a:p>
            <a:pPr>
              <a:lnSpc>
                <a:spcPts val="6719"/>
              </a:lnSpc>
            </a:pPr>
            <a:r>
              <a:rPr lang="en-US" sz="4799">
                <a:solidFill>
                  <a:srgbClr val="B54B07"/>
                </a:solidFill>
                <a:latin typeface="Aileron"/>
              </a:rPr>
              <a:t>Bir davranışın akran zorbalığı olarak tanımlanması için üç temel özellik gerekmektedir:</a:t>
            </a:r>
          </a:p>
          <a:p>
            <a:pPr>
              <a:lnSpc>
                <a:spcPts val="4200"/>
              </a:lnSpc>
              <a:spcBef>
                <a:spcPct val="0"/>
              </a:spcBef>
            </a:pPr>
            <a:endParaRPr lang="en-US" sz="4799">
              <a:solidFill>
                <a:srgbClr val="B54B07"/>
              </a:solidFill>
              <a:latin typeface="Aileron"/>
            </a:endParaRPr>
          </a:p>
        </p:txBody>
      </p:sp>
      <p:sp>
        <p:nvSpPr>
          <p:cNvPr id="8" name="TextBox 8"/>
          <p:cNvSpPr txBox="1"/>
          <p:nvPr/>
        </p:nvSpPr>
        <p:spPr>
          <a:xfrm>
            <a:off x="1774422" y="3689032"/>
            <a:ext cx="3558599" cy="2004061"/>
          </a:xfrm>
          <a:prstGeom prst="rect">
            <a:avLst/>
          </a:prstGeom>
        </p:spPr>
        <p:txBody>
          <a:bodyPr lIns="0" tIns="0" rIns="0" bIns="0" rtlCol="0" anchor="t">
            <a:spAutoFit/>
          </a:bodyPr>
          <a:lstStyle/>
          <a:p>
            <a:pPr>
              <a:lnSpc>
                <a:spcPts val="3989"/>
              </a:lnSpc>
            </a:pPr>
            <a:r>
              <a:rPr lang="en-US" sz="2849">
                <a:solidFill>
                  <a:srgbClr val="B54B07"/>
                </a:solidFill>
                <a:latin typeface="Aileron"/>
              </a:rPr>
              <a:t>Davranışın zarar verme niyetiyle kasıtlı olarak yapılması</a:t>
            </a:r>
          </a:p>
          <a:p>
            <a:pPr>
              <a:lnSpc>
                <a:spcPts val="3989"/>
              </a:lnSpc>
            </a:pPr>
            <a:endParaRPr lang="en-US" sz="2849">
              <a:solidFill>
                <a:srgbClr val="B54B07"/>
              </a:solidFill>
              <a:latin typeface="Aileron"/>
            </a:endParaRPr>
          </a:p>
        </p:txBody>
      </p:sp>
      <p:sp>
        <p:nvSpPr>
          <p:cNvPr id="9" name="TextBox 9"/>
          <p:cNvSpPr txBox="1"/>
          <p:nvPr/>
        </p:nvSpPr>
        <p:spPr>
          <a:xfrm>
            <a:off x="13700701" y="3453447"/>
            <a:ext cx="3558599" cy="2287270"/>
          </a:xfrm>
          <a:prstGeom prst="rect">
            <a:avLst/>
          </a:prstGeom>
        </p:spPr>
        <p:txBody>
          <a:bodyPr lIns="0" tIns="0" rIns="0" bIns="0" rtlCol="0" anchor="t">
            <a:spAutoFit/>
          </a:bodyPr>
          <a:lstStyle/>
          <a:p>
            <a:pPr>
              <a:lnSpc>
                <a:spcPts val="3604"/>
              </a:lnSpc>
              <a:spcBef>
                <a:spcPct val="0"/>
              </a:spcBef>
            </a:pPr>
            <a:r>
              <a:rPr lang="en-US" sz="2574">
                <a:solidFill>
                  <a:srgbClr val="B54B07"/>
                </a:solidFill>
                <a:latin typeface="Aileron"/>
              </a:rPr>
              <a:t>Çocuklar arasında güç dengesizliğinin olması (fiziksel, zihinsel, sosyal ve yaş gibi)</a:t>
            </a:r>
          </a:p>
          <a:p>
            <a:pPr>
              <a:lnSpc>
                <a:spcPts val="3604"/>
              </a:lnSpc>
              <a:spcBef>
                <a:spcPct val="0"/>
              </a:spcBef>
            </a:pPr>
            <a:endParaRPr lang="en-US" sz="2574">
              <a:solidFill>
                <a:srgbClr val="B54B07"/>
              </a:solidFill>
              <a:latin typeface="Aileron"/>
            </a:endParaRPr>
          </a:p>
        </p:txBody>
      </p:sp>
      <p:sp>
        <p:nvSpPr>
          <p:cNvPr id="10" name="TextBox 10"/>
          <p:cNvSpPr txBox="1"/>
          <p:nvPr/>
        </p:nvSpPr>
        <p:spPr>
          <a:xfrm>
            <a:off x="7920640" y="6041296"/>
            <a:ext cx="3558599" cy="2004061"/>
          </a:xfrm>
          <a:prstGeom prst="rect">
            <a:avLst/>
          </a:prstGeom>
        </p:spPr>
        <p:txBody>
          <a:bodyPr lIns="0" tIns="0" rIns="0" bIns="0" rtlCol="0" anchor="t">
            <a:spAutoFit/>
          </a:bodyPr>
          <a:lstStyle/>
          <a:p>
            <a:pPr>
              <a:lnSpc>
                <a:spcPts val="3989"/>
              </a:lnSpc>
            </a:pPr>
            <a:r>
              <a:rPr lang="en-US" sz="2849">
                <a:solidFill>
                  <a:srgbClr val="B54B07"/>
                </a:solidFill>
                <a:latin typeface="Aileron"/>
              </a:rPr>
              <a:t>Davranışın tekrarlaması ve sürekli olması</a:t>
            </a:r>
          </a:p>
          <a:p>
            <a:pPr>
              <a:lnSpc>
                <a:spcPts val="3989"/>
              </a:lnSpc>
            </a:pPr>
            <a:endParaRPr lang="en-US" sz="2849">
              <a:solidFill>
                <a:srgbClr val="B54B07"/>
              </a:solidFill>
              <a:latin typeface="Ailero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grpSp>
        <p:nvGrpSpPr>
          <p:cNvPr id="2" name="Group 2"/>
          <p:cNvGrpSpPr/>
          <p:nvPr/>
        </p:nvGrpSpPr>
        <p:grpSpPr>
          <a:xfrm>
            <a:off x="6005088" y="4326723"/>
            <a:ext cx="7459349" cy="1633554"/>
            <a:chOff x="0" y="0"/>
            <a:chExt cx="1952042" cy="427486"/>
          </a:xfrm>
        </p:grpSpPr>
        <p:sp>
          <p:nvSpPr>
            <p:cNvPr id="3" name="Freeform 3"/>
            <p:cNvSpPr/>
            <p:nvPr/>
          </p:nvSpPr>
          <p:spPr>
            <a:xfrm>
              <a:off x="0" y="0"/>
              <a:ext cx="1952042" cy="427486"/>
            </a:xfrm>
            <a:custGeom>
              <a:avLst/>
              <a:gdLst/>
              <a:ahLst/>
              <a:cxnLst/>
              <a:rect l="l" t="t" r="r" b="b"/>
              <a:pathLst>
                <a:path w="1952042" h="427486">
                  <a:moveTo>
                    <a:pt x="1748842" y="0"/>
                  </a:moveTo>
                  <a:cubicBezTo>
                    <a:pt x="1861066" y="0"/>
                    <a:pt x="1952042" y="95696"/>
                    <a:pt x="1952042" y="213743"/>
                  </a:cubicBezTo>
                  <a:cubicBezTo>
                    <a:pt x="1952042" y="331790"/>
                    <a:pt x="1861066" y="427486"/>
                    <a:pt x="1748842" y="427486"/>
                  </a:cubicBezTo>
                  <a:lnTo>
                    <a:pt x="203200" y="427486"/>
                  </a:lnTo>
                  <a:cubicBezTo>
                    <a:pt x="90976" y="427486"/>
                    <a:pt x="0" y="331790"/>
                    <a:pt x="0" y="213743"/>
                  </a:cubicBezTo>
                  <a:cubicBezTo>
                    <a:pt x="0" y="95696"/>
                    <a:pt x="90976" y="0"/>
                    <a:pt x="203200" y="0"/>
                  </a:cubicBezTo>
                  <a:close/>
                </a:path>
              </a:pathLst>
            </a:custGeom>
            <a:solidFill>
              <a:srgbClr val="F8C28C"/>
            </a:solidFill>
            <a:ln w="47625" cap="sq">
              <a:solidFill>
                <a:srgbClr val="37C9EF"/>
              </a:solidFill>
              <a:prstDash val="solid"/>
              <a:miter/>
            </a:ln>
          </p:spPr>
        </p:sp>
        <p:sp>
          <p:nvSpPr>
            <p:cNvPr id="4" name="TextBox 4"/>
            <p:cNvSpPr txBox="1"/>
            <p:nvPr/>
          </p:nvSpPr>
          <p:spPr>
            <a:xfrm>
              <a:off x="0" y="-47625"/>
              <a:ext cx="1952042" cy="475111"/>
            </a:xfrm>
            <a:prstGeom prst="rect">
              <a:avLst/>
            </a:prstGeom>
          </p:spPr>
          <p:txBody>
            <a:bodyPr lIns="50800" tIns="50800" rIns="50800" bIns="50800" rtlCol="0" anchor="ctr"/>
            <a:lstStyle/>
            <a:p>
              <a:pPr marL="0" lvl="0" indent="0" algn="ctr">
                <a:lnSpc>
                  <a:spcPts val="2860"/>
                </a:lnSpc>
                <a:spcBef>
                  <a:spcPct val="0"/>
                </a:spcBef>
              </a:pPr>
              <a:r>
                <a:rPr lang="en-US" sz="2600" spc="78">
                  <a:solidFill>
                    <a:srgbClr val="B54B07"/>
                  </a:solidFill>
                  <a:latin typeface="Stadio Now Monolinea"/>
                </a:rPr>
                <a:t>AKRAN ZORBALIK TÜRLERİ</a:t>
              </a:r>
            </a:p>
          </p:txBody>
        </p:sp>
      </p:grpSp>
      <p:sp>
        <p:nvSpPr>
          <p:cNvPr id="5" name="AutoShape 5"/>
          <p:cNvSpPr/>
          <p:nvPr/>
        </p:nvSpPr>
        <p:spPr>
          <a:xfrm flipV="1">
            <a:off x="8572332" y="2798140"/>
            <a:ext cx="1143336" cy="5344"/>
          </a:xfrm>
          <a:prstGeom prst="line">
            <a:avLst/>
          </a:prstGeom>
          <a:ln w="38100" cap="flat">
            <a:solidFill>
              <a:srgbClr val="FDDDC2"/>
            </a:solidFill>
            <a:prstDash val="solid"/>
            <a:headEnd type="none" w="sm" len="sm"/>
            <a:tailEnd type="none" w="sm" len="sm"/>
          </a:ln>
        </p:spPr>
      </p:sp>
      <p:grpSp>
        <p:nvGrpSpPr>
          <p:cNvPr id="6" name="Group 6"/>
          <p:cNvGrpSpPr/>
          <p:nvPr/>
        </p:nvGrpSpPr>
        <p:grpSpPr>
          <a:xfrm>
            <a:off x="4810130" y="2257870"/>
            <a:ext cx="3762202" cy="1091228"/>
            <a:chOff x="0" y="0"/>
            <a:chExt cx="1981276" cy="574670"/>
          </a:xfrm>
        </p:grpSpPr>
        <p:sp>
          <p:nvSpPr>
            <p:cNvPr id="7" name="Freeform 7"/>
            <p:cNvSpPr/>
            <p:nvPr/>
          </p:nvSpPr>
          <p:spPr>
            <a:xfrm>
              <a:off x="0" y="0"/>
              <a:ext cx="1981276" cy="574670"/>
            </a:xfrm>
            <a:custGeom>
              <a:avLst/>
              <a:gdLst/>
              <a:ahLst/>
              <a:cxnLst/>
              <a:rect l="l" t="t" r="r" b="b"/>
              <a:pathLst>
                <a:path w="1981276" h="574670">
                  <a:moveTo>
                    <a:pt x="1778076" y="0"/>
                  </a:moveTo>
                  <a:lnTo>
                    <a:pt x="203200" y="0"/>
                  </a:lnTo>
                  <a:lnTo>
                    <a:pt x="0" y="287335"/>
                  </a:lnTo>
                  <a:lnTo>
                    <a:pt x="203200" y="574670"/>
                  </a:lnTo>
                  <a:lnTo>
                    <a:pt x="1778076" y="574670"/>
                  </a:lnTo>
                  <a:lnTo>
                    <a:pt x="1981276" y="287335"/>
                  </a:lnTo>
                  <a:lnTo>
                    <a:pt x="1778076" y="0"/>
                  </a:lnTo>
                  <a:close/>
                </a:path>
              </a:pathLst>
            </a:custGeom>
            <a:solidFill>
              <a:srgbClr val="FDDDC2"/>
            </a:solidFill>
          </p:spPr>
        </p:sp>
        <p:sp>
          <p:nvSpPr>
            <p:cNvPr id="8" name="TextBox 8"/>
            <p:cNvSpPr txBox="1"/>
            <p:nvPr/>
          </p:nvSpPr>
          <p:spPr>
            <a:xfrm>
              <a:off x="152400" y="-76200"/>
              <a:ext cx="1676476" cy="650870"/>
            </a:xfrm>
            <a:prstGeom prst="rect">
              <a:avLst/>
            </a:prstGeom>
          </p:spPr>
          <p:txBody>
            <a:bodyPr lIns="50800" tIns="50800" rIns="50800" bIns="50800" rtlCol="0" anchor="ctr"/>
            <a:lstStyle/>
            <a:p>
              <a:pPr algn="ctr">
                <a:lnSpc>
                  <a:spcPts val="3899"/>
                </a:lnSpc>
              </a:pPr>
              <a:r>
                <a:rPr lang="en-US" sz="2599">
                  <a:solidFill>
                    <a:srgbClr val="823E0D"/>
                  </a:solidFill>
                  <a:latin typeface="Aileron"/>
                </a:rPr>
                <a:t>   FİZİKSEL ZORBALIK</a:t>
              </a:r>
            </a:p>
          </p:txBody>
        </p:sp>
      </p:grpSp>
      <p:grpSp>
        <p:nvGrpSpPr>
          <p:cNvPr id="9" name="Group 9"/>
          <p:cNvGrpSpPr/>
          <p:nvPr/>
        </p:nvGrpSpPr>
        <p:grpSpPr>
          <a:xfrm>
            <a:off x="4654787" y="2257870"/>
            <a:ext cx="1091228" cy="1091228"/>
            <a:chOff x="0" y="0"/>
            <a:chExt cx="1454970" cy="1454970"/>
          </a:xfrm>
        </p:grpSpPr>
        <p:grpSp>
          <p:nvGrpSpPr>
            <p:cNvPr id="10" name="Group 10"/>
            <p:cNvGrpSpPr/>
            <p:nvPr/>
          </p:nvGrpSpPr>
          <p:grpSpPr>
            <a:xfrm>
              <a:off x="0" y="0"/>
              <a:ext cx="1454970" cy="145497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12" name="TextBox 12"/>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grpSp>
          <p:nvGrpSpPr>
            <p:cNvPr id="13" name="Group 13"/>
            <p:cNvGrpSpPr/>
            <p:nvPr/>
          </p:nvGrpSpPr>
          <p:grpSpPr>
            <a:xfrm>
              <a:off x="207124" y="207124"/>
              <a:ext cx="1040722" cy="104072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C28C"/>
              </a:solidFill>
            </p:spPr>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grpSp>
      <p:grpSp>
        <p:nvGrpSpPr>
          <p:cNvPr id="16" name="Group 16"/>
          <p:cNvGrpSpPr/>
          <p:nvPr/>
        </p:nvGrpSpPr>
        <p:grpSpPr>
          <a:xfrm>
            <a:off x="9715668" y="2252526"/>
            <a:ext cx="3762202" cy="1091228"/>
            <a:chOff x="0" y="0"/>
            <a:chExt cx="1981276" cy="574670"/>
          </a:xfrm>
        </p:grpSpPr>
        <p:sp>
          <p:nvSpPr>
            <p:cNvPr id="17" name="Freeform 17"/>
            <p:cNvSpPr/>
            <p:nvPr/>
          </p:nvSpPr>
          <p:spPr>
            <a:xfrm>
              <a:off x="0" y="0"/>
              <a:ext cx="1981276" cy="574670"/>
            </a:xfrm>
            <a:custGeom>
              <a:avLst/>
              <a:gdLst/>
              <a:ahLst/>
              <a:cxnLst/>
              <a:rect l="l" t="t" r="r" b="b"/>
              <a:pathLst>
                <a:path w="1981276" h="574670">
                  <a:moveTo>
                    <a:pt x="1778076" y="0"/>
                  </a:moveTo>
                  <a:lnTo>
                    <a:pt x="203200" y="0"/>
                  </a:lnTo>
                  <a:lnTo>
                    <a:pt x="0" y="287335"/>
                  </a:lnTo>
                  <a:lnTo>
                    <a:pt x="203200" y="574670"/>
                  </a:lnTo>
                  <a:lnTo>
                    <a:pt x="1778076" y="574670"/>
                  </a:lnTo>
                  <a:lnTo>
                    <a:pt x="1981276" y="287335"/>
                  </a:lnTo>
                  <a:lnTo>
                    <a:pt x="1778076" y="0"/>
                  </a:lnTo>
                  <a:close/>
                </a:path>
              </a:pathLst>
            </a:custGeom>
            <a:solidFill>
              <a:srgbClr val="FDDDC2"/>
            </a:solidFill>
          </p:spPr>
        </p:sp>
        <p:sp>
          <p:nvSpPr>
            <p:cNvPr id="18" name="TextBox 18"/>
            <p:cNvSpPr txBox="1"/>
            <p:nvPr/>
          </p:nvSpPr>
          <p:spPr>
            <a:xfrm>
              <a:off x="152400" y="-76200"/>
              <a:ext cx="1676476" cy="650870"/>
            </a:xfrm>
            <a:prstGeom prst="rect">
              <a:avLst/>
            </a:prstGeom>
          </p:spPr>
          <p:txBody>
            <a:bodyPr lIns="50800" tIns="50800" rIns="50800" bIns="50800" rtlCol="0" anchor="ctr"/>
            <a:lstStyle/>
            <a:p>
              <a:pPr algn="ctr">
                <a:lnSpc>
                  <a:spcPts val="3899"/>
                </a:lnSpc>
              </a:pPr>
              <a:r>
                <a:rPr lang="en-US" sz="2599" dirty="0">
                  <a:solidFill>
                    <a:srgbClr val="823E0D"/>
                  </a:solidFill>
                  <a:latin typeface="Aileron"/>
                </a:rPr>
                <a:t>SÖZEL </a:t>
              </a:r>
            </a:p>
            <a:p>
              <a:pPr algn="ctr">
                <a:lnSpc>
                  <a:spcPts val="3899"/>
                </a:lnSpc>
              </a:pPr>
              <a:r>
                <a:rPr lang="en-US" sz="2599" dirty="0">
                  <a:solidFill>
                    <a:srgbClr val="823E0D"/>
                  </a:solidFill>
                  <a:latin typeface="Aileron"/>
                </a:rPr>
                <a:t> </a:t>
              </a:r>
              <a:r>
                <a:rPr lang="en-US" sz="2599" dirty="0" smtClean="0">
                  <a:solidFill>
                    <a:srgbClr val="823E0D"/>
                  </a:solidFill>
                  <a:latin typeface="Aileron"/>
                </a:rPr>
                <a:t>ZORBALIK           </a:t>
              </a:r>
              <a:endParaRPr lang="en-US" sz="2599" dirty="0">
                <a:solidFill>
                  <a:srgbClr val="823E0D"/>
                </a:solidFill>
                <a:latin typeface="Aileron"/>
              </a:endParaRPr>
            </a:p>
          </p:txBody>
        </p:sp>
      </p:grpSp>
      <p:grpSp>
        <p:nvGrpSpPr>
          <p:cNvPr id="19" name="Group 19"/>
          <p:cNvGrpSpPr/>
          <p:nvPr/>
        </p:nvGrpSpPr>
        <p:grpSpPr>
          <a:xfrm>
            <a:off x="12541985" y="2252526"/>
            <a:ext cx="1091228" cy="1091228"/>
            <a:chOff x="0" y="0"/>
            <a:chExt cx="1454970" cy="1454970"/>
          </a:xfrm>
        </p:grpSpPr>
        <p:grpSp>
          <p:nvGrpSpPr>
            <p:cNvPr id="20" name="Group 20"/>
            <p:cNvGrpSpPr/>
            <p:nvPr/>
          </p:nvGrpSpPr>
          <p:grpSpPr>
            <a:xfrm>
              <a:off x="0" y="0"/>
              <a:ext cx="1454970" cy="1454970"/>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grpSp>
          <p:nvGrpSpPr>
            <p:cNvPr id="23" name="Group 23"/>
            <p:cNvGrpSpPr/>
            <p:nvPr/>
          </p:nvGrpSpPr>
          <p:grpSpPr>
            <a:xfrm>
              <a:off x="207124" y="207124"/>
              <a:ext cx="1040722" cy="104072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C28C"/>
              </a:solidFill>
            </p:spPr>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grpSp>
      <p:sp>
        <p:nvSpPr>
          <p:cNvPr id="26" name="AutoShape 26"/>
          <p:cNvSpPr/>
          <p:nvPr/>
        </p:nvSpPr>
        <p:spPr>
          <a:xfrm>
            <a:off x="4035149" y="2784433"/>
            <a:ext cx="619638" cy="38100"/>
          </a:xfrm>
          <a:prstGeom prst="line">
            <a:avLst/>
          </a:prstGeom>
          <a:ln w="38100" cap="flat">
            <a:solidFill>
              <a:srgbClr val="FDDDC2"/>
            </a:solidFill>
            <a:prstDash val="solid"/>
            <a:headEnd type="none" w="sm" len="sm"/>
            <a:tailEnd type="none" w="sm" len="sm"/>
          </a:ln>
        </p:spPr>
      </p:sp>
      <p:sp>
        <p:nvSpPr>
          <p:cNvPr id="27" name="AutoShape 27"/>
          <p:cNvSpPr/>
          <p:nvPr/>
        </p:nvSpPr>
        <p:spPr>
          <a:xfrm>
            <a:off x="13633213" y="2779090"/>
            <a:ext cx="619638" cy="38100"/>
          </a:xfrm>
          <a:prstGeom prst="line">
            <a:avLst/>
          </a:prstGeom>
          <a:ln w="38100" cap="flat">
            <a:solidFill>
              <a:srgbClr val="FDDDC2"/>
            </a:solidFill>
            <a:prstDash val="solid"/>
            <a:headEnd type="none" w="sm" len="sm"/>
            <a:tailEnd type="none" w="sm" len="sm"/>
          </a:ln>
        </p:spPr>
      </p:sp>
      <p:grpSp>
        <p:nvGrpSpPr>
          <p:cNvPr id="28" name="Group 28"/>
          <p:cNvGrpSpPr/>
          <p:nvPr/>
        </p:nvGrpSpPr>
        <p:grpSpPr>
          <a:xfrm>
            <a:off x="4829136" y="6951096"/>
            <a:ext cx="3762202" cy="1091228"/>
            <a:chOff x="0" y="0"/>
            <a:chExt cx="1981276" cy="574670"/>
          </a:xfrm>
        </p:grpSpPr>
        <p:sp>
          <p:nvSpPr>
            <p:cNvPr id="29" name="Freeform 29"/>
            <p:cNvSpPr/>
            <p:nvPr/>
          </p:nvSpPr>
          <p:spPr>
            <a:xfrm>
              <a:off x="0" y="0"/>
              <a:ext cx="1981276" cy="574670"/>
            </a:xfrm>
            <a:custGeom>
              <a:avLst/>
              <a:gdLst/>
              <a:ahLst/>
              <a:cxnLst/>
              <a:rect l="l" t="t" r="r" b="b"/>
              <a:pathLst>
                <a:path w="1981276" h="574670">
                  <a:moveTo>
                    <a:pt x="1778076" y="0"/>
                  </a:moveTo>
                  <a:lnTo>
                    <a:pt x="203200" y="0"/>
                  </a:lnTo>
                  <a:lnTo>
                    <a:pt x="0" y="287335"/>
                  </a:lnTo>
                  <a:lnTo>
                    <a:pt x="203200" y="574670"/>
                  </a:lnTo>
                  <a:lnTo>
                    <a:pt x="1778076" y="574670"/>
                  </a:lnTo>
                  <a:lnTo>
                    <a:pt x="1981276" y="287335"/>
                  </a:lnTo>
                  <a:lnTo>
                    <a:pt x="1778076" y="0"/>
                  </a:lnTo>
                  <a:close/>
                </a:path>
              </a:pathLst>
            </a:custGeom>
            <a:solidFill>
              <a:srgbClr val="FDDDC2"/>
            </a:solidFill>
          </p:spPr>
        </p:sp>
        <p:sp>
          <p:nvSpPr>
            <p:cNvPr id="30" name="TextBox 30"/>
            <p:cNvSpPr txBox="1"/>
            <p:nvPr/>
          </p:nvSpPr>
          <p:spPr>
            <a:xfrm>
              <a:off x="152400" y="-57150"/>
              <a:ext cx="1676476" cy="631820"/>
            </a:xfrm>
            <a:prstGeom prst="rect">
              <a:avLst/>
            </a:prstGeom>
          </p:spPr>
          <p:txBody>
            <a:bodyPr lIns="50800" tIns="50800" rIns="50800" bIns="50800" rtlCol="0" anchor="ctr"/>
            <a:lstStyle/>
            <a:p>
              <a:pPr algn="ctr">
                <a:lnSpc>
                  <a:spcPts val="3299"/>
                </a:lnSpc>
              </a:pPr>
              <a:r>
                <a:rPr lang="en-US" sz="2199">
                  <a:solidFill>
                    <a:srgbClr val="823E0D"/>
                  </a:solidFill>
                  <a:latin typeface="Aileron"/>
                </a:rPr>
                <a:t>           İLİŞKİSEL/SOSYAL ZORBALIK</a:t>
              </a:r>
            </a:p>
          </p:txBody>
        </p:sp>
      </p:grpSp>
      <p:sp>
        <p:nvSpPr>
          <p:cNvPr id="31" name="AutoShape 31"/>
          <p:cNvSpPr/>
          <p:nvPr/>
        </p:nvSpPr>
        <p:spPr>
          <a:xfrm>
            <a:off x="4054154" y="7477660"/>
            <a:ext cx="619638" cy="38100"/>
          </a:xfrm>
          <a:prstGeom prst="line">
            <a:avLst/>
          </a:prstGeom>
          <a:ln w="38100" cap="flat">
            <a:solidFill>
              <a:srgbClr val="FDDDC2"/>
            </a:solidFill>
            <a:prstDash val="solid"/>
            <a:headEnd type="none" w="sm" len="sm"/>
            <a:tailEnd type="none" w="sm" len="sm"/>
          </a:ln>
        </p:spPr>
      </p:sp>
      <p:grpSp>
        <p:nvGrpSpPr>
          <p:cNvPr id="32" name="Group 32"/>
          <p:cNvGrpSpPr/>
          <p:nvPr/>
        </p:nvGrpSpPr>
        <p:grpSpPr>
          <a:xfrm>
            <a:off x="4673792" y="6951096"/>
            <a:ext cx="1091228" cy="1091228"/>
            <a:chOff x="0" y="0"/>
            <a:chExt cx="1454970" cy="1454970"/>
          </a:xfrm>
        </p:grpSpPr>
        <p:grpSp>
          <p:nvGrpSpPr>
            <p:cNvPr id="33" name="Group 33"/>
            <p:cNvGrpSpPr/>
            <p:nvPr/>
          </p:nvGrpSpPr>
          <p:grpSpPr>
            <a:xfrm>
              <a:off x="0" y="0"/>
              <a:ext cx="1454970" cy="1454970"/>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35" name="TextBox 35"/>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grpSp>
          <p:nvGrpSpPr>
            <p:cNvPr id="36" name="Group 36"/>
            <p:cNvGrpSpPr/>
            <p:nvPr/>
          </p:nvGrpSpPr>
          <p:grpSpPr>
            <a:xfrm>
              <a:off x="207124" y="207124"/>
              <a:ext cx="1040722" cy="1040722"/>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C28C"/>
              </a:solidFill>
            </p:spPr>
          </p:sp>
          <p:sp>
            <p:nvSpPr>
              <p:cNvPr id="38" name="TextBox 38"/>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grpSp>
      <p:grpSp>
        <p:nvGrpSpPr>
          <p:cNvPr id="39" name="Group 39"/>
          <p:cNvGrpSpPr/>
          <p:nvPr/>
        </p:nvGrpSpPr>
        <p:grpSpPr>
          <a:xfrm>
            <a:off x="9734762" y="6951096"/>
            <a:ext cx="3762202" cy="1091228"/>
            <a:chOff x="0" y="0"/>
            <a:chExt cx="1981276" cy="574670"/>
          </a:xfrm>
        </p:grpSpPr>
        <p:sp>
          <p:nvSpPr>
            <p:cNvPr id="40" name="Freeform 40"/>
            <p:cNvSpPr/>
            <p:nvPr/>
          </p:nvSpPr>
          <p:spPr>
            <a:xfrm>
              <a:off x="0" y="0"/>
              <a:ext cx="1981276" cy="574670"/>
            </a:xfrm>
            <a:custGeom>
              <a:avLst/>
              <a:gdLst/>
              <a:ahLst/>
              <a:cxnLst/>
              <a:rect l="l" t="t" r="r" b="b"/>
              <a:pathLst>
                <a:path w="1981276" h="574670">
                  <a:moveTo>
                    <a:pt x="1778076" y="0"/>
                  </a:moveTo>
                  <a:lnTo>
                    <a:pt x="203200" y="0"/>
                  </a:lnTo>
                  <a:lnTo>
                    <a:pt x="0" y="287335"/>
                  </a:lnTo>
                  <a:lnTo>
                    <a:pt x="203200" y="574670"/>
                  </a:lnTo>
                  <a:lnTo>
                    <a:pt x="1778076" y="574670"/>
                  </a:lnTo>
                  <a:lnTo>
                    <a:pt x="1981276" y="287335"/>
                  </a:lnTo>
                  <a:lnTo>
                    <a:pt x="1778076" y="0"/>
                  </a:lnTo>
                  <a:close/>
                </a:path>
              </a:pathLst>
            </a:custGeom>
            <a:solidFill>
              <a:srgbClr val="FDDDC2"/>
            </a:solidFill>
          </p:spPr>
        </p:sp>
        <p:sp>
          <p:nvSpPr>
            <p:cNvPr id="41" name="TextBox 41"/>
            <p:cNvSpPr txBox="1"/>
            <p:nvPr/>
          </p:nvSpPr>
          <p:spPr>
            <a:xfrm>
              <a:off x="152400" y="-76200"/>
              <a:ext cx="1676476" cy="650870"/>
            </a:xfrm>
            <a:prstGeom prst="rect">
              <a:avLst/>
            </a:prstGeom>
          </p:spPr>
          <p:txBody>
            <a:bodyPr lIns="50800" tIns="50800" rIns="50800" bIns="50800" rtlCol="0" anchor="ctr"/>
            <a:lstStyle/>
            <a:p>
              <a:pPr algn="ctr">
                <a:lnSpc>
                  <a:spcPts val="3899"/>
                </a:lnSpc>
              </a:pPr>
              <a:r>
                <a:rPr lang="en-US" sz="2599">
                  <a:solidFill>
                    <a:srgbClr val="823E0D"/>
                  </a:solidFill>
                  <a:latin typeface="Aileron"/>
                </a:rPr>
                <a:t>SANAL </a:t>
              </a:r>
            </a:p>
            <a:p>
              <a:pPr algn="ctr">
                <a:lnSpc>
                  <a:spcPts val="3899"/>
                </a:lnSpc>
              </a:pPr>
              <a:r>
                <a:rPr lang="en-US" sz="2599">
                  <a:solidFill>
                    <a:srgbClr val="823E0D"/>
                  </a:solidFill>
                  <a:latin typeface="Aileron"/>
                </a:rPr>
                <a:t>      ZORBALIK       </a:t>
              </a:r>
            </a:p>
          </p:txBody>
        </p:sp>
      </p:grpSp>
      <p:grpSp>
        <p:nvGrpSpPr>
          <p:cNvPr id="42" name="Group 42"/>
          <p:cNvGrpSpPr/>
          <p:nvPr/>
        </p:nvGrpSpPr>
        <p:grpSpPr>
          <a:xfrm>
            <a:off x="12561080" y="6951096"/>
            <a:ext cx="1091228" cy="1091228"/>
            <a:chOff x="0" y="0"/>
            <a:chExt cx="1454970" cy="1454970"/>
          </a:xfrm>
        </p:grpSpPr>
        <p:grpSp>
          <p:nvGrpSpPr>
            <p:cNvPr id="43" name="Group 43"/>
            <p:cNvGrpSpPr/>
            <p:nvPr/>
          </p:nvGrpSpPr>
          <p:grpSpPr>
            <a:xfrm>
              <a:off x="0" y="0"/>
              <a:ext cx="1454970" cy="1454970"/>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45" name="TextBox 45"/>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grpSp>
          <p:nvGrpSpPr>
            <p:cNvPr id="46" name="Group 46"/>
            <p:cNvGrpSpPr/>
            <p:nvPr/>
          </p:nvGrpSpPr>
          <p:grpSpPr>
            <a:xfrm>
              <a:off x="207124" y="207124"/>
              <a:ext cx="1040722" cy="1040722"/>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C28C"/>
              </a:solidFill>
            </p:spPr>
          </p:sp>
          <p:sp>
            <p:nvSpPr>
              <p:cNvPr id="48" name="TextBox 48"/>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grpSp>
      <p:sp>
        <p:nvSpPr>
          <p:cNvPr id="49" name="AutoShape 49"/>
          <p:cNvSpPr/>
          <p:nvPr/>
        </p:nvSpPr>
        <p:spPr>
          <a:xfrm>
            <a:off x="13652308" y="7477660"/>
            <a:ext cx="619638" cy="38100"/>
          </a:xfrm>
          <a:prstGeom prst="line">
            <a:avLst/>
          </a:prstGeom>
          <a:ln w="38100" cap="flat">
            <a:solidFill>
              <a:srgbClr val="FDDDC2"/>
            </a:solidFill>
            <a:prstDash val="solid"/>
            <a:headEnd type="none" w="sm" len="sm"/>
            <a:tailEnd type="none" w="sm" len="sm"/>
          </a:ln>
        </p:spPr>
      </p:sp>
      <p:sp>
        <p:nvSpPr>
          <p:cNvPr id="50" name="AutoShape 50"/>
          <p:cNvSpPr/>
          <p:nvPr/>
        </p:nvSpPr>
        <p:spPr>
          <a:xfrm flipV="1">
            <a:off x="8643023" y="5960277"/>
            <a:ext cx="1091739" cy="1408061"/>
          </a:xfrm>
          <a:prstGeom prst="line">
            <a:avLst/>
          </a:prstGeom>
          <a:ln w="38100" cap="flat">
            <a:solidFill>
              <a:srgbClr val="FDDDC2"/>
            </a:solidFill>
            <a:prstDash val="solid"/>
            <a:headEnd type="none" w="sm" len="sm"/>
            <a:tailEnd type="none" w="sm" len="sm"/>
          </a:ln>
        </p:spPr>
      </p:sp>
      <p:sp>
        <p:nvSpPr>
          <p:cNvPr id="51" name="AutoShape 51"/>
          <p:cNvSpPr/>
          <p:nvPr/>
        </p:nvSpPr>
        <p:spPr>
          <a:xfrm>
            <a:off x="8591338" y="7496710"/>
            <a:ext cx="1143425" cy="0"/>
          </a:xfrm>
          <a:prstGeom prst="line">
            <a:avLst/>
          </a:prstGeom>
          <a:ln w="38100" cap="flat">
            <a:solidFill>
              <a:srgbClr val="FDDDC2"/>
            </a:solidFill>
            <a:prstDash val="solid"/>
            <a:headEnd type="none" w="sm" len="sm"/>
            <a:tailEnd type="none" w="sm" len="sm"/>
          </a:ln>
        </p:spPr>
      </p:sp>
      <p:grpSp>
        <p:nvGrpSpPr>
          <p:cNvPr id="52" name="Group 52"/>
          <p:cNvGrpSpPr/>
          <p:nvPr/>
        </p:nvGrpSpPr>
        <p:grpSpPr>
          <a:xfrm>
            <a:off x="3478625" y="1378754"/>
            <a:ext cx="318747" cy="318747"/>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54" name="TextBox 54"/>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sp>
        <p:nvSpPr>
          <p:cNvPr id="55" name="AutoShape 55"/>
          <p:cNvSpPr/>
          <p:nvPr/>
        </p:nvSpPr>
        <p:spPr>
          <a:xfrm>
            <a:off x="3380823" y="1935626"/>
            <a:ext cx="514350" cy="38100"/>
          </a:xfrm>
          <a:prstGeom prst="line">
            <a:avLst/>
          </a:prstGeom>
          <a:ln w="38100" cap="rnd">
            <a:solidFill>
              <a:srgbClr val="B54B07"/>
            </a:solidFill>
            <a:prstDash val="sysDot"/>
            <a:headEnd type="none" w="sm" len="sm"/>
            <a:tailEnd type="none" w="sm" len="sm"/>
          </a:ln>
        </p:spPr>
      </p:sp>
      <p:grpSp>
        <p:nvGrpSpPr>
          <p:cNvPr id="56" name="Group 56"/>
          <p:cNvGrpSpPr/>
          <p:nvPr/>
        </p:nvGrpSpPr>
        <p:grpSpPr>
          <a:xfrm>
            <a:off x="3478625" y="2211851"/>
            <a:ext cx="318747" cy="318747"/>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58" name="TextBox 58"/>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grpSp>
        <p:nvGrpSpPr>
          <p:cNvPr id="59" name="Group 59"/>
          <p:cNvGrpSpPr/>
          <p:nvPr/>
        </p:nvGrpSpPr>
        <p:grpSpPr>
          <a:xfrm>
            <a:off x="3478625" y="3040015"/>
            <a:ext cx="318747" cy="318747"/>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61" name="TextBox 61"/>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sp>
        <p:nvSpPr>
          <p:cNvPr id="62" name="AutoShape 62"/>
          <p:cNvSpPr/>
          <p:nvPr/>
        </p:nvSpPr>
        <p:spPr>
          <a:xfrm>
            <a:off x="3381696" y="3596014"/>
            <a:ext cx="512604" cy="38100"/>
          </a:xfrm>
          <a:prstGeom prst="line">
            <a:avLst/>
          </a:prstGeom>
          <a:ln w="38100" cap="rnd">
            <a:solidFill>
              <a:srgbClr val="B54B07"/>
            </a:solidFill>
            <a:prstDash val="sysDot"/>
            <a:headEnd type="none" w="sm" len="sm"/>
            <a:tailEnd type="none" w="sm" len="sm"/>
          </a:ln>
        </p:spPr>
      </p:sp>
      <p:grpSp>
        <p:nvGrpSpPr>
          <p:cNvPr id="63" name="Group 63"/>
          <p:cNvGrpSpPr/>
          <p:nvPr/>
        </p:nvGrpSpPr>
        <p:grpSpPr>
          <a:xfrm>
            <a:off x="3478625" y="3871366"/>
            <a:ext cx="318747" cy="318747"/>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65" name="TextBox 65"/>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sp>
        <p:nvSpPr>
          <p:cNvPr id="66" name="AutoShape 66"/>
          <p:cNvSpPr/>
          <p:nvPr/>
        </p:nvSpPr>
        <p:spPr>
          <a:xfrm>
            <a:off x="3383290" y="2766256"/>
            <a:ext cx="509417" cy="38100"/>
          </a:xfrm>
          <a:prstGeom prst="line">
            <a:avLst/>
          </a:prstGeom>
          <a:ln w="38100" cap="rnd">
            <a:solidFill>
              <a:srgbClr val="B54B07"/>
            </a:solidFill>
            <a:prstDash val="sysDot"/>
            <a:headEnd type="none" w="sm" len="sm"/>
            <a:tailEnd type="none" w="sm" len="sm"/>
          </a:ln>
        </p:spPr>
      </p:sp>
      <p:grpSp>
        <p:nvGrpSpPr>
          <p:cNvPr id="67" name="Group 67"/>
          <p:cNvGrpSpPr/>
          <p:nvPr/>
        </p:nvGrpSpPr>
        <p:grpSpPr>
          <a:xfrm>
            <a:off x="3478625" y="6091031"/>
            <a:ext cx="318747" cy="318747"/>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69" name="TextBox 69"/>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sp>
        <p:nvSpPr>
          <p:cNvPr id="70" name="AutoShape 70"/>
          <p:cNvSpPr/>
          <p:nvPr/>
        </p:nvSpPr>
        <p:spPr>
          <a:xfrm>
            <a:off x="3380823" y="6647903"/>
            <a:ext cx="514350" cy="38100"/>
          </a:xfrm>
          <a:prstGeom prst="line">
            <a:avLst/>
          </a:prstGeom>
          <a:ln w="38100" cap="rnd">
            <a:solidFill>
              <a:srgbClr val="B54B07"/>
            </a:solidFill>
            <a:prstDash val="sysDot"/>
            <a:headEnd type="none" w="sm" len="sm"/>
            <a:tailEnd type="none" w="sm" len="sm"/>
          </a:ln>
        </p:spPr>
      </p:sp>
      <p:grpSp>
        <p:nvGrpSpPr>
          <p:cNvPr id="71" name="Group 71"/>
          <p:cNvGrpSpPr/>
          <p:nvPr/>
        </p:nvGrpSpPr>
        <p:grpSpPr>
          <a:xfrm>
            <a:off x="3478625" y="6924128"/>
            <a:ext cx="318747" cy="318747"/>
            <a:chOff x="0" y="0"/>
            <a:chExt cx="812800" cy="812800"/>
          </a:xfrm>
        </p:grpSpPr>
        <p:sp>
          <p:nvSpPr>
            <p:cNvPr id="72" name="Freeform 7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73" name="TextBox 73"/>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grpSp>
        <p:nvGrpSpPr>
          <p:cNvPr id="74" name="Group 74"/>
          <p:cNvGrpSpPr/>
          <p:nvPr/>
        </p:nvGrpSpPr>
        <p:grpSpPr>
          <a:xfrm>
            <a:off x="3478625" y="7752292"/>
            <a:ext cx="318747" cy="318747"/>
            <a:chOff x="0" y="0"/>
            <a:chExt cx="812800" cy="812800"/>
          </a:xfrm>
        </p:grpSpPr>
        <p:sp>
          <p:nvSpPr>
            <p:cNvPr id="75" name="Freeform 7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76" name="TextBox 76"/>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sp>
        <p:nvSpPr>
          <p:cNvPr id="77" name="AutoShape 77"/>
          <p:cNvSpPr/>
          <p:nvPr/>
        </p:nvSpPr>
        <p:spPr>
          <a:xfrm>
            <a:off x="3381696" y="8308291"/>
            <a:ext cx="512604" cy="38100"/>
          </a:xfrm>
          <a:prstGeom prst="line">
            <a:avLst/>
          </a:prstGeom>
          <a:ln w="38100" cap="rnd">
            <a:solidFill>
              <a:srgbClr val="B54B07"/>
            </a:solidFill>
            <a:prstDash val="sysDot"/>
            <a:headEnd type="none" w="sm" len="sm"/>
            <a:tailEnd type="none" w="sm" len="sm"/>
          </a:ln>
        </p:spPr>
      </p:sp>
      <p:grpSp>
        <p:nvGrpSpPr>
          <p:cNvPr id="78" name="Group 78"/>
          <p:cNvGrpSpPr/>
          <p:nvPr/>
        </p:nvGrpSpPr>
        <p:grpSpPr>
          <a:xfrm>
            <a:off x="3478625" y="8583643"/>
            <a:ext cx="318747" cy="318747"/>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80" name="TextBox 80"/>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sp>
        <p:nvSpPr>
          <p:cNvPr id="81" name="AutoShape 81"/>
          <p:cNvSpPr/>
          <p:nvPr/>
        </p:nvSpPr>
        <p:spPr>
          <a:xfrm>
            <a:off x="3383290" y="7478533"/>
            <a:ext cx="509417" cy="38100"/>
          </a:xfrm>
          <a:prstGeom prst="line">
            <a:avLst/>
          </a:prstGeom>
          <a:ln w="38100" cap="rnd">
            <a:solidFill>
              <a:srgbClr val="B54B07"/>
            </a:solidFill>
            <a:prstDash val="sysDot"/>
            <a:headEnd type="none" w="sm" len="sm"/>
            <a:tailEnd type="none" w="sm" len="sm"/>
          </a:ln>
        </p:spPr>
      </p:sp>
      <p:grpSp>
        <p:nvGrpSpPr>
          <p:cNvPr id="82" name="Group 82"/>
          <p:cNvGrpSpPr/>
          <p:nvPr/>
        </p:nvGrpSpPr>
        <p:grpSpPr>
          <a:xfrm>
            <a:off x="14453917" y="6091031"/>
            <a:ext cx="318747" cy="318747"/>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84" name="TextBox 84"/>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sp>
        <p:nvSpPr>
          <p:cNvPr id="85" name="AutoShape 85"/>
          <p:cNvSpPr/>
          <p:nvPr/>
        </p:nvSpPr>
        <p:spPr>
          <a:xfrm>
            <a:off x="14356115" y="6647903"/>
            <a:ext cx="514350" cy="38100"/>
          </a:xfrm>
          <a:prstGeom prst="line">
            <a:avLst/>
          </a:prstGeom>
          <a:ln w="38100" cap="rnd">
            <a:solidFill>
              <a:srgbClr val="B54B07"/>
            </a:solidFill>
            <a:prstDash val="sysDot"/>
            <a:headEnd type="none" w="sm" len="sm"/>
            <a:tailEnd type="none" w="sm" len="sm"/>
          </a:ln>
        </p:spPr>
      </p:sp>
      <p:grpSp>
        <p:nvGrpSpPr>
          <p:cNvPr id="86" name="Group 86"/>
          <p:cNvGrpSpPr/>
          <p:nvPr/>
        </p:nvGrpSpPr>
        <p:grpSpPr>
          <a:xfrm>
            <a:off x="14453917" y="6924128"/>
            <a:ext cx="318747" cy="318747"/>
            <a:chOff x="0" y="0"/>
            <a:chExt cx="812800" cy="812800"/>
          </a:xfrm>
        </p:grpSpPr>
        <p:sp>
          <p:nvSpPr>
            <p:cNvPr id="87" name="Freeform 8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88" name="TextBox 88"/>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grpSp>
        <p:nvGrpSpPr>
          <p:cNvPr id="89" name="Group 89"/>
          <p:cNvGrpSpPr/>
          <p:nvPr/>
        </p:nvGrpSpPr>
        <p:grpSpPr>
          <a:xfrm>
            <a:off x="14453917" y="7752292"/>
            <a:ext cx="318747" cy="318747"/>
            <a:chOff x="0" y="0"/>
            <a:chExt cx="812800" cy="812800"/>
          </a:xfrm>
        </p:grpSpPr>
        <p:sp>
          <p:nvSpPr>
            <p:cNvPr id="90" name="Freeform 9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91" name="TextBox 91"/>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sp>
        <p:nvSpPr>
          <p:cNvPr id="92" name="AutoShape 92"/>
          <p:cNvSpPr/>
          <p:nvPr/>
        </p:nvSpPr>
        <p:spPr>
          <a:xfrm>
            <a:off x="14356988" y="8308291"/>
            <a:ext cx="512604" cy="38100"/>
          </a:xfrm>
          <a:prstGeom prst="line">
            <a:avLst/>
          </a:prstGeom>
          <a:ln w="38100" cap="rnd">
            <a:solidFill>
              <a:srgbClr val="B54B07"/>
            </a:solidFill>
            <a:prstDash val="sysDot"/>
            <a:headEnd type="none" w="sm" len="sm"/>
            <a:tailEnd type="none" w="sm" len="sm"/>
          </a:ln>
        </p:spPr>
      </p:sp>
      <p:grpSp>
        <p:nvGrpSpPr>
          <p:cNvPr id="93" name="Group 93"/>
          <p:cNvGrpSpPr/>
          <p:nvPr/>
        </p:nvGrpSpPr>
        <p:grpSpPr>
          <a:xfrm>
            <a:off x="14453917" y="8583643"/>
            <a:ext cx="318747" cy="318747"/>
            <a:chOff x="0" y="0"/>
            <a:chExt cx="812800" cy="812800"/>
          </a:xfrm>
        </p:grpSpPr>
        <p:sp>
          <p:nvSpPr>
            <p:cNvPr id="94" name="Freeform 9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95" name="TextBox 95"/>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sp>
        <p:nvSpPr>
          <p:cNvPr id="96" name="AutoShape 96"/>
          <p:cNvSpPr/>
          <p:nvPr/>
        </p:nvSpPr>
        <p:spPr>
          <a:xfrm>
            <a:off x="14358582" y="7478533"/>
            <a:ext cx="509417" cy="38100"/>
          </a:xfrm>
          <a:prstGeom prst="line">
            <a:avLst/>
          </a:prstGeom>
          <a:ln w="38100" cap="rnd">
            <a:solidFill>
              <a:srgbClr val="B54B07"/>
            </a:solidFill>
            <a:prstDash val="sysDot"/>
            <a:headEnd type="none" w="sm" len="sm"/>
            <a:tailEnd type="none" w="sm" len="sm"/>
          </a:ln>
        </p:spPr>
      </p:sp>
      <p:grpSp>
        <p:nvGrpSpPr>
          <p:cNvPr id="97" name="Group 97"/>
          <p:cNvGrpSpPr/>
          <p:nvPr/>
        </p:nvGrpSpPr>
        <p:grpSpPr>
          <a:xfrm>
            <a:off x="14453917" y="1367018"/>
            <a:ext cx="318747" cy="318747"/>
            <a:chOff x="0" y="0"/>
            <a:chExt cx="812800" cy="812800"/>
          </a:xfrm>
        </p:grpSpPr>
        <p:sp>
          <p:nvSpPr>
            <p:cNvPr id="98" name="Freeform 9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99" name="TextBox 99"/>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sp>
        <p:nvSpPr>
          <p:cNvPr id="100" name="AutoShape 100"/>
          <p:cNvSpPr/>
          <p:nvPr/>
        </p:nvSpPr>
        <p:spPr>
          <a:xfrm>
            <a:off x="14356115" y="1923890"/>
            <a:ext cx="514350" cy="38100"/>
          </a:xfrm>
          <a:prstGeom prst="line">
            <a:avLst/>
          </a:prstGeom>
          <a:ln w="38100" cap="rnd">
            <a:solidFill>
              <a:srgbClr val="B54B07"/>
            </a:solidFill>
            <a:prstDash val="sysDot"/>
            <a:headEnd type="none" w="sm" len="sm"/>
            <a:tailEnd type="none" w="sm" len="sm"/>
          </a:ln>
        </p:spPr>
      </p:sp>
      <p:grpSp>
        <p:nvGrpSpPr>
          <p:cNvPr id="101" name="Group 101"/>
          <p:cNvGrpSpPr/>
          <p:nvPr/>
        </p:nvGrpSpPr>
        <p:grpSpPr>
          <a:xfrm>
            <a:off x="14453917" y="2200115"/>
            <a:ext cx="318747" cy="318747"/>
            <a:chOff x="0" y="0"/>
            <a:chExt cx="812800" cy="812800"/>
          </a:xfrm>
        </p:grpSpPr>
        <p:sp>
          <p:nvSpPr>
            <p:cNvPr id="102" name="Freeform 10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103" name="TextBox 103"/>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grpSp>
        <p:nvGrpSpPr>
          <p:cNvPr id="104" name="Group 104"/>
          <p:cNvGrpSpPr/>
          <p:nvPr/>
        </p:nvGrpSpPr>
        <p:grpSpPr>
          <a:xfrm>
            <a:off x="14453917" y="3028279"/>
            <a:ext cx="318747" cy="318747"/>
            <a:chOff x="0" y="0"/>
            <a:chExt cx="812800" cy="812800"/>
          </a:xfrm>
        </p:grpSpPr>
        <p:sp>
          <p:nvSpPr>
            <p:cNvPr id="105" name="Freeform 10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106" name="TextBox 106"/>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sp>
        <p:nvSpPr>
          <p:cNvPr id="107" name="AutoShape 107"/>
          <p:cNvSpPr/>
          <p:nvPr/>
        </p:nvSpPr>
        <p:spPr>
          <a:xfrm>
            <a:off x="14356988" y="3584278"/>
            <a:ext cx="512604" cy="38100"/>
          </a:xfrm>
          <a:prstGeom prst="line">
            <a:avLst/>
          </a:prstGeom>
          <a:ln w="38100" cap="rnd">
            <a:solidFill>
              <a:srgbClr val="B54B07"/>
            </a:solidFill>
            <a:prstDash val="sysDot"/>
            <a:headEnd type="none" w="sm" len="sm"/>
            <a:tailEnd type="none" w="sm" len="sm"/>
          </a:ln>
        </p:spPr>
      </p:sp>
      <p:grpSp>
        <p:nvGrpSpPr>
          <p:cNvPr id="108" name="Group 108"/>
          <p:cNvGrpSpPr/>
          <p:nvPr/>
        </p:nvGrpSpPr>
        <p:grpSpPr>
          <a:xfrm>
            <a:off x="14453917" y="3866566"/>
            <a:ext cx="318747" cy="318747"/>
            <a:chOff x="0" y="0"/>
            <a:chExt cx="812800" cy="812800"/>
          </a:xfrm>
        </p:grpSpPr>
        <p:sp>
          <p:nvSpPr>
            <p:cNvPr id="109" name="Freeform 10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DDC2"/>
            </a:solidFill>
          </p:spPr>
        </p:sp>
        <p:sp>
          <p:nvSpPr>
            <p:cNvPr id="110" name="TextBox 110"/>
            <p:cNvSpPr txBox="1"/>
            <p:nvPr/>
          </p:nvSpPr>
          <p:spPr>
            <a:xfrm>
              <a:off x="76200" y="9525"/>
              <a:ext cx="660400" cy="727075"/>
            </a:xfrm>
            <a:prstGeom prst="rect">
              <a:avLst/>
            </a:prstGeom>
          </p:spPr>
          <p:txBody>
            <a:bodyPr lIns="50800" tIns="50800" rIns="50800" bIns="50800" rtlCol="0" anchor="ctr"/>
            <a:lstStyle/>
            <a:p>
              <a:pPr algn="ctr">
                <a:lnSpc>
                  <a:spcPts val="3000"/>
                </a:lnSpc>
              </a:pPr>
              <a:endParaRPr/>
            </a:p>
          </p:txBody>
        </p:sp>
      </p:grpSp>
      <p:sp>
        <p:nvSpPr>
          <p:cNvPr id="111" name="AutoShape 111"/>
          <p:cNvSpPr/>
          <p:nvPr/>
        </p:nvSpPr>
        <p:spPr>
          <a:xfrm>
            <a:off x="14358582" y="2754520"/>
            <a:ext cx="509417" cy="38100"/>
          </a:xfrm>
          <a:prstGeom prst="line">
            <a:avLst/>
          </a:prstGeom>
          <a:ln w="38100" cap="rnd">
            <a:solidFill>
              <a:srgbClr val="B54B07"/>
            </a:solidFill>
            <a:prstDash val="sysDot"/>
            <a:headEnd type="none" w="sm" len="sm"/>
            <a:tailEnd type="none" w="sm" len="sm"/>
          </a:ln>
        </p:spPr>
      </p:sp>
      <p:sp>
        <p:nvSpPr>
          <p:cNvPr id="112" name="Freeform 112"/>
          <p:cNvSpPr/>
          <p:nvPr/>
        </p:nvSpPr>
        <p:spPr>
          <a:xfrm>
            <a:off x="4932321" y="7398426"/>
            <a:ext cx="536160" cy="353866"/>
          </a:xfrm>
          <a:custGeom>
            <a:avLst/>
            <a:gdLst/>
            <a:ahLst/>
            <a:cxnLst/>
            <a:rect l="l" t="t" r="r" b="b"/>
            <a:pathLst>
              <a:path w="536160" h="353866">
                <a:moveTo>
                  <a:pt x="0" y="0"/>
                </a:moveTo>
                <a:lnTo>
                  <a:pt x="536160" y="0"/>
                </a:lnTo>
                <a:lnTo>
                  <a:pt x="536160" y="353866"/>
                </a:lnTo>
                <a:lnTo>
                  <a:pt x="0" y="35386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3" name="Freeform 113"/>
          <p:cNvSpPr/>
          <p:nvPr/>
        </p:nvSpPr>
        <p:spPr>
          <a:xfrm>
            <a:off x="12838613" y="2640257"/>
            <a:ext cx="536160" cy="353866"/>
          </a:xfrm>
          <a:custGeom>
            <a:avLst/>
            <a:gdLst/>
            <a:ahLst/>
            <a:cxnLst/>
            <a:rect l="l" t="t" r="r" b="b"/>
            <a:pathLst>
              <a:path w="536160" h="353866">
                <a:moveTo>
                  <a:pt x="0" y="0"/>
                </a:moveTo>
                <a:lnTo>
                  <a:pt x="536161" y="0"/>
                </a:lnTo>
                <a:lnTo>
                  <a:pt x="536161" y="353866"/>
                </a:lnTo>
                <a:lnTo>
                  <a:pt x="0" y="35386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4" name="Freeform 114"/>
          <p:cNvSpPr/>
          <p:nvPr/>
        </p:nvSpPr>
        <p:spPr>
          <a:xfrm>
            <a:off x="12838613" y="7373893"/>
            <a:ext cx="536160" cy="353866"/>
          </a:xfrm>
          <a:custGeom>
            <a:avLst/>
            <a:gdLst/>
            <a:ahLst/>
            <a:cxnLst/>
            <a:rect l="l" t="t" r="r" b="b"/>
            <a:pathLst>
              <a:path w="536160" h="353866">
                <a:moveTo>
                  <a:pt x="0" y="0"/>
                </a:moveTo>
                <a:lnTo>
                  <a:pt x="536161" y="0"/>
                </a:lnTo>
                <a:lnTo>
                  <a:pt x="536161" y="353866"/>
                </a:lnTo>
                <a:lnTo>
                  <a:pt x="0" y="35386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5" name="Freeform 115"/>
          <p:cNvSpPr/>
          <p:nvPr/>
        </p:nvSpPr>
        <p:spPr>
          <a:xfrm>
            <a:off x="4911883" y="2686149"/>
            <a:ext cx="536160" cy="353866"/>
          </a:xfrm>
          <a:custGeom>
            <a:avLst/>
            <a:gdLst/>
            <a:ahLst/>
            <a:cxnLst/>
            <a:rect l="l" t="t" r="r" b="b"/>
            <a:pathLst>
              <a:path w="536160" h="353866">
                <a:moveTo>
                  <a:pt x="0" y="0"/>
                </a:moveTo>
                <a:lnTo>
                  <a:pt x="536160" y="0"/>
                </a:lnTo>
                <a:lnTo>
                  <a:pt x="536160" y="353866"/>
                </a:lnTo>
                <a:lnTo>
                  <a:pt x="0" y="35386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6" name="Freeform 116"/>
          <p:cNvSpPr/>
          <p:nvPr/>
        </p:nvSpPr>
        <p:spPr>
          <a:xfrm>
            <a:off x="347456" y="6326431"/>
            <a:ext cx="2722458" cy="2497855"/>
          </a:xfrm>
          <a:custGeom>
            <a:avLst/>
            <a:gdLst/>
            <a:ahLst/>
            <a:cxnLst/>
            <a:rect l="l" t="t" r="r" b="b"/>
            <a:pathLst>
              <a:path w="2722458" h="2497855">
                <a:moveTo>
                  <a:pt x="0" y="0"/>
                </a:moveTo>
                <a:lnTo>
                  <a:pt x="2722458" y="0"/>
                </a:lnTo>
                <a:lnTo>
                  <a:pt x="2722458" y="2497855"/>
                </a:lnTo>
                <a:lnTo>
                  <a:pt x="0" y="2497855"/>
                </a:lnTo>
                <a:lnTo>
                  <a:pt x="0" y="0"/>
                </a:lnTo>
                <a:close/>
              </a:path>
            </a:pathLst>
          </a:custGeom>
          <a:blipFill>
            <a:blip r:embed="rId4"/>
            <a:stretch>
              <a:fillRect/>
            </a:stretch>
          </a:blipFill>
        </p:spPr>
      </p:sp>
      <p:sp>
        <p:nvSpPr>
          <p:cNvPr id="117" name="Freeform 117"/>
          <p:cNvSpPr/>
          <p:nvPr/>
        </p:nvSpPr>
        <p:spPr>
          <a:xfrm>
            <a:off x="15572764" y="6525263"/>
            <a:ext cx="1916811" cy="2299023"/>
          </a:xfrm>
          <a:custGeom>
            <a:avLst/>
            <a:gdLst/>
            <a:ahLst/>
            <a:cxnLst/>
            <a:rect l="l" t="t" r="r" b="b"/>
            <a:pathLst>
              <a:path w="1916811" h="2299023">
                <a:moveTo>
                  <a:pt x="0" y="0"/>
                </a:moveTo>
                <a:lnTo>
                  <a:pt x="1916810" y="0"/>
                </a:lnTo>
                <a:lnTo>
                  <a:pt x="1916810" y="2299023"/>
                </a:lnTo>
                <a:lnTo>
                  <a:pt x="0" y="2299023"/>
                </a:lnTo>
                <a:lnTo>
                  <a:pt x="0" y="0"/>
                </a:lnTo>
                <a:close/>
              </a:path>
            </a:pathLst>
          </a:custGeom>
          <a:blipFill>
            <a:blip r:embed="rId5"/>
            <a:stretch>
              <a:fillRect/>
            </a:stretch>
          </a:blipFill>
        </p:spPr>
      </p:sp>
      <p:sp>
        <p:nvSpPr>
          <p:cNvPr id="118" name="Freeform 118"/>
          <p:cNvSpPr/>
          <p:nvPr/>
        </p:nvSpPr>
        <p:spPr>
          <a:xfrm>
            <a:off x="15258439" y="1843633"/>
            <a:ext cx="2633450" cy="1859874"/>
          </a:xfrm>
          <a:custGeom>
            <a:avLst/>
            <a:gdLst/>
            <a:ahLst/>
            <a:cxnLst/>
            <a:rect l="l" t="t" r="r" b="b"/>
            <a:pathLst>
              <a:path w="2633450" h="1859874">
                <a:moveTo>
                  <a:pt x="0" y="0"/>
                </a:moveTo>
                <a:lnTo>
                  <a:pt x="2633450" y="0"/>
                </a:lnTo>
                <a:lnTo>
                  <a:pt x="2633450" y="1859875"/>
                </a:lnTo>
                <a:lnTo>
                  <a:pt x="0" y="1859875"/>
                </a:lnTo>
                <a:lnTo>
                  <a:pt x="0" y="0"/>
                </a:lnTo>
                <a:close/>
              </a:path>
            </a:pathLst>
          </a:custGeom>
          <a:blipFill>
            <a:blip r:embed="rId6"/>
            <a:stretch>
              <a:fillRect/>
            </a:stretch>
          </a:blipFill>
        </p:spPr>
      </p:sp>
      <p:sp>
        <p:nvSpPr>
          <p:cNvPr id="119" name="Freeform 119"/>
          <p:cNvSpPr/>
          <p:nvPr/>
        </p:nvSpPr>
        <p:spPr>
          <a:xfrm>
            <a:off x="774743" y="1528709"/>
            <a:ext cx="2322882" cy="2174799"/>
          </a:xfrm>
          <a:custGeom>
            <a:avLst/>
            <a:gdLst/>
            <a:ahLst/>
            <a:cxnLst/>
            <a:rect l="l" t="t" r="r" b="b"/>
            <a:pathLst>
              <a:path w="2322882" h="2174799">
                <a:moveTo>
                  <a:pt x="0" y="0"/>
                </a:moveTo>
                <a:lnTo>
                  <a:pt x="2322882" y="0"/>
                </a:lnTo>
                <a:lnTo>
                  <a:pt x="2322882" y="2174799"/>
                </a:lnTo>
                <a:lnTo>
                  <a:pt x="0" y="2174799"/>
                </a:lnTo>
                <a:lnTo>
                  <a:pt x="0" y="0"/>
                </a:lnTo>
                <a:close/>
              </a:path>
            </a:pathLst>
          </a:custGeom>
          <a:blipFill>
            <a:blip r:embed="rId7"/>
            <a:stretch>
              <a:fillRect/>
            </a:stretch>
          </a:blipFill>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966571" y="2051052"/>
            <a:ext cx="4986219" cy="5246370"/>
            <a:chOff x="0" y="0"/>
            <a:chExt cx="5842000" cy="6146800"/>
          </a:xfrm>
        </p:grpSpPr>
        <p:sp>
          <p:nvSpPr>
            <p:cNvPr id="3" name="Freeform 3"/>
            <p:cNvSpPr/>
            <p:nvPr/>
          </p:nvSpPr>
          <p:spPr>
            <a:xfrm>
              <a:off x="0" y="0"/>
              <a:ext cx="5842000" cy="6146800"/>
            </a:xfrm>
            <a:custGeom>
              <a:avLst/>
              <a:gdLst/>
              <a:ahLst/>
              <a:cxnLst/>
              <a:rect l="l" t="t" r="r" b="b"/>
              <a:pathLst>
                <a:path w="5842000" h="6146800">
                  <a:moveTo>
                    <a:pt x="5842000" y="6146800"/>
                  </a:moveTo>
                  <a:lnTo>
                    <a:pt x="0" y="6146800"/>
                  </a:lnTo>
                  <a:lnTo>
                    <a:pt x="0" y="0"/>
                  </a:lnTo>
                  <a:lnTo>
                    <a:pt x="5842000" y="0"/>
                  </a:lnTo>
                  <a:lnTo>
                    <a:pt x="5842000" y="6146800"/>
                  </a:lnTo>
                  <a:close/>
                </a:path>
              </a:pathLst>
            </a:custGeom>
            <a:blipFill>
              <a:blip r:embed="rId2"/>
              <a:stretch>
                <a:fillRect l="-24240" r="-62812"/>
              </a:stretch>
            </a:blipFill>
          </p:spPr>
        </p:sp>
        <p:sp>
          <p:nvSpPr>
            <p:cNvPr id="4" name="Freeform 4"/>
            <p:cNvSpPr/>
            <p:nvPr/>
          </p:nvSpPr>
          <p:spPr>
            <a:xfrm>
              <a:off x="0" y="0"/>
              <a:ext cx="5842000" cy="6146800"/>
            </a:xfrm>
            <a:custGeom>
              <a:avLst/>
              <a:gdLst/>
              <a:ahLst/>
              <a:cxnLst/>
              <a:rect l="l" t="t" r="r" b="b"/>
              <a:pathLst>
                <a:path w="5842000" h="6146800">
                  <a:moveTo>
                    <a:pt x="5842000" y="6146800"/>
                  </a:moveTo>
                  <a:lnTo>
                    <a:pt x="0" y="6146800"/>
                  </a:lnTo>
                  <a:lnTo>
                    <a:pt x="0" y="0"/>
                  </a:lnTo>
                  <a:lnTo>
                    <a:pt x="5842000" y="0"/>
                  </a:lnTo>
                  <a:lnTo>
                    <a:pt x="5842000" y="6146800"/>
                  </a:lnTo>
                  <a:close/>
                </a:path>
              </a:pathLst>
            </a:custGeom>
            <a:blipFill>
              <a:blip r:embed="rId3"/>
              <a:stretch>
                <a:fillRect t="-286" b="-286"/>
              </a:stretch>
            </a:blipFill>
          </p:spPr>
        </p:sp>
      </p:grpSp>
      <p:sp>
        <p:nvSpPr>
          <p:cNvPr id="5" name="TextBox 5"/>
          <p:cNvSpPr txBox="1"/>
          <p:nvPr/>
        </p:nvSpPr>
        <p:spPr>
          <a:xfrm>
            <a:off x="3488826" y="-43642"/>
            <a:ext cx="10899125" cy="1276350"/>
          </a:xfrm>
          <a:prstGeom prst="rect">
            <a:avLst/>
          </a:prstGeom>
        </p:spPr>
        <p:txBody>
          <a:bodyPr lIns="0" tIns="0" rIns="0" bIns="0" rtlCol="0" anchor="t">
            <a:spAutoFit/>
          </a:bodyPr>
          <a:lstStyle/>
          <a:p>
            <a:pPr>
              <a:lnSpc>
                <a:spcPts val="8400"/>
              </a:lnSpc>
            </a:pPr>
            <a:r>
              <a:rPr lang="en-US" sz="7000" spc="-70">
                <a:solidFill>
                  <a:srgbClr val="B54B07"/>
                </a:solidFill>
                <a:latin typeface="Stadio Now Monolinea"/>
              </a:rPr>
              <a:t>FİZİKSEL ZORBALIK</a:t>
            </a:r>
          </a:p>
        </p:txBody>
      </p:sp>
      <p:sp>
        <p:nvSpPr>
          <p:cNvPr id="6" name="TextBox 6"/>
          <p:cNvSpPr txBox="1"/>
          <p:nvPr/>
        </p:nvSpPr>
        <p:spPr>
          <a:xfrm>
            <a:off x="-781014" y="1460501"/>
            <a:ext cx="17573441" cy="1095376"/>
          </a:xfrm>
          <a:prstGeom prst="rect">
            <a:avLst/>
          </a:prstGeom>
        </p:spPr>
        <p:txBody>
          <a:bodyPr lIns="0" tIns="0" rIns="0" bIns="0" rtlCol="0" anchor="t">
            <a:spAutoFit/>
          </a:bodyPr>
          <a:lstStyle/>
          <a:p>
            <a:pPr algn="ctr">
              <a:lnSpc>
                <a:spcPts val="4499"/>
              </a:lnSpc>
            </a:pPr>
            <a:r>
              <a:rPr lang="en-US" sz="2999">
                <a:solidFill>
                  <a:srgbClr val="B54B07"/>
                </a:solidFill>
                <a:latin typeface="Aileron"/>
              </a:rPr>
              <a:t>Çocuğa yönelik doğrudan fiziksel güç uygulanmasıdır.</a:t>
            </a:r>
          </a:p>
          <a:p>
            <a:pPr algn="ctr">
              <a:lnSpc>
                <a:spcPts val="4499"/>
              </a:lnSpc>
              <a:spcBef>
                <a:spcPct val="0"/>
              </a:spcBef>
            </a:pPr>
            <a:endParaRPr lang="en-US" sz="2999">
              <a:solidFill>
                <a:srgbClr val="B54B07"/>
              </a:solidFill>
              <a:latin typeface="Aileron"/>
            </a:endParaRPr>
          </a:p>
        </p:txBody>
      </p:sp>
      <p:sp>
        <p:nvSpPr>
          <p:cNvPr id="7" name="TextBox 7"/>
          <p:cNvSpPr txBox="1"/>
          <p:nvPr/>
        </p:nvSpPr>
        <p:spPr>
          <a:xfrm>
            <a:off x="736385" y="2188203"/>
            <a:ext cx="4988448" cy="7303771"/>
          </a:xfrm>
          <a:prstGeom prst="rect">
            <a:avLst/>
          </a:prstGeom>
        </p:spPr>
        <p:txBody>
          <a:bodyPr lIns="0" tIns="0" rIns="0" bIns="0" rtlCol="0" anchor="t">
            <a:spAutoFit/>
          </a:bodyPr>
          <a:lstStyle/>
          <a:p>
            <a:pPr marL="604516" lvl="1" indent="-302258">
              <a:lnSpc>
                <a:spcPts val="4199"/>
              </a:lnSpc>
              <a:buFont typeface="Arial"/>
              <a:buChar char="•"/>
            </a:pPr>
            <a:r>
              <a:rPr lang="en-US" sz="2799">
                <a:solidFill>
                  <a:srgbClr val="B54B07"/>
                </a:solidFill>
                <a:latin typeface="Aileron"/>
              </a:rPr>
              <a:t>Vurmak</a:t>
            </a:r>
          </a:p>
          <a:p>
            <a:pPr marL="604516" lvl="1" indent="-302258">
              <a:lnSpc>
                <a:spcPts val="4199"/>
              </a:lnSpc>
              <a:buFont typeface="Arial"/>
              <a:buChar char="•"/>
            </a:pPr>
            <a:r>
              <a:rPr lang="en-US" sz="2799">
                <a:solidFill>
                  <a:srgbClr val="B54B07"/>
                </a:solidFill>
                <a:latin typeface="Aileron"/>
              </a:rPr>
              <a:t>İtmek</a:t>
            </a:r>
          </a:p>
          <a:p>
            <a:pPr marL="604516" lvl="1" indent="-302258">
              <a:lnSpc>
                <a:spcPts val="4199"/>
              </a:lnSpc>
              <a:buFont typeface="Arial"/>
              <a:buChar char="•"/>
            </a:pPr>
            <a:r>
              <a:rPr lang="en-US" sz="2799">
                <a:solidFill>
                  <a:srgbClr val="B54B07"/>
                </a:solidFill>
                <a:latin typeface="Aileron"/>
              </a:rPr>
              <a:t>Tükürmek</a:t>
            </a:r>
          </a:p>
          <a:p>
            <a:pPr marL="604516" lvl="1" indent="-302258">
              <a:lnSpc>
                <a:spcPts val="4199"/>
              </a:lnSpc>
              <a:buFont typeface="Arial"/>
              <a:buChar char="•"/>
            </a:pPr>
            <a:r>
              <a:rPr lang="en-US" sz="2799">
                <a:solidFill>
                  <a:srgbClr val="B54B07"/>
                </a:solidFill>
                <a:latin typeface="Aileron"/>
              </a:rPr>
              <a:t>Tekme atmak</a:t>
            </a:r>
          </a:p>
          <a:p>
            <a:pPr marL="604516" lvl="1" indent="-302258">
              <a:lnSpc>
                <a:spcPts val="4199"/>
              </a:lnSpc>
              <a:buFont typeface="Arial"/>
              <a:buChar char="•"/>
            </a:pPr>
            <a:r>
              <a:rPr lang="en-US" sz="2799">
                <a:solidFill>
                  <a:srgbClr val="B54B07"/>
                </a:solidFill>
                <a:latin typeface="Aileron"/>
              </a:rPr>
              <a:t>Çelme takmak</a:t>
            </a:r>
          </a:p>
          <a:p>
            <a:pPr marL="604516" lvl="1" indent="-302258">
              <a:lnSpc>
                <a:spcPts val="4199"/>
              </a:lnSpc>
              <a:buFont typeface="Arial"/>
              <a:buChar char="•"/>
            </a:pPr>
            <a:r>
              <a:rPr lang="en-US" sz="2799">
                <a:solidFill>
                  <a:srgbClr val="B54B07"/>
                </a:solidFill>
                <a:latin typeface="Aileron"/>
              </a:rPr>
              <a:t>Saçını çekmek</a:t>
            </a:r>
          </a:p>
          <a:p>
            <a:pPr marL="604516" lvl="1" indent="-302258">
              <a:lnSpc>
                <a:spcPts val="4199"/>
              </a:lnSpc>
              <a:buFont typeface="Arial"/>
              <a:buChar char="•"/>
            </a:pPr>
            <a:r>
              <a:rPr lang="en-US" sz="2799">
                <a:solidFill>
                  <a:srgbClr val="B54B07"/>
                </a:solidFill>
                <a:latin typeface="Aileron"/>
              </a:rPr>
              <a:t>Eşyalarına zarar vermek</a:t>
            </a:r>
          </a:p>
          <a:p>
            <a:pPr marL="604516" lvl="1" indent="-302258">
              <a:lnSpc>
                <a:spcPts val="4199"/>
              </a:lnSpc>
              <a:buFont typeface="Arial"/>
              <a:buChar char="•"/>
            </a:pPr>
            <a:r>
              <a:rPr lang="en-US" sz="2799">
                <a:solidFill>
                  <a:srgbClr val="B54B07"/>
                </a:solidFill>
                <a:latin typeface="Aileron"/>
              </a:rPr>
              <a:t>Sırasını çizmek</a:t>
            </a:r>
          </a:p>
          <a:p>
            <a:pPr marL="604516" lvl="1" indent="-302258">
              <a:lnSpc>
                <a:spcPts val="4199"/>
              </a:lnSpc>
              <a:buFont typeface="Arial"/>
              <a:buChar char="•"/>
            </a:pPr>
            <a:r>
              <a:rPr lang="en-US" sz="2799">
                <a:solidFill>
                  <a:srgbClr val="B54B07"/>
                </a:solidFill>
                <a:latin typeface="Aileron"/>
              </a:rPr>
              <a:t>Sandalyesini altından çekmek veya</a:t>
            </a:r>
          </a:p>
          <a:p>
            <a:pPr marL="604516" lvl="1" indent="-302258">
              <a:lnSpc>
                <a:spcPts val="4199"/>
              </a:lnSpc>
              <a:buFont typeface="Arial"/>
              <a:buChar char="•"/>
            </a:pPr>
            <a:r>
              <a:rPr lang="en-US" sz="2799">
                <a:solidFill>
                  <a:srgbClr val="B54B07"/>
                </a:solidFill>
                <a:latin typeface="Aileron"/>
              </a:rPr>
              <a:t>Sandalyesine boya sürmek</a:t>
            </a:r>
          </a:p>
          <a:p>
            <a:pPr marL="604516" lvl="1" indent="-302258">
              <a:lnSpc>
                <a:spcPts val="4199"/>
              </a:lnSpc>
              <a:buFont typeface="Arial"/>
              <a:buChar char="•"/>
            </a:pPr>
            <a:r>
              <a:rPr lang="en-US" sz="2799">
                <a:solidFill>
                  <a:srgbClr val="B54B07"/>
                </a:solidFill>
                <a:latin typeface="Aileron"/>
              </a:rPr>
              <a:t>Sınıfa/tuvalete kilitlemek</a:t>
            </a:r>
          </a:p>
          <a:p>
            <a:pPr marL="604516" lvl="1" indent="-302258">
              <a:lnSpc>
                <a:spcPts val="4199"/>
              </a:lnSpc>
              <a:buFont typeface="Arial"/>
              <a:buChar char="•"/>
            </a:pPr>
            <a:r>
              <a:rPr lang="en-US" sz="2799">
                <a:solidFill>
                  <a:srgbClr val="B54B07"/>
                </a:solidFill>
                <a:latin typeface="Aileron"/>
              </a:rPr>
              <a:t>Tuvaletin kapısını açmak</a:t>
            </a:r>
          </a:p>
          <a:p>
            <a:pPr>
              <a:lnSpc>
                <a:spcPts val="4199"/>
              </a:lnSpc>
            </a:pPr>
            <a:endParaRPr lang="en-US" sz="2799">
              <a:solidFill>
                <a:srgbClr val="B54B07"/>
              </a:solidFill>
              <a:latin typeface="Ailero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964836" y="3016321"/>
            <a:ext cx="4986219" cy="5246370"/>
            <a:chOff x="0" y="0"/>
            <a:chExt cx="5842000" cy="6146800"/>
          </a:xfrm>
        </p:grpSpPr>
        <p:sp>
          <p:nvSpPr>
            <p:cNvPr id="3" name="Freeform 3"/>
            <p:cNvSpPr/>
            <p:nvPr/>
          </p:nvSpPr>
          <p:spPr>
            <a:xfrm>
              <a:off x="0" y="0"/>
              <a:ext cx="5842000" cy="6146800"/>
            </a:xfrm>
            <a:custGeom>
              <a:avLst/>
              <a:gdLst/>
              <a:ahLst/>
              <a:cxnLst/>
              <a:rect l="l" t="t" r="r" b="b"/>
              <a:pathLst>
                <a:path w="5842000" h="6146800">
                  <a:moveTo>
                    <a:pt x="5842000" y="6146800"/>
                  </a:moveTo>
                  <a:lnTo>
                    <a:pt x="0" y="6146800"/>
                  </a:lnTo>
                  <a:lnTo>
                    <a:pt x="0" y="0"/>
                  </a:lnTo>
                  <a:lnTo>
                    <a:pt x="5842000" y="0"/>
                  </a:lnTo>
                  <a:lnTo>
                    <a:pt x="5842000" y="6146800"/>
                  </a:lnTo>
                  <a:close/>
                </a:path>
              </a:pathLst>
            </a:custGeom>
            <a:blipFill>
              <a:blip r:embed="rId2"/>
              <a:stretch>
                <a:fillRect l="-43526" r="-43526"/>
              </a:stretch>
            </a:blipFill>
          </p:spPr>
        </p:sp>
        <p:sp>
          <p:nvSpPr>
            <p:cNvPr id="4" name="Freeform 4"/>
            <p:cNvSpPr/>
            <p:nvPr/>
          </p:nvSpPr>
          <p:spPr>
            <a:xfrm>
              <a:off x="0" y="0"/>
              <a:ext cx="5842000" cy="6146800"/>
            </a:xfrm>
            <a:custGeom>
              <a:avLst/>
              <a:gdLst/>
              <a:ahLst/>
              <a:cxnLst/>
              <a:rect l="l" t="t" r="r" b="b"/>
              <a:pathLst>
                <a:path w="5842000" h="6146800">
                  <a:moveTo>
                    <a:pt x="5842000" y="6146800"/>
                  </a:moveTo>
                  <a:lnTo>
                    <a:pt x="0" y="6146800"/>
                  </a:lnTo>
                  <a:lnTo>
                    <a:pt x="0" y="0"/>
                  </a:lnTo>
                  <a:lnTo>
                    <a:pt x="5842000" y="0"/>
                  </a:lnTo>
                  <a:lnTo>
                    <a:pt x="5842000" y="6146800"/>
                  </a:lnTo>
                  <a:close/>
                </a:path>
              </a:pathLst>
            </a:custGeom>
            <a:blipFill>
              <a:blip r:embed="rId3"/>
              <a:stretch>
                <a:fillRect t="-286" b="-286"/>
              </a:stretch>
            </a:blipFill>
          </p:spPr>
        </p:sp>
      </p:grpSp>
      <p:sp>
        <p:nvSpPr>
          <p:cNvPr id="5" name="TextBox 5"/>
          <p:cNvSpPr txBox="1"/>
          <p:nvPr/>
        </p:nvSpPr>
        <p:spPr>
          <a:xfrm>
            <a:off x="4242015" y="-26012"/>
            <a:ext cx="12037174" cy="1276350"/>
          </a:xfrm>
          <a:prstGeom prst="rect">
            <a:avLst/>
          </a:prstGeom>
        </p:spPr>
        <p:txBody>
          <a:bodyPr lIns="0" tIns="0" rIns="0" bIns="0" rtlCol="0" anchor="t">
            <a:spAutoFit/>
          </a:bodyPr>
          <a:lstStyle/>
          <a:p>
            <a:pPr>
              <a:lnSpc>
                <a:spcPts val="8400"/>
              </a:lnSpc>
            </a:pPr>
            <a:r>
              <a:rPr lang="en-US" sz="7000" spc="-70">
                <a:solidFill>
                  <a:srgbClr val="B54B07"/>
                </a:solidFill>
                <a:latin typeface="Stadio Now Monolinea"/>
              </a:rPr>
              <a:t>  SÖZEL  ZORBALIK</a:t>
            </a:r>
          </a:p>
        </p:txBody>
      </p:sp>
      <p:sp>
        <p:nvSpPr>
          <p:cNvPr id="6" name="TextBox 6"/>
          <p:cNvSpPr txBox="1"/>
          <p:nvPr/>
        </p:nvSpPr>
        <p:spPr>
          <a:xfrm>
            <a:off x="1263378" y="2608918"/>
            <a:ext cx="5957273" cy="5591176"/>
          </a:xfrm>
          <a:prstGeom prst="rect">
            <a:avLst/>
          </a:prstGeom>
        </p:spPr>
        <p:txBody>
          <a:bodyPr lIns="0" tIns="0" rIns="0" bIns="0" rtlCol="0" anchor="t">
            <a:spAutoFit/>
          </a:bodyPr>
          <a:lstStyle/>
          <a:p>
            <a:pPr marL="647695" lvl="1" indent="-323848">
              <a:lnSpc>
                <a:spcPts val="4499"/>
              </a:lnSpc>
              <a:buFont typeface="Arial"/>
              <a:buChar char="•"/>
            </a:pPr>
            <a:r>
              <a:rPr lang="en-US" sz="2999">
                <a:solidFill>
                  <a:srgbClr val="B54B07"/>
                </a:solidFill>
                <a:latin typeface="Aileron"/>
              </a:rPr>
              <a:t>Azarlamak</a:t>
            </a:r>
          </a:p>
          <a:p>
            <a:pPr marL="647695" lvl="1" indent="-323848">
              <a:lnSpc>
                <a:spcPts val="4499"/>
              </a:lnSpc>
              <a:buFont typeface="Arial"/>
              <a:buChar char="•"/>
            </a:pPr>
            <a:r>
              <a:rPr lang="en-US" sz="2999">
                <a:solidFill>
                  <a:srgbClr val="B54B07"/>
                </a:solidFill>
                <a:latin typeface="Aileron"/>
              </a:rPr>
              <a:t>Laf ile sataşmak</a:t>
            </a:r>
          </a:p>
          <a:p>
            <a:pPr marL="647695" lvl="1" indent="-323848">
              <a:lnSpc>
                <a:spcPts val="4499"/>
              </a:lnSpc>
              <a:buFont typeface="Arial"/>
              <a:buChar char="•"/>
            </a:pPr>
            <a:r>
              <a:rPr lang="en-US" sz="2999">
                <a:solidFill>
                  <a:srgbClr val="B54B07"/>
                </a:solidFill>
                <a:latin typeface="Aileron"/>
              </a:rPr>
              <a:t>Küçük düşürücü sözler söylemek</a:t>
            </a:r>
          </a:p>
          <a:p>
            <a:pPr marL="647695" lvl="1" indent="-323848">
              <a:lnSpc>
                <a:spcPts val="4499"/>
              </a:lnSpc>
              <a:buFont typeface="Arial"/>
              <a:buChar char="•"/>
            </a:pPr>
            <a:r>
              <a:rPr lang="en-US" sz="2999">
                <a:solidFill>
                  <a:srgbClr val="B54B07"/>
                </a:solidFill>
                <a:latin typeface="Aileron"/>
              </a:rPr>
              <a:t>Alay etmek, dalga geçmek</a:t>
            </a:r>
          </a:p>
          <a:p>
            <a:pPr marL="647695" lvl="1" indent="-323848">
              <a:lnSpc>
                <a:spcPts val="4499"/>
              </a:lnSpc>
              <a:buFont typeface="Arial"/>
              <a:buChar char="•"/>
            </a:pPr>
            <a:r>
              <a:rPr lang="en-US" sz="2999">
                <a:solidFill>
                  <a:srgbClr val="B54B07"/>
                </a:solidFill>
                <a:latin typeface="Aileron"/>
              </a:rPr>
              <a:t>İsim/lakap takmak</a:t>
            </a:r>
          </a:p>
          <a:p>
            <a:pPr marL="647695" lvl="1" indent="-323848">
              <a:lnSpc>
                <a:spcPts val="4499"/>
              </a:lnSpc>
              <a:buFont typeface="Arial"/>
              <a:buChar char="•"/>
            </a:pPr>
            <a:r>
              <a:rPr lang="en-US" sz="2999">
                <a:solidFill>
                  <a:srgbClr val="B54B07"/>
                </a:solidFill>
                <a:latin typeface="Aileron"/>
              </a:rPr>
              <a:t>Hakaret etmek</a:t>
            </a:r>
          </a:p>
          <a:p>
            <a:pPr marL="647695" lvl="1" indent="-323848">
              <a:lnSpc>
                <a:spcPts val="4499"/>
              </a:lnSpc>
              <a:buFont typeface="Arial"/>
              <a:buChar char="•"/>
            </a:pPr>
            <a:r>
              <a:rPr lang="en-US" sz="2999">
                <a:solidFill>
                  <a:srgbClr val="B54B07"/>
                </a:solidFill>
                <a:latin typeface="Aileron"/>
              </a:rPr>
              <a:t>Küfürlü konuşmak</a:t>
            </a:r>
          </a:p>
          <a:p>
            <a:pPr marL="647695" lvl="1" indent="-323848">
              <a:lnSpc>
                <a:spcPts val="4499"/>
              </a:lnSpc>
              <a:buFont typeface="Arial"/>
              <a:buChar char="•"/>
            </a:pPr>
            <a:r>
              <a:rPr lang="en-US" sz="2999">
                <a:solidFill>
                  <a:srgbClr val="B54B07"/>
                </a:solidFill>
                <a:latin typeface="Aileron"/>
              </a:rPr>
              <a:t>Bağırmak</a:t>
            </a:r>
          </a:p>
          <a:p>
            <a:pPr>
              <a:lnSpc>
                <a:spcPts val="4499"/>
              </a:lnSpc>
            </a:pPr>
            <a:endParaRPr lang="en-US" sz="2999">
              <a:solidFill>
                <a:srgbClr val="B54B07"/>
              </a:solidFill>
              <a:latin typeface="Aileron"/>
            </a:endParaRPr>
          </a:p>
        </p:txBody>
      </p:sp>
      <p:sp>
        <p:nvSpPr>
          <p:cNvPr id="7" name="TextBox 7"/>
          <p:cNvSpPr txBox="1"/>
          <p:nvPr/>
        </p:nvSpPr>
        <p:spPr>
          <a:xfrm>
            <a:off x="1720455" y="1413375"/>
            <a:ext cx="13443000" cy="533401"/>
          </a:xfrm>
          <a:prstGeom prst="rect">
            <a:avLst/>
          </a:prstGeom>
        </p:spPr>
        <p:txBody>
          <a:bodyPr lIns="0" tIns="0" rIns="0" bIns="0" rtlCol="0" anchor="t">
            <a:spAutoFit/>
          </a:bodyPr>
          <a:lstStyle/>
          <a:p>
            <a:pPr algn="ctr">
              <a:lnSpc>
                <a:spcPts val="4499"/>
              </a:lnSpc>
              <a:spcBef>
                <a:spcPct val="0"/>
              </a:spcBef>
            </a:pPr>
            <a:r>
              <a:rPr lang="en-US" sz="2999">
                <a:solidFill>
                  <a:srgbClr val="B54B07"/>
                </a:solidFill>
                <a:latin typeface="Aileron"/>
              </a:rPr>
              <a:t>Çocuğa yönelik olumsuz sözel ifadelerin kullanılmasıdır.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960436" y="2520315"/>
            <a:ext cx="4986219" cy="5246370"/>
            <a:chOff x="0" y="0"/>
            <a:chExt cx="5842000" cy="6146800"/>
          </a:xfrm>
        </p:grpSpPr>
        <p:sp>
          <p:nvSpPr>
            <p:cNvPr id="3" name="Freeform 3"/>
            <p:cNvSpPr/>
            <p:nvPr/>
          </p:nvSpPr>
          <p:spPr>
            <a:xfrm>
              <a:off x="0" y="0"/>
              <a:ext cx="5842000" cy="6146800"/>
            </a:xfrm>
            <a:custGeom>
              <a:avLst/>
              <a:gdLst/>
              <a:ahLst/>
              <a:cxnLst/>
              <a:rect l="l" t="t" r="r" b="b"/>
              <a:pathLst>
                <a:path w="5842000" h="6146800">
                  <a:moveTo>
                    <a:pt x="5842000" y="6146800"/>
                  </a:moveTo>
                  <a:lnTo>
                    <a:pt x="0" y="6146800"/>
                  </a:lnTo>
                  <a:lnTo>
                    <a:pt x="0" y="0"/>
                  </a:lnTo>
                  <a:lnTo>
                    <a:pt x="5842000" y="0"/>
                  </a:lnTo>
                  <a:lnTo>
                    <a:pt x="5842000" y="6146800"/>
                  </a:lnTo>
                  <a:close/>
                </a:path>
              </a:pathLst>
            </a:custGeom>
            <a:blipFill>
              <a:blip r:embed="rId2"/>
              <a:stretch>
                <a:fillRect l="-28962" r="-28962"/>
              </a:stretch>
            </a:blipFill>
          </p:spPr>
        </p:sp>
        <p:sp>
          <p:nvSpPr>
            <p:cNvPr id="4" name="Freeform 4"/>
            <p:cNvSpPr/>
            <p:nvPr/>
          </p:nvSpPr>
          <p:spPr>
            <a:xfrm>
              <a:off x="0" y="0"/>
              <a:ext cx="5842000" cy="6146800"/>
            </a:xfrm>
            <a:custGeom>
              <a:avLst/>
              <a:gdLst/>
              <a:ahLst/>
              <a:cxnLst/>
              <a:rect l="l" t="t" r="r" b="b"/>
              <a:pathLst>
                <a:path w="5842000" h="6146800">
                  <a:moveTo>
                    <a:pt x="5842000" y="6146800"/>
                  </a:moveTo>
                  <a:lnTo>
                    <a:pt x="0" y="6146800"/>
                  </a:lnTo>
                  <a:lnTo>
                    <a:pt x="0" y="0"/>
                  </a:lnTo>
                  <a:lnTo>
                    <a:pt x="5842000" y="0"/>
                  </a:lnTo>
                  <a:lnTo>
                    <a:pt x="5842000" y="6146800"/>
                  </a:lnTo>
                  <a:close/>
                </a:path>
              </a:pathLst>
            </a:custGeom>
            <a:blipFill>
              <a:blip r:embed="rId3"/>
              <a:stretch>
                <a:fillRect t="-286" b="-286"/>
              </a:stretch>
            </a:blipFill>
          </p:spPr>
        </p:sp>
      </p:grpSp>
      <p:sp>
        <p:nvSpPr>
          <p:cNvPr id="5" name="TextBox 5"/>
          <p:cNvSpPr txBox="1"/>
          <p:nvPr/>
        </p:nvSpPr>
        <p:spPr>
          <a:xfrm>
            <a:off x="2718481" y="10512"/>
            <a:ext cx="12461153" cy="1077218"/>
          </a:xfrm>
          <a:prstGeom prst="rect">
            <a:avLst/>
          </a:prstGeom>
        </p:spPr>
        <p:txBody>
          <a:bodyPr lIns="0" tIns="0" rIns="0" bIns="0" rtlCol="0" anchor="t">
            <a:spAutoFit/>
          </a:bodyPr>
          <a:lstStyle/>
          <a:p>
            <a:pPr>
              <a:lnSpc>
                <a:spcPts val="8400"/>
              </a:lnSpc>
            </a:pPr>
            <a:r>
              <a:rPr lang="en-US" sz="7000" spc="-70" dirty="0">
                <a:solidFill>
                  <a:srgbClr val="B54B07"/>
                </a:solidFill>
                <a:latin typeface="Stadio Now Monolinea"/>
              </a:rPr>
              <a:t> </a:t>
            </a:r>
            <a:r>
              <a:rPr lang="en-US" sz="5000" spc="-70" dirty="0">
                <a:solidFill>
                  <a:srgbClr val="B54B07"/>
                </a:solidFill>
                <a:latin typeface="Stadio Now Monolinea"/>
              </a:rPr>
              <a:t>İLİŞKİSEL/SOSYAL ZORBALIK</a:t>
            </a:r>
          </a:p>
        </p:txBody>
      </p:sp>
      <p:sp>
        <p:nvSpPr>
          <p:cNvPr id="6" name="TextBox 6"/>
          <p:cNvSpPr txBox="1"/>
          <p:nvPr/>
        </p:nvSpPr>
        <p:spPr>
          <a:xfrm>
            <a:off x="353124" y="1415181"/>
            <a:ext cx="17191867" cy="533401"/>
          </a:xfrm>
          <a:prstGeom prst="rect">
            <a:avLst/>
          </a:prstGeom>
        </p:spPr>
        <p:txBody>
          <a:bodyPr lIns="0" tIns="0" rIns="0" bIns="0" rtlCol="0" anchor="t">
            <a:spAutoFit/>
          </a:bodyPr>
          <a:lstStyle/>
          <a:p>
            <a:pPr algn="ctr">
              <a:lnSpc>
                <a:spcPts val="4499"/>
              </a:lnSpc>
              <a:spcBef>
                <a:spcPct val="0"/>
              </a:spcBef>
            </a:pPr>
            <a:r>
              <a:rPr lang="en-US" sz="2999" dirty="0" err="1">
                <a:solidFill>
                  <a:srgbClr val="B54B07"/>
                </a:solidFill>
                <a:latin typeface="Aileron"/>
              </a:rPr>
              <a:t>Çocuğun</a:t>
            </a:r>
            <a:r>
              <a:rPr lang="en-US" sz="2999" dirty="0">
                <a:solidFill>
                  <a:srgbClr val="B54B07"/>
                </a:solidFill>
                <a:latin typeface="Aileron"/>
              </a:rPr>
              <a:t> </a:t>
            </a:r>
            <a:r>
              <a:rPr lang="en-US" sz="2999" dirty="0" err="1">
                <a:solidFill>
                  <a:srgbClr val="B54B07"/>
                </a:solidFill>
                <a:latin typeface="Aileron"/>
              </a:rPr>
              <a:t>arkadaşlık</a:t>
            </a:r>
            <a:r>
              <a:rPr lang="en-US" sz="2999" dirty="0">
                <a:solidFill>
                  <a:srgbClr val="B54B07"/>
                </a:solidFill>
                <a:latin typeface="Aileron"/>
              </a:rPr>
              <a:t>/</a:t>
            </a:r>
            <a:r>
              <a:rPr lang="en-US" sz="2999" dirty="0" err="1">
                <a:solidFill>
                  <a:srgbClr val="B54B07"/>
                </a:solidFill>
                <a:latin typeface="Aileron"/>
              </a:rPr>
              <a:t>sosyal</a:t>
            </a:r>
            <a:r>
              <a:rPr lang="en-US" sz="2999" dirty="0">
                <a:solidFill>
                  <a:srgbClr val="B54B07"/>
                </a:solidFill>
                <a:latin typeface="Aileron"/>
              </a:rPr>
              <a:t> </a:t>
            </a:r>
            <a:r>
              <a:rPr lang="en-US" sz="2999" dirty="0" err="1">
                <a:solidFill>
                  <a:srgbClr val="B54B07"/>
                </a:solidFill>
                <a:latin typeface="Aileron"/>
              </a:rPr>
              <a:t>ilişkilerine</a:t>
            </a:r>
            <a:r>
              <a:rPr lang="en-US" sz="2999" dirty="0">
                <a:solidFill>
                  <a:srgbClr val="B54B07"/>
                </a:solidFill>
                <a:latin typeface="Aileron"/>
              </a:rPr>
              <a:t> </a:t>
            </a:r>
            <a:r>
              <a:rPr lang="en-US" sz="2999" dirty="0" err="1">
                <a:solidFill>
                  <a:srgbClr val="B54B07"/>
                </a:solidFill>
                <a:latin typeface="Aileron"/>
              </a:rPr>
              <a:t>zarar</a:t>
            </a:r>
            <a:r>
              <a:rPr lang="en-US" sz="2999" dirty="0">
                <a:solidFill>
                  <a:srgbClr val="B54B07"/>
                </a:solidFill>
                <a:latin typeface="Aileron"/>
              </a:rPr>
              <a:t> </a:t>
            </a:r>
            <a:r>
              <a:rPr lang="en-US" sz="2999" dirty="0" err="1">
                <a:solidFill>
                  <a:srgbClr val="B54B07"/>
                </a:solidFill>
                <a:latin typeface="Aileron"/>
              </a:rPr>
              <a:t>vermeyi</a:t>
            </a:r>
            <a:r>
              <a:rPr lang="en-US" sz="2999" dirty="0">
                <a:solidFill>
                  <a:srgbClr val="B54B07"/>
                </a:solidFill>
                <a:latin typeface="Aileron"/>
              </a:rPr>
              <a:t> </a:t>
            </a:r>
            <a:r>
              <a:rPr lang="en-US" sz="2999" dirty="0" err="1">
                <a:solidFill>
                  <a:srgbClr val="B54B07"/>
                </a:solidFill>
                <a:latin typeface="Aileron"/>
              </a:rPr>
              <a:t>hedefleyen</a:t>
            </a:r>
            <a:r>
              <a:rPr lang="en-US" sz="2999" dirty="0">
                <a:solidFill>
                  <a:srgbClr val="B54B07"/>
                </a:solidFill>
                <a:latin typeface="Aileron"/>
              </a:rPr>
              <a:t> </a:t>
            </a:r>
            <a:r>
              <a:rPr lang="en-US" sz="2999" dirty="0" err="1">
                <a:solidFill>
                  <a:srgbClr val="B54B07"/>
                </a:solidFill>
                <a:latin typeface="Aileron"/>
              </a:rPr>
              <a:t>davranışların</a:t>
            </a:r>
            <a:r>
              <a:rPr lang="en-US" sz="2999" dirty="0">
                <a:solidFill>
                  <a:srgbClr val="B54B07"/>
                </a:solidFill>
                <a:latin typeface="Aileron"/>
              </a:rPr>
              <a:t> </a:t>
            </a:r>
            <a:r>
              <a:rPr lang="en-US" sz="2999" dirty="0" err="1">
                <a:solidFill>
                  <a:srgbClr val="B54B07"/>
                </a:solidFill>
                <a:latin typeface="Aileron"/>
              </a:rPr>
              <a:t>yapılmasıdır</a:t>
            </a:r>
            <a:endParaRPr lang="en-US" sz="2999" dirty="0">
              <a:solidFill>
                <a:srgbClr val="B54B07"/>
              </a:solidFill>
              <a:latin typeface="Aileron"/>
            </a:endParaRPr>
          </a:p>
        </p:txBody>
      </p:sp>
      <p:sp>
        <p:nvSpPr>
          <p:cNvPr id="7" name="TextBox 7"/>
          <p:cNvSpPr txBox="1"/>
          <p:nvPr/>
        </p:nvSpPr>
        <p:spPr>
          <a:xfrm>
            <a:off x="510723" y="3011891"/>
            <a:ext cx="8805148" cy="5886494"/>
          </a:xfrm>
          <a:prstGeom prst="rect">
            <a:avLst/>
          </a:prstGeom>
        </p:spPr>
        <p:txBody>
          <a:bodyPr lIns="0" tIns="0" rIns="0" bIns="0" rtlCol="0" anchor="t">
            <a:spAutoFit/>
          </a:bodyPr>
          <a:lstStyle/>
          <a:p>
            <a:pPr marL="755400" lvl="1" indent="-377700">
              <a:lnSpc>
                <a:spcPts val="5248"/>
              </a:lnSpc>
              <a:buFont typeface="Arial"/>
              <a:buChar char="•"/>
            </a:pPr>
            <a:r>
              <a:rPr lang="en-US" sz="3498">
                <a:solidFill>
                  <a:srgbClr val="B54B07"/>
                </a:solidFill>
                <a:latin typeface="Aileron"/>
              </a:rPr>
              <a:t>Arkadaş grubundan dışlamak</a:t>
            </a:r>
          </a:p>
          <a:p>
            <a:pPr marL="755400" lvl="1" indent="-377700">
              <a:lnSpc>
                <a:spcPts val="5248"/>
              </a:lnSpc>
              <a:buFont typeface="Arial"/>
              <a:buChar char="•"/>
            </a:pPr>
            <a:r>
              <a:rPr lang="en-US" sz="3498">
                <a:solidFill>
                  <a:srgbClr val="B54B07"/>
                </a:solidFill>
                <a:latin typeface="Aileron"/>
              </a:rPr>
              <a:t>Rezil etmeye/küçük düşürmeye çalışmak</a:t>
            </a:r>
          </a:p>
          <a:p>
            <a:pPr marL="755400" lvl="1" indent="-377700">
              <a:lnSpc>
                <a:spcPts val="5248"/>
              </a:lnSpc>
              <a:buFont typeface="Arial"/>
              <a:buChar char="•"/>
            </a:pPr>
            <a:r>
              <a:rPr lang="en-US" sz="3498">
                <a:solidFill>
                  <a:srgbClr val="B54B07"/>
                </a:solidFill>
                <a:latin typeface="Aileron"/>
              </a:rPr>
              <a:t>Okul dışı aktivitelere dahil etmemek</a:t>
            </a:r>
          </a:p>
          <a:p>
            <a:pPr marL="755400" lvl="1" indent="-377700">
              <a:lnSpc>
                <a:spcPts val="5248"/>
              </a:lnSpc>
              <a:buFont typeface="Arial"/>
              <a:buChar char="•"/>
            </a:pPr>
            <a:r>
              <a:rPr lang="en-US" sz="3498">
                <a:solidFill>
                  <a:srgbClr val="B54B07"/>
                </a:solidFill>
                <a:latin typeface="Aileron"/>
              </a:rPr>
              <a:t>Görmezden gelmek</a:t>
            </a:r>
          </a:p>
          <a:p>
            <a:pPr marL="755400" lvl="1" indent="-377700">
              <a:lnSpc>
                <a:spcPts val="5248"/>
              </a:lnSpc>
              <a:buFont typeface="Arial"/>
              <a:buChar char="•"/>
            </a:pPr>
            <a:r>
              <a:rPr lang="en-US" sz="3498">
                <a:solidFill>
                  <a:srgbClr val="B54B07"/>
                </a:solidFill>
                <a:latin typeface="Aileron"/>
              </a:rPr>
              <a:t>Kıs kıs gülmek</a:t>
            </a:r>
          </a:p>
          <a:p>
            <a:pPr marL="755400" lvl="1" indent="-377700">
              <a:lnSpc>
                <a:spcPts val="5248"/>
              </a:lnSpc>
              <a:buFont typeface="Arial"/>
              <a:buChar char="•"/>
            </a:pPr>
            <a:r>
              <a:rPr lang="en-US" sz="3498">
                <a:solidFill>
                  <a:srgbClr val="B54B07"/>
                </a:solidFill>
                <a:latin typeface="Aileron"/>
              </a:rPr>
              <a:t>Yalnızlaştırmak</a:t>
            </a:r>
          </a:p>
          <a:p>
            <a:pPr marL="755400" lvl="1" indent="-377700">
              <a:lnSpc>
                <a:spcPts val="5248"/>
              </a:lnSpc>
              <a:buFont typeface="Arial"/>
              <a:buChar char="•"/>
            </a:pPr>
            <a:r>
              <a:rPr lang="en-US" sz="3498">
                <a:solidFill>
                  <a:srgbClr val="B54B07"/>
                </a:solidFill>
                <a:latin typeface="Aileron"/>
              </a:rPr>
              <a:t>Tehdit etmek</a:t>
            </a:r>
          </a:p>
          <a:p>
            <a:pPr marL="755400" lvl="1" indent="-377700">
              <a:lnSpc>
                <a:spcPts val="5248"/>
              </a:lnSpc>
              <a:buFont typeface="Arial"/>
              <a:buChar char="•"/>
            </a:pPr>
            <a:r>
              <a:rPr lang="en-US" sz="3498">
                <a:solidFill>
                  <a:srgbClr val="B54B07"/>
                </a:solidFill>
                <a:latin typeface="Aileron"/>
              </a:rPr>
              <a:t>Utandırmak</a:t>
            </a:r>
          </a:p>
          <a:p>
            <a:pPr marL="755400" lvl="1" indent="-377700">
              <a:lnSpc>
                <a:spcPts val="5248"/>
              </a:lnSpc>
              <a:buFont typeface="Arial"/>
              <a:buChar char="•"/>
            </a:pPr>
            <a:r>
              <a:rPr lang="en-US" sz="3498">
                <a:solidFill>
                  <a:srgbClr val="B54B07"/>
                </a:solidFill>
                <a:latin typeface="Aileron"/>
              </a:rPr>
              <a:t>Taklit etmek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586597" y="2882424"/>
            <a:ext cx="4986219" cy="5246370"/>
            <a:chOff x="0" y="0"/>
            <a:chExt cx="5842000" cy="6146800"/>
          </a:xfrm>
        </p:grpSpPr>
        <p:sp>
          <p:nvSpPr>
            <p:cNvPr id="3" name="Freeform 3"/>
            <p:cNvSpPr/>
            <p:nvPr/>
          </p:nvSpPr>
          <p:spPr>
            <a:xfrm>
              <a:off x="0" y="0"/>
              <a:ext cx="5842000" cy="6146800"/>
            </a:xfrm>
            <a:custGeom>
              <a:avLst/>
              <a:gdLst/>
              <a:ahLst/>
              <a:cxnLst/>
              <a:rect l="l" t="t" r="r" b="b"/>
              <a:pathLst>
                <a:path w="5842000" h="6146800">
                  <a:moveTo>
                    <a:pt x="5842000" y="6146800"/>
                  </a:moveTo>
                  <a:lnTo>
                    <a:pt x="0" y="6146800"/>
                  </a:lnTo>
                  <a:lnTo>
                    <a:pt x="0" y="0"/>
                  </a:lnTo>
                  <a:lnTo>
                    <a:pt x="5842000" y="0"/>
                  </a:lnTo>
                  <a:lnTo>
                    <a:pt x="5842000" y="6146800"/>
                  </a:lnTo>
                  <a:close/>
                </a:path>
              </a:pathLst>
            </a:custGeom>
            <a:blipFill>
              <a:blip r:embed="rId2"/>
              <a:stretch>
                <a:fillRect l="-28962" r="-28962"/>
              </a:stretch>
            </a:blipFill>
          </p:spPr>
        </p:sp>
        <p:sp>
          <p:nvSpPr>
            <p:cNvPr id="4" name="Freeform 4"/>
            <p:cNvSpPr/>
            <p:nvPr/>
          </p:nvSpPr>
          <p:spPr>
            <a:xfrm>
              <a:off x="0" y="0"/>
              <a:ext cx="5842000" cy="6146800"/>
            </a:xfrm>
            <a:custGeom>
              <a:avLst/>
              <a:gdLst/>
              <a:ahLst/>
              <a:cxnLst/>
              <a:rect l="l" t="t" r="r" b="b"/>
              <a:pathLst>
                <a:path w="5842000" h="6146800">
                  <a:moveTo>
                    <a:pt x="5842000" y="6146800"/>
                  </a:moveTo>
                  <a:lnTo>
                    <a:pt x="0" y="6146800"/>
                  </a:lnTo>
                  <a:lnTo>
                    <a:pt x="0" y="0"/>
                  </a:lnTo>
                  <a:lnTo>
                    <a:pt x="5842000" y="0"/>
                  </a:lnTo>
                  <a:lnTo>
                    <a:pt x="5842000" y="6146800"/>
                  </a:lnTo>
                  <a:close/>
                </a:path>
              </a:pathLst>
            </a:custGeom>
            <a:blipFill>
              <a:blip r:embed="rId3"/>
              <a:stretch>
                <a:fillRect t="-286" b="-286"/>
              </a:stretch>
            </a:blipFill>
          </p:spPr>
        </p:sp>
      </p:grpSp>
      <p:sp>
        <p:nvSpPr>
          <p:cNvPr id="5" name="TextBox 5"/>
          <p:cNvSpPr txBox="1"/>
          <p:nvPr/>
        </p:nvSpPr>
        <p:spPr>
          <a:xfrm>
            <a:off x="772300" y="2618270"/>
            <a:ext cx="7689745" cy="7410240"/>
          </a:xfrm>
          <a:prstGeom prst="rect">
            <a:avLst/>
          </a:prstGeom>
        </p:spPr>
        <p:txBody>
          <a:bodyPr lIns="0" tIns="0" rIns="0" bIns="0" rtlCol="0" anchor="t">
            <a:spAutoFit/>
          </a:bodyPr>
          <a:lstStyle/>
          <a:p>
            <a:pPr marL="648889" lvl="1" indent="-324444">
              <a:lnSpc>
                <a:spcPts val="4508"/>
              </a:lnSpc>
              <a:buFont typeface="Arial"/>
              <a:buChar char="•"/>
            </a:pPr>
            <a:r>
              <a:rPr lang="en-US" sz="3005">
                <a:solidFill>
                  <a:srgbClr val="B54B07"/>
                </a:solidFill>
                <a:latin typeface="Aileron"/>
              </a:rPr>
              <a:t>Rahatsız edici mesajlar göndermek</a:t>
            </a:r>
          </a:p>
          <a:p>
            <a:pPr marL="648889" lvl="1" indent="-324444">
              <a:lnSpc>
                <a:spcPts val="4508"/>
              </a:lnSpc>
              <a:buFont typeface="Arial"/>
              <a:buChar char="•"/>
            </a:pPr>
            <a:r>
              <a:rPr lang="en-US" sz="3005">
                <a:solidFill>
                  <a:srgbClr val="B54B07"/>
                </a:solidFill>
                <a:latin typeface="Aileron"/>
              </a:rPr>
              <a:t>Sosyal medya siteleri aracılığıyla rahatsız etmek</a:t>
            </a:r>
          </a:p>
          <a:p>
            <a:pPr marL="648889" lvl="1" indent="-324444">
              <a:lnSpc>
                <a:spcPts val="4508"/>
              </a:lnSpc>
              <a:buFont typeface="Arial"/>
              <a:buChar char="•"/>
            </a:pPr>
            <a:r>
              <a:rPr lang="en-US" sz="3005">
                <a:solidFill>
                  <a:srgbClr val="B54B07"/>
                </a:solidFill>
                <a:latin typeface="Aileron"/>
              </a:rPr>
              <a:t>Kişiden habersiz sosyal medya hesabı açmak</a:t>
            </a:r>
          </a:p>
          <a:p>
            <a:pPr marL="648889" lvl="1" indent="-324444">
              <a:lnSpc>
                <a:spcPts val="4508"/>
              </a:lnSpc>
              <a:buFont typeface="Arial"/>
              <a:buChar char="•"/>
            </a:pPr>
            <a:r>
              <a:rPr lang="en-US" sz="3005">
                <a:solidFill>
                  <a:srgbClr val="B54B07"/>
                </a:solidFill>
                <a:latin typeface="Aileron"/>
              </a:rPr>
              <a:t> Fotoğraflarını izinsiz kullanmak</a:t>
            </a:r>
          </a:p>
          <a:p>
            <a:pPr marL="648889" lvl="1" indent="-324444">
              <a:lnSpc>
                <a:spcPts val="4508"/>
              </a:lnSpc>
              <a:buFont typeface="Arial"/>
              <a:buChar char="•"/>
            </a:pPr>
            <a:r>
              <a:rPr lang="en-US" sz="3005">
                <a:solidFill>
                  <a:srgbClr val="B54B07"/>
                </a:solidFill>
                <a:latin typeface="Aileron"/>
              </a:rPr>
              <a:t>Kişiyi kötüleyen/küçük düşüren paylaşımlarda bulunmak</a:t>
            </a:r>
          </a:p>
          <a:p>
            <a:pPr marL="648889" lvl="1" indent="-324444">
              <a:lnSpc>
                <a:spcPts val="4508"/>
              </a:lnSpc>
              <a:buFont typeface="Arial"/>
              <a:buChar char="•"/>
            </a:pPr>
            <a:r>
              <a:rPr lang="en-US" sz="3005">
                <a:solidFill>
                  <a:srgbClr val="B54B07"/>
                </a:solidFill>
                <a:latin typeface="Aileron"/>
              </a:rPr>
              <a:t>Sosyal medya hesaplarından dışlamak</a:t>
            </a:r>
          </a:p>
          <a:p>
            <a:pPr marL="648889" lvl="1" indent="-324444">
              <a:lnSpc>
                <a:spcPts val="4508"/>
              </a:lnSpc>
              <a:buFont typeface="Arial"/>
              <a:buChar char="•"/>
            </a:pPr>
            <a:r>
              <a:rPr lang="en-US" sz="3005">
                <a:solidFill>
                  <a:srgbClr val="B54B07"/>
                </a:solidFill>
                <a:latin typeface="Aileron"/>
              </a:rPr>
              <a:t>Özel fotoğraf ve görüşmelerini diğer kişiler ile paylaşmak</a:t>
            </a:r>
          </a:p>
          <a:p>
            <a:pPr>
              <a:lnSpc>
                <a:spcPts val="4508"/>
              </a:lnSpc>
            </a:pPr>
            <a:endParaRPr lang="en-US" sz="3005">
              <a:solidFill>
                <a:srgbClr val="B54B07"/>
              </a:solidFill>
              <a:latin typeface="Aileron"/>
            </a:endParaRPr>
          </a:p>
          <a:p>
            <a:pPr>
              <a:lnSpc>
                <a:spcPts val="4508"/>
              </a:lnSpc>
            </a:pPr>
            <a:endParaRPr lang="en-US" sz="3005">
              <a:solidFill>
                <a:srgbClr val="B54B07"/>
              </a:solidFill>
              <a:latin typeface="Aileron"/>
            </a:endParaRPr>
          </a:p>
        </p:txBody>
      </p:sp>
      <p:sp>
        <p:nvSpPr>
          <p:cNvPr id="6" name="TextBox 6"/>
          <p:cNvSpPr txBox="1"/>
          <p:nvPr/>
        </p:nvSpPr>
        <p:spPr>
          <a:xfrm>
            <a:off x="0" y="1618145"/>
            <a:ext cx="16924090" cy="1095376"/>
          </a:xfrm>
          <a:prstGeom prst="rect">
            <a:avLst/>
          </a:prstGeom>
        </p:spPr>
        <p:txBody>
          <a:bodyPr lIns="0" tIns="0" rIns="0" bIns="0" rtlCol="0" anchor="t">
            <a:spAutoFit/>
          </a:bodyPr>
          <a:lstStyle/>
          <a:p>
            <a:pPr algn="ctr">
              <a:lnSpc>
                <a:spcPts val="4499"/>
              </a:lnSpc>
            </a:pPr>
            <a:r>
              <a:rPr lang="en-US" sz="2999">
                <a:solidFill>
                  <a:srgbClr val="B54B07"/>
                </a:solidFill>
                <a:latin typeface="Aileron"/>
              </a:rPr>
              <a:t>Teknolojik aletlerle (örn. cep telefonu, bilgisayar)yapılan davranışlardır.</a:t>
            </a:r>
          </a:p>
          <a:p>
            <a:pPr algn="ctr">
              <a:lnSpc>
                <a:spcPts val="4499"/>
              </a:lnSpc>
              <a:spcBef>
                <a:spcPct val="0"/>
              </a:spcBef>
            </a:pPr>
            <a:endParaRPr lang="en-US" sz="2999">
              <a:solidFill>
                <a:srgbClr val="B54B07"/>
              </a:solidFill>
              <a:latin typeface="Aileron"/>
            </a:endParaRPr>
          </a:p>
        </p:txBody>
      </p:sp>
      <p:sp>
        <p:nvSpPr>
          <p:cNvPr id="7" name="TextBox 7"/>
          <p:cNvSpPr txBox="1"/>
          <p:nvPr/>
        </p:nvSpPr>
        <p:spPr>
          <a:xfrm>
            <a:off x="1321068" y="-116412"/>
            <a:ext cx="13368919" cy="1403338"/>
          </a:xfrm>
          <a:prstGeom prst="rect">
            <a:avLst/>
          </a:prstGeom>
        </p:spPr>
        <p:txBody>
          <a:bodyPr lIns="0" tIns="0" rIns="0" bIns="0" rtlCol="0" anchor="t">
            <a:spAutoFit/>
          </a:bodyPr>
          <a:lstStyle/>
          <a:p>
            <a:pPr algn="ctr">
              <a:lnSpc>
                <a:spcPts val="9800"/>
              </a:lnSpc>
            </a:pPr>
            <a:r>
              <a:rPr lang="en-US" sz="7000">
                <a:solidFill>
                  <a:srgbClr val="B54B07"/>
                </a:solidFill>
                <a:latin typeface="Stadio Now Monolinea"/>
              </a:rPr>
              <a:t>SANAL ZORBALIK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DDC2"/>
        </a:solidFill>
        <a:effectLst/>
      </p:bgPr>
    </p:bg>
    <p:spTree>
      <p:nvGrpSpPr>
        <p:cNvPr id="1" name=""/>
        <p:cNvGrpSpPr/>
        <p:nvPr/>
      </p:nvGrpSpPr>
      <p:grpSpPr>
        <a:xfrm>
          <a:off x="0" y="0"/>
          <a:ext cx="0" cy="0"/>
          <a:chOff x="0" y="0"/>
          <a:chExt cx="0" cy="0"/>
        </a:xfrm>
      </p:grpSpPr>
      <p:grpSp>
        <p:nvGrpSpPr>
          <p:cNvPr id="2" name="Group 2"/>
          <p:cNvGrpSpPr/>
          <p:nvPr/>
        </p:nvGrpSpPr>
        <p:grpSpPr>
          <a:xfrm>
            <a:off x="14480638" y="3937552"/>
            <a:ext cx="2158984" cy="215898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7A64"/>
            </a:solidFill>
          </p:spPr>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599"/>
                </a:lnSpc>
              </a:pPr>
              <a:r>
                <a:rPr lang="en-US" sz="2399">
                  <a:solidFill>
                    <a:srgbClr val="F6DEC7"/>
                  </a:solidFill>
                  <a:latin typeface="Aileron"/>
                </a:rPr>
                <a:t>ZORBALIĞA MARUZ KALANLAR</a:t>
              </a:r>
            </a:p>
          </p:txBody>
        </p:sp>
      </p:grpSp>
      <p:grpSp>
        <p:nvGrpSpPr>
          <p:cNvPr id="5" name="Group 5"/>
          <p:cNvGrpSpPr/>
          <p:nvPr/>
        </p:nvGrpSpPr>
        <p:grpSpPr>
          <a:xfrm>
            <a:off x="7720044" y="398523"/>
            <a:ext cx="2582963" cy="2522806"/>
            <a:chOff x="0" y="0"/>
            <a:chExt cx="972417" cy="949769"/>
          </a:xfrm>
        </p:grpSpPr>
        <p:sp>
          <p:nvSpPr>
            <p:cNvPr id="6" name="Freeform 6"/>
            <p:cNvSpPr/>
            <p:nvPr/>
          </p:nvSpPr>
          <p:spPr>
            <a:xfrm>
              <a:off x="0" y="0"/>
              <a:ext cx="972417" cy="949769"/>
            </a:xfrm>
            <a:custGeom>
              <a:avLst/>
              <a:gdLst/>
              <a:ahLst/>
              <a:cxnLst/>
              <a:rect l="l" t="t" r="r" b="b"/>
              <a:pathLst>
                <a:path w="972417" h="949769">
                  <a:moveTo>
                    <a:pt x="486208" y="0"/>
                  </a:moveTo>
                  <a:cubicBezTo>
                    <a:pt x="217683" y="0"/>
                    <a:pt x="0" y="212613"/>
                    <a:pt x="0" y="474885"/>
                  </a:cubicBezTo>
                  <a:cubicBezTo>
                    <a:pt x="0" y="737156"/>
                    <a:pt x="217683" y="949769"/>
                    <a:pt x="486208" y="949769"/>
                  </a:cubicBezTo>
                  <a:cubicBezTo>
                    <a:pt x="754734" y="949769"/>
                    <a:pt x="972417" y="737156"/>
                    <a:pt x="972417" y="474885"/>
                  </a:cubicBezTo>
                  <a:cubicBezTo>
                    <a:pt x="972417" y="212613"/>
                    <a:pt x="754734" y="0"/>
                    <a:pt x="486208" y="0"/>
                  </a:cubicBezTo>
                  <a:close/>
                </a:path>
              </a:pathLst>
            </a:custGeom>
            <a:solidFill>
              <a:srgbClr val="AF7A64"/>
            </a:solidFill>
          </p:spPr>
        </p:sp>
        <p:sp>
          <p:nvSpPr>
            <p:cNvPr id="7" name="TextBox 7"/>
            <p:cNvSpPr txBox="1"/>
            <p:nvPr/>
          </p:nvSpPr>
          <p:spPr>
            <a:xfrm>
              <a:off x="76200" y="9525"/>
              <a:ext cx="820017" cy="864044"/>
            </a:xfrm>
            <a:prstGeom prst="rect">
              <a:avLst/>
            </a:prstGeom>
          </p:spPr>
          <p:txBody>
            <a:bodyPr lIns="50800" tIns="50800" rIns="50800" bIns="50800" rtlCol="0" anchor="ctr"/>
            <a:lstStyle/>
            <a:p>
              <a:pPr algn="ctr">
                <a:lnSpc>
                  <a:spcPts val="3150"/>
                </a:lnSpc>
              </a:pPr>
              <a:r>
                <a:rPr lang="en-US" sz="2100">
                  <a:solidFill>
                    <a:srgbClr val="F6DEC7"/>
                  </a:solidFill>
                  <a:latin typeface="Aileron"/>
                </a:rPr>
                <a:t>Hem Zorba Davranışta Bulunan Hem de Zorbalığa Maruz Kalanlar</a:t>
              </a:r>
            </a:p>
          </p:txBody>
        </p:sp>
      </p:grpSp>
      <p:grpSp>
        <p:nvGrpSpPr>
          <p:cNvPr id="8" name="Group 8"/>
          <p:cNvGrpSpPr/>
          <p:nvPr/>
        </p:nvGrpSpPr>
        <p:grpSpPr>
          <a:xfrm>
            <a:off x="1835542" y="3956602"/>
            <a:ext cx="2158984" cy="215898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7A64"/>
            </a:solidFill>
          </p:spPr>
        </p:sp>
        <p:sp>
          <p:nvSpPr>
            <p:cNvPr id="10" name="TextBox 10"/>
            <p:cNvSpPr txBox="1"/>
            <p:nvPr/>
          </p:nvSpPr>
          <p:spPr>
            <a:xfrm>
              <a:off x="76200" y="0"/>
              <a:ext cx="660400" cy="736600"/>
            </a:xfrm>
            <a:prstGeom prst="rect">
              <a:avLst/>
            </a:prstGeom>
          </p:spPr>
          <p:txBody>
            <a:bodyPr lIns="50800" tIns="50800" rIns="50800" bIns="50800" rtlCol="0" anchor="ctr"/>
            <a:lstStyle/>
            <a:p>
              <a:pPr algn="ctr">
                <a:lnSpc>
                  <a:spcPts val="3749"/>
                </a:lnSpc>
              </a:pPr>
              <a:r>
                <a:rPr lang="en-US" sz="2499">
                  <a:solidFill>
                    <a:srgbClr val="F6DEC7"/>
                  </a:solidFill>
                  <a:latin typeface="Aileron"/>
                </a:rPr>
                <a:t>ZORBALIK YAPANLAR</a:t>
              </a:r>
            </a:p>
          </p:txBody>
        </p:sp>
      </p:grpSp>
      <p:grpSp>
        <p:nvGrpSpPr>
          <p:cNvPr id="11" name="Group 11"/>
          <p:cNvGrpSpPr/>
          <p:nvPr/>
        </p:nvGrpSpPr>
        <p:grpSpPr>
          <a:xfrm>
            <a:off x="7249612" y="3274187"/>
            <a:ext cx="3561915" cy="3561915"/>
            <a:chOff x="0" y="0"/>
            <a:chExt cx="811242" cy="811242"/>
          </a:xfrm>
        </p:grpSpPr>
        <p:sp>
          <p:nvSpPr>
            <p:cNvPr id="12" name="Freeform 12"/>
            <p:cNvSpPr/>
            <p:nvPr/>
          </p:nvSpPr>
          <p:spPr>
            <a:xfrm>
              <a:off x="0" y="0"/>
              <a:ext cx="811242" cy="811242"/>
            </a:xfrm>
            <a:custGeom>
              <a:avLst/>
              <a:gdLst/>
              <a:ahLst/>
              <a:cxnLst/>
              <a:rect l="l" t="t" r="r" b="b"/>
              <a:pathLst>
                <a:path w="811242" h="811242">
                  <a:moveTo>
                    <a:pt x="405621" y="0"/>
                  </a:moveTo>
                  <a:cubicBezTo>
                    <a:pt x="181603" y="0"/>
                    <a:pt x="0" y="181603"/>
                    <a:pt x="0" y="405621"/>
                  </a:cubicBezTo>
                  <a:cubicBezTo>
                    <a:pt x="0" y="629639"/>
                    <a:pt x="181603" y="811242"/>
                    <a:pt x="405621" y="811242"/>
                  </a:cubicBezTo>
                  <a:cubicBezTo>
                    <a:pt x="629639" y="811242"/>
                    <a:pt x="811242" y="629639"/>
                    <a:pt x="811242" y="405621"/>
                  </a:cubicBezTo>
                  <a:cubicBezTo>
                    <a:pt x="811242" y="181603"/>
                    <a:pt x="629639" y="0"/>
                    <a:pt x="405621" y="0"/>
                  </a:cubicBezTo>
                  <a:close/>
                </a:path>
              </a:pathLst>
            </a:custGeom>
            <a:solidFill>
              <a:srgbClr val="AF7A64"/>
            </a:solidFill>
            <a:ln w="66675" cap="sq">
              <a:solidFill>
                <a:srgbClr val="37C9EF"/>
              </a:solidFill>
              <a:prstDash val="solid"/>
              <a:miter/>
            </a:ln>
          </p:spPr>
        </p:sp>
        <p:sp>
          <p:nvSpPr>
            <p:cNvPr id="13" name="TextBox 13"/>
            <p:cNvSpPr txBox="1"/>
            <p:nvPr/>
          </p:nvSpPr>
          <p:spPr>
            <a:xfrm>
              <a:off x="76200" y="-57150"/>
              <a:ext cx="658842" cy="792192"/>
            </a:xfrm>
            <a:prstGeom prst="rect">
              <a:avLst/>
            </a:prstGeom>
          </p:spPr>
          <p:txBody>
            <a:bodyPr lIns="50800" tIns="50800" rIns="50800" bIns="50800" rtlCol="0" anchor="ctr"/>
            <a:lstStyle/>
            <a:p>
              <a:pPr marL="0" lvl="0" indent="0" algn="ctr">
                <a:lnSpc>
                  <a:spcPts val="4514"/>
                </a:lnSpc>
                <a:spcBef>
                  <a:spcPct val="0"/>
                </a:spcBef>
              </a:pPr>
              <a:r>
                <a:rPr lang="en-US" sz="3499" spc="136">
                  <a:solidFill>
                    <a:srgbClr val="F6DEC7"/>
                  </a:solidFill>
                  <a:latin typeface="Stadio Now Monolinea"/>
                </a:rPr>
                <a:t>AKRAN ZORBALIĞINDA ROLLER</a:t>
              </a:r>
            </a:p>
          </p:txBody>
        </p:sp>
      </p:grpSp>
      <p:grpSp>
        <p:nvGrpSpPr>
          <p:cNvPr id="14" name="Group 14"/>
          <p:cNvGrpSpPr/>
          <p:nvPr/>
        </p:nvGrpSpPr>
        <p:grpSpPr>
          <a:xfrm>
            <a:off x="7979617" y="7961442"/>
            <a:ext cx="2158984" cy="215898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F7A64"/>
            </a:solidFill>
          </p:spPr>
        </p:sp>
        <p:sp>
          <p:nvSpPr>
            <p:cNvPr id="16" name="TextBox 16"/>
            <p:cNvSpPr txBox="1"/>
            <p:nvPr/>
          </p:nvSpPr>
          <p:spPr>
            <a:xfrm>
              <a:off x="76200" y="9525"/>
              <a:ext cx="660400" cy="727075"/>
            </a:xfrm>
            <a:prstGeom prst="rect">
              <a:avLst/>
            </a:prstGeom>
          </p:spPr>
          <p:txBody>
            <a:bodyPr lIns="50800" tIns="50800" rIns="50800" bIns="50800" rtlCol="0" anchor="ctr"/>
            <a:lstStyle/>
            <a:p>
              <a:pPr algn="ctr">
                <a:lnSpc>
                  <a:spcPts val="3449"/>
                </a:lnSpc>
              </a:pPr>
              <a:r>
                <a:rPr lang="en-US" sz="2299">
                  <a:solidFill>
                    <a:srgbClr val="F6DEC7"/>
                  </a:solidFill>
                  <a:latin typeface="Aileron"/>
                </a:rPr>
                <a:t>İZLEYİCİLER</a:t>
              </a:r>
            </a:p>
          </p:txBody>
        </p:sp>
      </p:grpSp>
      <p:sp>
        <p:nvSpPr>
          <p:cNvPr id="17" name="AutoShape 17"/>
          <p:cNvSpPr/>
          <p:nvPr/>
        </p:nvSpPr>
        <p:spPr>
          <a:xfrm>
            <a:off x="9030570" y="6836102"/>
            <a:ext cx="28540" cy="1125340"/>
          </a:xfrm>
          <a:prstGeom prst="line">
            <a:avLst/>
          </a:prstGeom>
          <a:ln w="38100" cap="flat">
            <a:solidFill>
              <a:srgbClr val="EC945A"/>
            </a:solidFill>
            <a:prstDash val="solid"/>
            <a:headEnd type="none" w="sm" len="sm"/>
            <a:tailEnd type="none" w="sm" len="sm"/>
          </a:ln>
        </p:spPr>
      </p:sp>
      <p:sp>
        <p:nvSpPr>
          <p:cNvPr id="18" name="AutoShape 18"/>
          <p:cNvSpPr/>
          <p:nvPr/>
        </p:nvSpPr>
        <p:spPr>
          <a:xfrm>
            <a:off x="9011526" y="2921329"/>
            <a:ext cx="19044" cy="352857"/>
          </a:xfrm>
          <a:prstGeom prst="line">
            <a:avLst/>
          </a:prstGeom>
          <a:ln w="38100" cap="flat">
            <a:solidFill>
              <a:srgbClr val="EC945A"/>
            </a:solidFill>
            <a:prstDash val="solid"/>
            <a:headEnd type="none" w="sm" len="sm"/>
            <a:tailEnd type="none" w="sm" len="sm"/>
          </a:ln>
        </p:spPr>
      </p:sp>
      <p:sp>
        <p:nvSpPr>
          <p:cNvPr id="19" name="AutoShape 19"/>
          <p:cNvSpPr/>
          <p:nvPr/>
        </p:nvSpPr>
        <p:spPr>
          <a:xfrm flipH="1" flipV="1">
            <a:off x="3994526" y="5036094"/>
            <a:ext cx="3255087" cy="19050"/>
          </a:xfrm>
          <a:prstGeom prst="line">
            <a:avLst/>
          </a:prstGeom>
          <a:ln w="38100" cap="flat">
            <a:solidFill>
              <a:srgbClr val="EC945A"/>
            </a:solidFill>
            <a:prstDash val="solid"/>
            <a:headEnd type="none" w="sm" len="sm"/>
            <a:tailEnd type="none" w="sm" len="sm"/>
          </a:ln>
        </p:spPr>
      </p:sp>
      <p:sp>
        <p:nvSpPr>
          <p:cNvPr id="20" name="AutoShape 20"/>
          <p:cNvSpPr/>
          <p:nvPr/>
        </p:nvSpPr>
        <p:spPr>
          <a:xfrm flipH="1">
            <a:off x="10811527" y="5017044"/>
            <a:ext cx="3669110" cy="38100"/>
          </a:xfrm>
          <a:prstGeom prst="line">
            <a:avLst/>
          </a:prstGeom>
          <a:ln w="38100" cap="flat">
            <a:solidFill>
              <a:srgbClr val="EC945A"/>
            </a:solidFill>
            <a:prstDash val="solid"/>
            <a:headEnd type="none" w="sm" len="sm"/>
            <a:tailEnd type="none" w="sm" len="sm"/>
          </a:ln>
        </p:spPr>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1153</Words>
  <Application>Microsoft Office PowerPoint</Application>
  <PresentationFormat>Özel</PresentationFormat>
  <Paragraphs>127</Paragraphs>
  <Slides>28</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28</vt:i4>
      </vt:variant>
    </vt:vector>
  </HeadingPairs>
  <TitlesOfParts>
    <vt:vector size="38" baseType="lpstr">
      <vt:lpstr>Arial</vt:lpstr>
      <vt:lpstr>Arimo Bold</vt:lpstr>
      <vt:lpstr>Stadio Now Monolinea</vt:lpstr>
      <vt:lpstr>Aileron</vt:lpstr>
      <vt:lpstr>Now Light</vt:lpstr>
      <vt:lpstr>Aileron Bold</vt:lpstr>
      <vt:lpstr>Arimo</vt:lpstr>
      <vt:lpstr>Calibri</vt:lpstr>
      <vt:lpstr>Now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Turuncu Kağıt Dokular Eğitim Satış Sunumu Sunum</dc:title>
  <cp:lastModifiedBy>PC</cp:lastModifiedBy>
  <cp:revision>5</cp:revision>
  <dcterms:created xsi:type="dcterms:W3CDTF">2006-08-16T00:00:00Z</dcterms:created>
  <dcterms:modified xsi:type="dcterms:W3CDTF">2023-10-25T06:37:38Z</dcterms:modified>
  <dc:identifier>DAFxZsVxCXQ</dc:identifier>
</cp:coreProperties>
</file>