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526ED70F-C381-4159-8BA5-04BECA11B013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E66AE-D5E7-45CA-9676-6EB0C209B541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0F80C72-34E9-4068-AA79-2B8E812A01D4}">
      <dgm:prSet phldrT="[Metin]"/>
      <dgm:spPr/>
      <dgm:t>
        <a:bodyPr/>
        <a:lstStyle/>
        <a:p>
          <a:pPr algn="l"/>
          <a:r>
            <a:rPr lang="tr-TR" sz="3700" dirty="0" smtClean="0">
              <a:solidFill>
                <a:schemeClr val="bg2">
                  <a:lumMod val="25000"/>
                </a:schemeClr>
              </a:solidFill>
            </a:rPr>
            <a:t>Hareketlilik</a:t>
          </a:r>
          <a:endParaRPr lang="tr-TR" sz="3700" dirty="0">
            <a:solidFill>
              <a:schemeClr val="bg2">
                <a:lumMod val="25000"/>
              </a:schemeClr>
            </a:solidFill>
          </a:endParaRPr>
        </a:p>
      </dgm:t>
    </dgm:pt>
    <dgm:pt modelId="{88F41A4C-A011-4ADE-88C6-170C874BD3CD}" type="parTrans" cxnId="{E2EF30B2-6CD2-4385-A07E-14A703CAF59D}">
      <dgm:prSet/>
      <dgm:spPr/>
      <dgm:t>
        <a:bodyPr/>
        <a:lstStyle/>
        <a:p>
          <a:endParaRPr lang="tr-TR"/>
        </a:p>
      </dgm:t>
    </dgm:pt>
    <dgm:pt modelId="{A10FFC45-C5B0-4C96-9365-DD2A3957EB8D}" type="sibTrans" cxnId="{E2EF30B2-6CD2-4385-A07E-14A703CAF59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tr-TR">
            <a:solidFill>
              <a:schemeClr val="bg2">
                <a:lumMod val="25000"/>
              </a:schemeClr>
            </a:solidFill>
          </a:endParaRPr>
        </a:p>
      </dgm:t>
    </dgm:pt>
    <dgm:pt modelId="{365E276B-C162-419C-84E9-75D77C36F5E4}">
      <dgm:prSet phldrT="[Metin]" custT="1"/>
      <dgm:spPr/>
      <dgm:t>
        <a:bodyPr/>
        <a:lstStyle/>
        <a:p>
          <a:pPr algn="l"/>
          <a:r>
            <a:rPr lang="tr-TR" sz="1800" dirty="0" smtClean="0"/>
            <a:t>Davranış uyumlu ve devamlı niteliktedir.</a:t>
          </a:r>
          <a:endParaRPr lang="tr-TR" sz="1800" dirty="0"/>
        </a:p>
      </dgm:t>
    </dgm:pt>
    <dgm:pt modelId="{F3D52027-2F14-4177-83E9-FFF78F5D6273}" type="parTrans" cxnId="{E6C39E19-49A7-4B17-82B2-ADA0CC5FA083}">
      <dgm:prSet/>
      <dgm:spPr/>
      <dgm:t>
        <a:bodyPr/>
        <a:lstStyle/>
        <a:p>
          <a:endParaRPr lang="tr-TR"/>
        </a:p>
      </dgm:t>
    </dgm:pt>
    <dgm:pt modelId="{29D48A4D-6746-428C-BA16-7A34A8725291}" type="sibTrans" cxnId="{E6C39E19-49A7-4B17-82B2-ADA0CC5FA083}">
      <dgm:prSet/>
      <dgm:spPr/>
      <dgm:t>
        <a:bodyPr/>
        <a:lstStyle/>
        <a:p>
          <a:endParaRPr lang="tr-TR"/>
        </a:p>
      </dgm:t>
    </dgm:pt>
    <dgm:pt modelId="{A785D00C-AE3A-4B7D-A144-5A9A453DA7F4}">
      <dgm:prSet phldrT="[Metin]" custT="1"/>
      <dgm:spPr/>
      <dgm:t>
        <a:bodyPr/>
        <a:lstStyle/>
        <a:p>
          <a:pPr algn="l"/>
          <a:r>
            <a:rPr lang="tr-TR" sz="1800" dirty="0" smtClean="0"/>
            <a:t>Belli bir amaca yöneliktir.</a:t>
          </a:r>
          <a:endParaRPr lang="tr-TR" sz="1800" dirty="0"/>
        </a:p>
      </dgm:t>
    </dgm:pt>
    <dgm:pt modelId="{4E3916CA-BC00-42A6-A17A-1DAEF9F733CE}" type="parTrans" cxnId="{C6DFCBFA-092E-4B9F-B015-AC9A6C2365B0}">
      <dgm:prSet/>
      <dgm:spPr/>
      <dgm:t>
        <a:bodyPr/>
        <a:lstStyle/>
        <a:p>
          <a:endParaRPr lang="tr-TR"/>
        </a:p>
      </dgm:t>
    </dgm:pt>
    <dgm:pt modelId="{381B016F-474A-42E2-B970-B3A78CB00330}" type="sibTrans" cxnId="{C6DFCBFA-092E-4B9F-B015-AC9A6C2365B0}">
      <dgm:prSet/>
      <dgm:spPr/>
      <dgm:t>
        <a:bodyPr/>
        <a:lstStyle/>
        <a:p>
          <a:endParaRPr lang="tr-TR"/>
        </a:p>
      </dgm:t>
    </dgm:pt>
    <dgm:pt modelId="{8A4EAAA4-03C0-42BF-96B4-1F14FDF1D4A7}">
      <dgm:prSet phldrT="[Metin]" custT="1"/>
      <dgm:spPr/>
      <dgm:t>
        <a:bodyPr/>
        <a:lstStyle/>
        <a:p>
          <a:pPr algn="l"/>
          <a:endParaRPr lang="tr-TR" sz="1800" dirty="0"/>
        </a:p>
      </dgm:t>
    </dgm:pt>
    <dgm:pt modelId="{A38865B4-DC0E-4397-9139-FE70229419D5}" type="parTrans" cxnId="{485C298B-B3AD-4BD1-8403-AB3B7CF5292E}">
      <dgm:prSet/>
      <dgm:spPr/>
      <dgm:t>
        <a:bodyPr/>
        <a:lstStyle/>
        <a:p>
          <a:endParaRPr lang="tr-TR"/>
        </a:p>
      </dgm:t>
    </dgm:pt>
    <dgm:pt modelId="{E4BDEA1D-7773-4D19-BDB1-4F1DD7783DDB}" type="sibTrans" cxnId="{485C298B-B3AD-4BD1-8403-AB3B7CF5292E}">
      <dgm:prSet/>
      <dgm:spPr/>
      <dgm:t>
        <a:bodyPr/>
        <a:lstStyle/>
        <a:p>
          <a:endParaRPr lang="tr-TR"/>
        </a:p>
      </dgm:t>
    </dgm:pt>
    <dgm:pt modelId="{6950526C-E9CA-4FF5-8B51-CEA923DD0238}">
      <dgm:prSet phldrT="[Metin]" custT="1"/>
      <dgm:spPr/>
      <dgm:t>
        <a:bodyPr/>
        <a:lstStyle/>
        <a:p>
          <a:pPr algn="just"/>
          <a:r>
            <a:rPr lang="tr-TR" sz="1800" dirty="0" smtClean="0"/>
            <a:t>Ortam sınırlayıcı ve dikkati yoğunlaştırmak gerekiyorsa, hareketliliği azdır.</a:t>
          </a:r>
          <a:endParaRPr lang="tr-TR" sz="1800" dirty="0"/>
        </a:p>
      </dgm:t>
    </dgm:pt>
    <dgm:pt modelId="{8ED61725-3712-4EE2-9EB2-59A3E8135119}" type="parTrans" cxnId="{24AA8344-644F-40EC-9B15-174F7A49DF95}">
      <dgm:prSet/>
      <dgm:spPr/>
      <dgm:t>
        <a:bodyPr/>
        <a:lstStyle/>
        <a:p>
          <a:endParaRPr lang="tr-TR"/>
        </a:p>
      </dgm:t>
    </dgm:pt>
    <dgm:pt modelId="{B4CF2DD7-C7BF-4CDC-A98D-FF1BB6FA623A}" type="sibTrans" cxnId="{24AA8344-644F-40EC-9B15-174F7A49DF95}">
      <dgm:prSet/>
      <dgm:spPr/>
      <dgm:t>
        <a:bodyPr/>
        <a:lstStyle/>
        <a:p>
          <a:endParaRPr lang="tr-TR"/>
        </a:p>
      </dgm:t>
    </dgm:pt>
    <dgm:pt modelId="{3B21682D-3BF5-454D-8820-9D369F713901}">
      <dgm:prSet phldrT="[Metin]" custT="1"/>
      <dgm:spPr/>
      <dgm:t>
        <a:bodyPr/>
        <a:lstStyle/>
        <a:p>
          <a:r>
            <a:rPr lang="tr-TR" sz="3700" dirty="0" smtClean="0">
              <a:solidFill>
                <a:schemeClr val="bg2">
                  <a:lumMod val="25000"/>
                </a:schemeClr>
              </a:solidFill>
            </a:rPr>
            <a:t>Hiperaktivite</a:t>
          </a:r>
          <a:endParaRPr lang="tr-TR" sz="3700" dirty="0">
            <a:solidFill>
              <a:schemeClr val="bg2">
                <a:lumMod val="25000"/>
              </a:schemeClr>
            </a:solidFill>
          </a:endParaRPr>
        </a:p>
      </dgm:t>
    </dgm:pt>
    <dgm:pt modelId="{629AEEEE-D12E-4787-B35C-5A362E201626}" type="parTrans" cxnId="{CEAC9738-FE40-4B9A-B2E7-7F43DA90BF2C}">
      <dgm:prSet/>
      <dgm:spPr/>
      <dgm:t>
        <a:bodyPr/>
        <a:lstStyle/>
        <a:p>
          <a:endParaRPr lang="tr-TR"/>
        </a:p>
      </dgm:t>
    </dgm:pt>
    <dgm:pt modelId="{BCC0A2C2-B9D6-4B62-90DA-5E3F5671E8B0}" type="sibTrans" cxnId="{CEAC9738-FE40-4B9A-B2E7-7F43DA90BF2C}">
      <dgm:prSet/>
      <dgm:spPr/>
      <dgm:t>
        <a:bodyPr/>
        <a:lstStyle/>
        <a:p>
          <a:endParaRPr lang="tr-TR"/>
        </a:p>
      </dgm:t>
    </dgm:pt>
    <dgm:pt modelId="{A24E9564-63AD-4E44-9A6C-6A07E74E6848}">
      <dgm:prSet phldrT="[Metin]" custT="1"/>
      <dgm:spPr/>
      <dgm:t>
        <a:bodyPr/>
        <a:lstStyle/>
        <a:p>
          <a:r>
            <a:rPr lang="tr-TR" sz="1800" dirty="0" smtClean="0"/>
            <a:t>Davranış keyfi ve amaçsızdır.</a:t>
          </a:r>
          <a:endParaRPr lang="tr-TR" sz="1800" dirty="0"/>
        </a:p>
      </dgm:t>
    </dgm:pt>
    <dgm:pt modelId="{9FE7491C-AB79-4F6F-B1F8-7DB522214239}" type="parTrans" cxnId="{EF1D4440-AE4A-4AC1-95E1-1412107C1551}">
      <dgm:prSet/>
      <dgm:spPr/>
      <dgm:t>
        <a:bodyPr/>
        <a:lstStyle/>
        <a:p>
          <a:endParaRPr lang="tr-TR"/>
        </a:p>
      </dgm:t>
    </dgm:pt>
    <dgm:pt modelId="{62D62216-ACE0-4451-81C0-F04DDC6B59C7}" type="sibTrans" cxnId="{EF1D4440-AE4A-4AC1-95E1-1412107C1551}">
      <dgm:prSet/>
      <dgm:spPr/>
      <dgm:t>
        <a:bodyPr/>
        <a:lstStyle/>
        <a:p>
          <a:endParaRPr lang="tr-TR"/>
        </a:p>
      </dgm:t>
    </dgm:pt>
    <dgm:pt modelId="{E2C2F34F-D99B-4AA6-BDDC-07D52C0860E3}">
      <dgm:prSet phldrT="[Metin]" custT="1"/>
      <dgm:spPr/>
      <dgm:t>
        <a:bodyPr/>
        <a:lstStyle/>
        <a:p>
          <a:pPr algn="just"/>
          <a:r>
            <a:rPr lang="tr-TR" sz="1800" dirty="0" smtClean="0"/>
            <a:t>Kaygılı çocuklarda hareketlilik ortama yöneliktir. Stresli durumlarda hareketlilik artar.</a:t>
          </a:r>
          <a:endParaRPr lang="tr-TR" sz="1800" dirty="0"/>
        </a:p>
      </dgm:t>
    </dgm:pt>
    <dgm:pt modelId="{6AE2D338-8FAD-4E59-BCDC-4544DF3FC133}" type="parTrans" cxnId="{009B14B7-4C9B-42CC-9718-1F3D83347825}">
      <dgm:prSet/>
      <dgm:spPr/>
      <dgm:t>
        <a:bodyPr/>
        <a:lstStyle/>
        <a:p>
          <a:endParaRPr lang="tr-TR"/>
        </a:p>
      </dgm:t>
    </dgm:pt>
    <dgm:pt modelId="{5F758E43-4529-41D2-961A-799D91BE11CC}" type="sibTrans" cxnId="{009B14B7-4C9B-42CC-9718-1F3D83347825}">
      <dgm:prSet/>
      <dgm:spPr/>
      <dgm:t>
        <a:bodyPr/>
        <a:lstStyle/>
        <a:p>
          <a:endParaRPr lang="tr-TR"/>
        </a:p>
      </dgm:t>
    </dgm:pt>
    <dgm:pt modelId="{719D0B60-7CC7-4880-BAB5-FEEF1003F7F1}">
      <dgm:prSet phldrT="[Metin]" custT="1"/>
      <dgm:spPr/>
      <dgm:t>
        <a:bodyPr/>
        <a:lstStyle/>
        <a:p>
          <a:r>
            <a:rPr lang="tr-TR" sz="1800" dirty="0" smtClean="0"/>
            <a:t>Tepkilerini kontrol altına alamazlar.</a:t>
          </a:r>
          <a:endParaRPr lang="tr-TR" sz="1800" dirty="0"/>
        </a:p>
      </dgm:t>
    </dgm:pt>
    <dgm:pt modelId="{63982D8F-D263-45A4-B7E6-0FFF71B6690A}" type="parTrans" cxnId="{1D5B99B5-FD79-4C16-973D-D20CECF21C2F}">
      <dgm:prSet/>
      <dgm:spPr/>
      <dgm:t>
        <a:bodyPr/>
        <a:lstStyle/>
        <a:p>
          <a:endParaRPr lang="tr-TR"/>
        </a:p>
      </dgm:t>
    </dgm:pt>
    <dgm:pt modelId="{A227B143-A302-4B2C-A3A4-2C916EDAEF9A}" type="sibTrans" cxnId="{1D5B99B5-FD79-4C16-973D-D20CECF21C2F}">
      <dgm:prSet/>
      <dgm:spPr/>
      <dgm:t>
        <a:bodyPr/>
        <a:lstStyle/>
        <a:p>
          <a:endParaRPr lang="tr-TR"/>
        </a:p>
      </dgm:t>
    </dgm:pt>
    <dgm:pt modelId="{ADFD96F8-36EE-492F-9329-D2482F07467B}">
      <dgm:prSet phldrT="[Metin]" custT="1"/>
      <dgm:spPr/>
      <dgm:t>
        <a:bodyPr/>
        <a:lstStyle/>
        <a:p>
          <a:r>
            <a:rPr lang="tr-TR" sz="1800" dirty="0" smtClean="0"/>
            <a:t>Ortam sınırlayıcı ve dikkati yoğunlaştırmak gerekiyorsa hareketliliği artar.</a:t>
          </a:r>
          <a:endParaRPr lang="tr-TR" sz="1800" dirty="0"/>
        </a:p>
      </dgm:t>
    </dgm:pt>
    <dgm:pt modelId="{C6D0E1AA-EC87-447A-A3A7-0CD22FCB8C34}" type="parTrans" cxnId="{30027EC0-F13A-47D1-89EB-E56B5AED2819}">
      <dgm:prSet/>
      <dgm:spPr/>
      <dgm:t>
        <a:bodyPr/>
        <a:lstStyle/>
        <a:p>
          <a:endParaRPr lang="tr-TR"/>
        </a:p>
      </dgm:t>
    </dgm:pt>
    <dgm:pt modelId="{D5D883D7-6721-480A-BA5D-208B2559AE17}" type="sibTrans" cxnId="{30027EC0-F13A-47D1-89EB-E56B5AED2819}">
      <dgm:prSet/>
      <dgm:spPr/>
      <dgm:t>
        <a:bodyPr/>
        <a:lstStyle/>
        <a:p>
          <a:endParaRPr lang="tr-TR"/>
        </a:p>
      </dgm:t>
    </dgm:pt>
    <dgm:pt modelId="{03DB6634-BD64-4AA3-BF0F-794B051B19BC}">
      <dgm:prSet phldrT="[Metin]" custT="1"/>
      <dgm:spPr/>
      <dgm:t>
        <a:bodyPr/>
        <a:lstStyle/>
        <a:p>
          <a:r>
            <a:rPr lang="tr-TR" sz="1800" dirty="0" smtClean="0"/>
            <a:t>Heyecan verici ortamlarda sakinleşirken, normal ortamlarda hareketlilik artar.</a:t>
          </a:r>
          <a:endParaRPr lang="tr-TR" sz="1800" dirty="0"/>
        </a:p>
      </dgm:t>
    </dgm:pt>
    <dgm:pt modelId="{1681217F-CF8D-44DA-9E43-FE4F15980CE3}" type="parTrans" cxnId="{A7260F67-92C7-4FE4-AC28-BE3A5718A2EC}">
      <dgm:prSet/>
      <dgm:spPr/>
      <dgm:t>
        <a:bodyPr/>
        <a:lstStyle/>
        <a:p>
          <a:endParaRPr lang="tr-TR"/>
        </a:p>
      </dgm:t>
    </dgm:pt>
    <dgm:pt modelId="{4F18A752-1EF8-4BE0-B42C-24C42B28511A}" type="sibTrans" cxnId="{A7260F67-92C7-4FE4-AC28-BE3A5718A2EC}">
      <dgm:prSet/>
      <dgm:spPr/>
      <dgm:t>
        <a:bodyPr/>
        <a:lstStyle/>
        <a:p>
          <a:endParaRPr lang="tr-TR"/>
        </a:p>
      </dgm:t>
    </dgm:pt>
    <dgm:pt modelId="{B8CF972A-50E2-4A1D-AEDA-3816640B2F49}" type="pres">
      <dgm:prSet presAssocID="{911E66AE-D5E7-45CA-9676-6EB0C209B5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BC79C2-F2BD-4A79-9294-D0AC102B7069}" type="pres">
      <dgm:prSet presAssocID="{C0F80C72-34E9-4068-AA79-2B8E812A01D4}" presName="composite" presStyleCnt="0"/>
      <dgm:spPr/>
    </dgm:pt>
    <dgm:pt modelId="{9286B91E-CF7E-4FC6-AAA0-1A544F8F94FC}" type="pres">
      <dgm:prSet presAssocID="{C0F80C72-34E9-4068-AA79-2B8E812A01D4}" presName="imagSh" presStyleLbl="bgImgPlace1" presStyleIdx="0" presStyleCnt="2"/>
      <dgm:spPr/>
    </dgm:pt>
    <dgm:pt modelId="{EF06E555-FAA0-4D77-B306-11FA3558FBF5}" type="pres">
      <dgm:prSet presAssocID="{C0F80C72-34E9-4068-AA79-2B8E812A01D4}" presName="txNode" presStyleLbl="node1" presStyleIdx="0" presStyleCnt="2" custScaleX="257104" custScaleY="3186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992B4F-5605-4B07-9EC1-672F04B9EFD9}" type="pres">
      <dgm:prSet presAssocID="{A10FFC45-C5B0-4C96-9365-DD2A3957EB8D}" presName="sibTrans" presStyleLbl="sibTrans2D1" presStyleIdx="0" presStyleCnt="1" custFlipHor="0" custScaleX="79334" custScaleY="310445" custLinFactY="-100000" custLinFactNeighborX="11411" custLinFactNeighborY="-177127"/>
      <dgm:spPr/>
      <dgm:t>
        <a:bodyPr/>
        <a:lstStyle/>
        <a:p>
          <a:endParaRPr lang="tr-TR"/>
        </a:p>
      </dgm:t>
    </dgm:pt>
    <dgm:pt modelId="{9D5A6F7A-D85E-46D4-8EB2-35E0FD8E9943}" type="pres">
      <dgm:prSet presAssocID="{A10FFC45-C5B0-4C96-9365-DD2A3957EB8D}" presName="connTx" presStyleLbl="sibTrans2D1" presStyleIdx="0" presStyleCnt="1"/>
      <dgm:spPr/>
      <dgm:t>
        <a:bodyPr/>
        <a:lstStyle/>
        <a:p>
          <a:endParaRPr lang="tr-TR"/>
        </a:p>
      </dgm:t>
    </dgm:pt>
    <dgm:pt modelId="{DD4974DF-1B51-4E05-B86B-5B50293C6ACB}" type="pres">
      <dgm:prSet presAssocID="{3B21682D-3BF5-454D-8820-9D369F713901}" presName="composite" presStyleCnt="0"/>
      <dgm:spPr/>
    </dgm:pt>
    <dgm:pt modelId="{3533D400-E9C1-4DF7-95A5-85D569C7B465}" type="pres">
      <dgm:prSet presAssocID="{3B21682D-3BF5-454D-8820-9D369F713901}" presName="imagSh" presStyleLbl="bgImgPlace1" presStyleIdx="1" presStyleCnt="2"/>
      <dgm:spPr/>
    </dgm:pt>
    <dgm:pt modelId="{9CBB53E8-D93D-4519-8E31-7F046F08D03D}" type="pres">
      <dgm:prSet presAssocID="{3B21682D-3BF5-454D-8820-9D369F713901}" presName="txNode" presStyleLbl="node1" presStyleIdx="1" presStyleCnt="2" custScaleX="257104" custScaleY="3186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6A8C61-2B3C-4313-B450-509F254D28E4}" type="presOf" srcId="{3B21682D-3BF5-454D-8820-9D369F713901}" destId="{9CBB53E8-D93D-4519-8E31-7F046F08D03D}" srcOrd="0" destOrd="0" presId="urn:microsoft.com/office/officeart/2005/8/layout/hProcess10"/>
    <dgm:cxn modelId="{E2EF30B2-6CD2-4385-A07E-14A703CAF59D}" srcId="{911E66AE-D5E7-45CA-9676-6EB0C209B541}" destId="{C0F80C72-34E9-4068-AA79-2B8E812A01D4}" srcOrd="0" destOrd="0" parTransId="{88F41A4C-A011-4ADE-88C6-170C874BD3CD}" sibTransId="{A10FFC45-C5B0-4C96-9365-DD2A3957EB8D}"/>
    <dgm:cxn modelId="{1D5B99B5-FD79-4C16-973D-D20CECF21C2F}" srcId="{3B21682D-3BF5-454D-8820-9D369F713901}" destId="{719D0B60-7CC7-4880-BAB5-FEEF1003F7F1}" srcOrd="1" destOrd="0" parTransId="{63982D8F-D263-45A4-B7E6-0FFF71B6690A}" sibTransId="{A227B143-A302-4B2C-A3A4-2C916EDAEF9A}"/>
    <dgm:cxn modelId="{A7260F67-92C7-4FE4-AC28-BE3A5718A2EC}" srcId="{3B21682D-3BF5-454D-8820-9D369F713901}" destId="{03DB6634-BD64-4AA3-BF0F-794B051B19BC}" srcOrd="3" destOrd="0" parTransId="{1681217F-CF8D-44DA-9E43-FE4F15980CE3}" sibTransId="{4F18A752-1EF8-4BE0-B42C-24C42B28511A}"/>
    <dgm:cxn modelId="{CB1D662C-E8CA-4262-B5B2-65E58FA2BA11}" type="presOf" srcId="{ADFD96F8-36EE-492F-9329-D2482F07467B}" destId="{9CBB53E8-D93D-4519-8E31-7F046F08D03D}" srcOrd="0" destOrd="3" presId="urn:microsoft.com/office/officeart/2005/8/layout/hProcess10"/>
    <dgm:cxn modelId="{CB329B70-6899-4959-9B1E-C50779879003}" type="presOf" srcId="{365E276B-C162-419C-84E9-75D77C36F5E4}" destId="{EF06E555-FAA0-4D77-B306-11FA3558FBF5}" srcOrd="0" destOrd="1" presId="urn:microsoft.com/office/officeart/2005/8/layout/hProcess10"/>
    <dgm:cxn modelId="{C6DFCBFA-092E-4B9F-B015-AC9A6C2365B0}" srcId="{C0F80C72-34E9-4068-AA79-2B8E812A01D4}" destId="{A785D00C-AE3A-4B7D-A144-5A9A453DA7F4}" srcOrd="1" destOrd="0" parTransId="{4E3916CA-BC00-42A6-A17A-1DAEF9F733CE}" sibTransId="{381B016F-474A-42E2-B970-B3A78CB00330}"/>
    <dgm:cxn modelId="{25DDC980-CC0E-4C2C-B779-BA8C8D044345}" type="presOf" srcId="{03DB6634-BD64-4AA3-BF0F-794B051B19BC}" destId="{9CBB53E8-D93D-4519-8E31-7F046F08D03D}" srcOrd="0" destOrd="4" presId="urn:microsoft.com/office/officeart/2005/8/layout/hProcess10"/>
    <dgm:cxn modelId="{10AE6CDD-E852-467F-A124-E6168F0662FC}" type="presOf" srcId="{911E66AE-D5E7-45CA-9676-6EB0C209B541}" destId="{B8CF972A-50E2-4A1D-AEDA-3816640B2F49}" srcOrd="0" destOrd="0" presId="urn:microsoft.com/office/officeart/2005/8/layout/hProcess10"/>
    <dgm:cxn modelId="{485C298B-B3AD-4BD1-8403-AB3B7CF5292E}" srcId="{C0F80C72-34E9-4068-AA79-2B8E812A01D4}" destId="{8A4EAAA4-03C0-42BF-96B4-1F14FDF1D4A7}" srcOrd="4" destOrd="0" parTransId="{A38865B4-DC0E-4397-9139-FE70229419D5}" sibTransId="{E4BDEA1D-7773-4D19-BDB1-4F1DD7783DDB}"/>
    <dgm:cxn modelId="{EF1D4440-AE4A-4AC1-95E1-1412107C1551}" srcId="{3B21682D-3BF5-454D-8820-9D369F713901}" destId="{A24E9564-63AD-4E44-9A6C-6A07E74E6848}" srcOrd="0" destOrd="0" parTransId="{9FE7491C-AB79-4F6F-B1F8-7DB522214239}" sibTransId="{62D62216-ACE0-4451-81C0-F04DDC6B59C7}"/>
    <dgm:cxn modelId="{06A8ECD8-5F75-4ACC-A3AE-CD5337AE4C53}" type="presOf" srcId="{A785D00C-AE3A-4B7D-A144-5A9A453DA7F4}" destId="{EF06E555-FAA0-4D77-B306-11FA3558FBF5}" srcOrd="0" destOrd="2" presId="urn:microsoft.com/office/officeart/2005/8/layout/hProcess10"/>
    <dgm:cxn modelId="{7FB77397-F9B0-4115-B489-2D680A089FBB}" type="presOf" srcId="{8A4EAAA4-03C0-42BF-96B4-1F14FDF1D4A7}" destId="{EF06E555-FAA0-4D77-B306-11FA3558FBF5}" srcOrd="0" destOrd="5" presId="urn:microsoft.com/office/officeart/2005/8/layout/hProcess10"/>
    <dgm:cxn modelId="{E6C39E19-49A7-4B17-82B2-ADA0CC5FA083}" srcId="{C0F80C72-34E9-4068-AA79-2B8E812A01D4}" destId="{365E276B-C162-419C-84E9-75D77C36F5E4}" srcOrd="0" destOrd="0" parTransId="{F3D52027-2F14-4177-83E9-FFF78F5D6273}" sibTransId="{29D48A4D-6746-428C-BA16-7A34A8725291}"/>
    <dgm:cxn modelId="{24AA8344-644F-40EC-9B15-174F7A49DF95}" srcId="{C0F80C72-34E9-4068-AA79-2B8E812A01D4}" destId="{6950526C-E9CA-4FF5-8B51-CEA923DD0238}" srcOrd="2" destOrd="0" parTransId="{8ED61725-3712-4EE2-9EB2-59A3E8135119}" sibTransId="{B4CF2DD7-C7BF-4CDC-A98D-FF1BB6FA623A}"/>
    <dgm:cxn modelId="{7C30F067-E214-4CF5-BBB7-4D1B1CB60425}" type="presOf" srcId="{A10FFC45-C5B0-4C96-9365-DD2A3957EB8D}" destId="{9D5A6F7A-D85E-46D4-8EB2-35E0FD8E9943}" srcOrd="1" destOrd="0" presId="urn:microsoft.com/office/officeart/2005/8/layout/hProcess10"/>
    <dgm:cxn modelId="{1856C6E5-9860-49B9-BD2E-7007CAAEE145}" type="presOf" srcId="{E2C2F34F-D99B-4AA6-BDDC-07D52C0860E3}" destId="{EF06E555-FAA0-4D77-B306-11FA3558FBF5}" srcOrd="0" destOrd="4" presId="urn:microsoft.com/office/officeart/2005/8/layout/hProcess10"/>
    <dgm:cxn modelId="{C129DFB2-A82C-4FF2-AA83-F829889B28F1}" type="presOf" srcId="{A24E9564-63AD-4E44-9A6C-6A07E74E6848}" destId="{9CBB53E8-D93D-4519-8E31-7F046F08D03D}" srcOrd="0" destOrd="1" presId="urn:microsoft.com/office/officeart/2005/8/layout/hProcess10"/>
    <dgm:cxn modelId="{F81AB900-BB5F-4D77-9486-C819DF36C83C}" type="presOf" srcId="{C0F80C72-34E9-4068-AA79-2B8E812A01D4}" destId="{EF06E555-FAA0-4D77-B306-11FA3558FBF5}" srcOrd="0" destOrd="0" presId="urn:microsoft.com/office/officeart/2005/8/layout/hProcess10"/>
    <dgm:cxn modelId="{009B14B7-4C9B-42CC-9718-1F3D83347825}" srcId="{C0F80C72-34E9-4068-AA79-2B8E812A01D4}" destId="{E2C2F34F-D99B-4AA6-BDDC-07D52C0860E3}" srcOrd="3" destOrd="0" parTransId="{6AE2D338-8FAD-4E59-BCDC-4544DF3FC133}" sibTransId="{5F758E43-4529-41D2-961A-799D91BE11CC}"/>
    <dgm:cxn modelId="{F1928AC1-DE84-4B4B-AA7F-0DE89EB4ADB9}" type="presOf" srcId="{6950526C-E9CA-4FF5-8B51-CEA923DD0238}" destId="{EF06E555-FAA0-4D77-B306-11FA3558FBF5}" srcOrd="0" destOrd="3" presId="urn:microsoft.com/office/officeart/2005/8/layout/hProcess10"/>
    <dgm:cxn modelId="{30027EC0-F13A-47D1-89EB-E56B5AED2819}" srcId="{3B21682D-3BF5-454D-8820-9D369F713901}" destId="{ADFD96F8-36EE-492F-9329-D2482F07467B}" srcOrd="2" destOrd="0" parTransId="{C6D0E1AA-EC87-447A-A3A7-0CD22FCB8C34}" sibTransId="{D5D883D7-6721-480A-BA5D-208B2559AE17}"/>
    <dgm:cxn modelId="{5B0F0778-6193-4B50-8248-75C0A0C17623}" type="presOf" srcId="{719D0B60-7CC7-4880-BAB5-FEEF1003F7F1}" destId="{9CBB53E8-D93D-4519-8E31-7F046F08D03D}" srcOrd="0" destOrd="2" presId="urn:microsoft.com/office/officeart/2005/8/layout/hProcess10"/>
    <dgm:cxn modelId="{7A0CACC2-9EA8-4001-A42D-50066831B94F}" type="presOf" srcId="{A10FFC45-C5B0-4C96-9365-DD2A3957EB8D}" destId="{12992B4F-5605-4B07-9EC1-672F04B9EFD9}" srcOrd="0" destOrd="0" presId="urn:microsoft.com/office/officeart/2005/8/layout/hProcess10"/>
    <dgm:cxn modelId="{CEAC9738-FE40-4B9A-B2E7-7F43DA90BF2C}" srcId="{911E66AE-D5E7-45CA-9676-6EB0C209B541}" destId="{3B21682D-3BF5-454D-8820-9D369F713901}" srcOrd="1" destOrd="0" parTransId="{629AEEEE-D12E-4787-B35C-5A362E201626}" sibTransId="{BCC0A2C2-B9D6-4B62-90DA-5E3F5671E8B0}"/>
    <dgm:cxn modelId="{4F880439-1288-4D89-A7E9-A9A8BCFD86F2}" type="presParOf" srcId="{B8CF972A-50E2-4A1D-AEDA-3816640B2F49}" destId="{B5BC79C2-F2BD-4A79-9294-D0AC102B7069}" srcOrd="0" destOrd="0" presId="urn:microsoft.com/office/officeart/2005/8/layout/hProcess10"/>
    <dgm:cxn modelId="{9A0636C0-5991-4ABE-8783-213B3FFFE180}" type="presParOf" srcId="{B5BC79C2-F2BD-4A79-9294-D0AC102B7069}" destId="{9286B91E-CF7E-4FC6-AAA0-1A544F8F94FC}" srcOrd="0" destOrd="0" presId="urn:microsoft.com/office/officeart/2005/8/layout/hProcess10"/>
    <dgm:cxn modelId="{A1EDED00-A89C-464E-8B91-3E9E1D5BF9C5}" type="presParOf" srcId="{B5BC79C2-F2BD-4A79-9294-D0AC102B7069}" destId="{EF06E555-FAA0-4D77-B306-11FA3558FBF5}" srcOrd="1" destOrd="0" presId="urn:microsoft.com/office/officeart/2005/8/layout/hProcess10"/>
    <dgm:cxn modelId="{DAED7B03-992D-4207-A75E-E34969FE18C9}" type="presParOf" srcId="{B8CF972A-50E2-4A1D-AEDA-3816640B2F49}" destId="{12992B4F-5605-4B07-9EC1-672F04B9EFD9}" srcOrd="1" destOrd="0" presId="urn:microsoft.com/office/officeart/2005/8/layout/hProcess10"/>
    <dgm:cxn modelId="{3E15BFFD-8569-4E44-BC42-48BEC24F3813}" type="presParOf" srcId="{12992B4F-5605-4B07-9EC1-672F04B9EFD9}" destId="{9D5A6F7A-D85E-46D4-8EB2-35E0FD8E9943}" srcOrd="0" destOrd="0" presId="urn:microsoft.com/office/officeart/2005/8/layout/hProcess10"/>
    <dgm:cxn modelId="{CDEEF818-1530-4F9F-98B8-2A3A7BF46BE9}" type="presParOf" srcId="{B8CF972A-50E2-4A1D-AEDA-3816640B2F49}" destId="{DD4974DF-1B51-4E05-B86B-5B50293C6ACB}" srcOrd="2" destOrd="0" presId="urn:microsoft.com/office/officeart/2005/8/layout/hProcess10"/>
    <dgm:cxn modelId="{0AED7841-AB3B-4B0C-811E-89D6FA2467EB}" type="presParOf" srcId="{DD4974DF-1B51-4E05-B86B-5B50293C6ACB}" destId="{3533D400-E9C1-4DF7-95A5-85D569C7B465}" srcOrd="0" destOrd="0" presId="urn:microsoft.com/office/officeart/2005/8/layout/hProcess10"/>
    <dgm:cxn modelId="{164C5232-D100-48F4-9398-675BA6754A1C}" type="presParOf" srcId="{DD4974DF-1B51-4E05-B86B-5B50293C6ACB}" destId="{9CBB53E8-D93D-4519-8E31-7F046F08D03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B91E-CF7E-4FC6-AAA0-1A544F8F94FC}">
      <dsp:nvSpPr>
        <dsp:cNvPr id="0" name=""/>
        <dsp:cNvSpPr/>
      </dsp:nvSpPr>
      <dsp:spPr>
        <a:xfrm>
          <a:off x="876866" y="973563"/>
          <a:ext cx="1405779" cy="14057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6E555-FAA0-4D77-B306-11FA3558FBF5}">
      <dsp:nvSpPr>
        <dsp:cNvPr id="0" name=""/>
        <dsp:cNvSpPr/>
      </dsp:nvSpPr>
      <dsp:spPr>
        <a:xfrm>
          <a:off x="1446" y="279867"/>
          <a:ext cx="3614314" cy="4480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bg2">
                  <a:lumMod val="25000"/>
                </a:schemeClr>
              </a:solidFill>
            </a:rPr>
            <a:t>Hareketlilik</a:t>
          </a:r>
          <a:endParaRPr lang="tr-TR" sz="3700" kern="1200" dirty="0">
            <a:solidFill>
              <a:schemeClr val="bg2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Davranış uyumlu ve devamlı niteliktedir.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Belli bir amaca yöneliktir.</a:t>
          </a:r>
          <a:endParaRPr lang="tr-T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Ortam sınırlayıcı ve dikkati yoğunlaştırmak gerekiyorsa, hareketliliği azdır.</a:t>
          </a:r>
          <a:endParaRPr lang="tr-TR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Kaygılı çocuklarda hareketlilik ortama yöneliktir. Stresli durumlarda hareketlilik artar.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>
        <a:off x="107306" y="385727"/>
        <a:ext cx="3402594" cy="4268385"/>
      </dsp:txXfrm>
    </dsp:sp>
    <dsp:sp modelId="{12992B4F-5605-4B07-9EC1-672F04B9EFD9}">
      <dsp:nvSpPr>
        <dsp:cNvPr id="0" name=""/>
        <dsp:cNvSpPr/>
      </dsp:nvSpPr>
      <dsp:spPr>
        <a:xfrm>
          <a:off x="3455861" y="216023"/>
          <a:ext cx="764521" cy="1048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500" kern="1200">
            <a:solidFill>
              <a:schemeClr val="bg2">
                <a:lumMod val="25000"/>
              </a:schemeClr>
            </a:solidFill>
          </a:endParaRPr>
        </a:p>
      </dsp:txBody>
      <dsp:txXfrm>
        <a:off x="3455861" y="425753"/>
        <a:ext cx="535165" cy="629189"/>
      </dsp:txXfrm>
    </dsp:sp>
    <dsp:sp modelId="{3533D400-E9C1-4DF7-95A5-85D569C7B465}">
      <dsp:nvSpPr>
        <dsp:cNvPr id="0" name=""/>
        <dsp:cNvSpPr/>
      </dsp:nvSpPr>
      <dsp:spPr>
        <a:xfrm>
          <a:off x="5036001" y="973563"/>
          <a:ext cx="1405779" cy="140577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B53E8-D93D-4519-8E31-7F046F08D03D}">
      <dsp:nvSpPr>
        <dsp:cNvPr id="0" name=""/>
        <dsp:cNvSpPr/>
      </dsp:nvSpPr>
      <dsp:spPr>
        <a:xfrm>
          <a:off x="4160582" y="279867"/>
          <a:ext cx="3614314" cy="4480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bg2">
                  <a:lumMod val="25000"/>
                </a:schemeClr>
              </a:solidFill>
            </a:rPr>
            <a:t>Hiperaktivite</a:t>
          </a:r>
          <a:endParaRPr lang="tr-TR" sz="3700" kern="1200" dirty="0">
            <a:solidFill>
              <a:schemeClr val="bg2">
                <a:lumMod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Davranış keyfi ve amaçsızdır.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Tepkilerini kontrol altına alamazlar.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Ortam sınırlayıcı ve dikkati yoğunlaştırmak gerekiyorsa hareketliliği artar.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Heyecan verici ortamlarda sakinleşirken, normal ortamlarda hareketlilik artar.</a:t>
          </a:r>
          <a:endParaRPr lang="tr-TR" sz="1800" kern="1200" dirty="0"/>
        </a:p>
      </dsp:txBody>
      <dsp:txXfrm>
        <a:off x="4266442" y="385727"/>
        <a:ext cx="3402594" cy="426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628E-AD80-4376-9CC5-A5EA369B4A50}" type="datetimeFigureOut">
              <a:rPr lang="tr-TR" smtClean="0"/>
              <a:t>28.2.2019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821C8-8038-4185-86F3-A7880A5814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4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6F0-7294-45EB-A24A-36B61ACB64A4}" type="datetime1">
              <a:rPr lang="tr-TR" smtClean="0"/>
              <a:t>28.2.2019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1C8-2B70-4B9E-917C-CDFFBAADC77E}" type="datetime1">
              <a:rPr lang="tr-TR" smtClean="0"/>
              <a:t>28.2.2019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0F8D-430C-4E5E-9362-C3315D00F02C}" type="datetime1">
              <a:rPr lang="tr-TR" smtClean="0"/>
              <a:t>28.2.2019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9A44-4435-4910-8CD5-2C3159CC8207}" type="datetime1">
              <a:rPr lang="tr-TR" smtClean="0"/>
              <a:t>28.2.2019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8169-E716-4C3F-A032-E10F86025C02}" type="datetime1">
              <a:rPr lang="tr-TR" smtClean="0"/>
              <a:t>28.2.2019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24E4-4557-47B9-8493-66F906305C8F}" type="datetime1">
              <a:rPr lang="tr-TR" smtClean="0"/>
              <a:t>28.2.2019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57A7-167F-447B-81A3-B876B773BAE9}" type="datetime1">
              <a:rPr lang="tr-TR" smtClean="0"/>
              <a:t>28.2.2019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9A69-96D7-4E2D-88CC-67274448294A}" type="datetime1">
              <a:rPr lang="tr-TR" smtClean="0"/>
              <a:t>28.2.2019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F0-5B61-446E-A01D-C6B48554C174}" type="datetime1">
              <a:rPr lang="tr-TR" smtClean="0"/>
              <a:t>28.2.2019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AC4-FD11-4AB9-A446-1F1001F20A34}" type="datetime1">
              <a:rPr lang="tr-TR" smtClean="0"/>
              <a:t>28.2.2019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CBB0-9512-4CD3-98AB-5AD05F242186}" type="datetime1">
              <a:rPr lang="tr-TR" smtClean="0"/>
              <a:t>28.2.2019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F100B5-46F7-4051-BB1F-CEBA8D68F1D0}" type="datetime1">
              <a:rPr lang="tr-TR" smtClean="0"/>
              <a:t>28.2.2019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Bağcılar Rehberlik ve Araştırma Merkezi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780108"/>
          </a:xfrm>
        </p:spPr>
        <p:txBody>
          <a:bodyPr/>
          <a:lstStyle/>
          <a:p>
            <a:r>
              <a:rPr lang="tr-TR" dirty="0" smtClean="0"/>
              <a:t>DİKKAT EKSİKLİĞİ VE HİPERAKTİVİTE BOZUKLUĞU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91473"/>
            <a:ext cx="1080120" cy="909710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39552" y="6299260"/>
            <a:ext cx="2994603" cy="345005"/>
          </a:xfrm>
        </p:spPr>
        <p:txBody>
          <a:bodyPr/>
          <a:lstStyle/>
          <a:p>
            <a:r>
              <a:rPr lang="tr-TR" dirty="0" smtClean="0"/>
              <a:t>Bağcılar Rehberlik ve Araştırma Merkezi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36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DEHB’ e Eşlik Eden Diğer Davranış Problemleri 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968551"/>
          </a:xfrm>
        </p:spPr>
        <p:txBody>
          <a:bodyPr numCol="2"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Düzensizlik,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Sosyal Becerilerde Yetersizlik,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Saldırgan Davranışlar,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Olumsuz Benlik Algısı,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Heyecan Arayışı,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Dalgınlık/Uyku Hali,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Bellek Sorunları,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Israrcı Tutum,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Tutarsızlık,</a:t>
            </a: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Koordinasyon Güçlükleri,</a:t>
            </a:r>
          </a:p>
          <a:p>
            <a:pPr marL="0" lvl="0" indent="0">
              <a:buNone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1026" name="Picture 2" descr="C:\Users\Ömer RAM\Desktop\Adsı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3" r="3853" b="17568"/>
          <a:stretch/>
        </p:blipFill>
        <p:spPr bwMode="auto">
          <a:xfrm>
            <a:off x="864000" y="1988840"/>
            <a:ext cx="2792028" cy="17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1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DEHB’ e Benzer Belirtiler Nelerdir?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968551"/>
          </a:xfrm>
        </p:spPr>
        <p:txBody>
          <a:bodyPr numCol="2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06" y="8901608"/>
            <a:ext cx="5009044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5253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9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968551"/>
          </a:xfrm>
        </p:spPr>
        <p:txBody>
          <a:bodyPr numCol="2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1"/>
            <a:ext cx="7488832" cy="40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 Nedenleri Nelerdir?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5472607"/>
          </a:xfrm>
        </p:spPr>
        <p:txBody>
          <a:bodyPr numCol="2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Psiko-sosyal Etmenler</a:t>
            </a:r>
          </a:p>
          <a:p>
            <a:pPr marL="0" lvl="0" indent="0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99" y="2852936"/>
            <a:ext cx="6334125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5400599"/>
          </a:xfrm>
        </p:spPr>
        <p:txBody>
          <a:bodyPr numCol="1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Biyolojik ve Genetik Etmenler</a:t>
            </a:r>
          </a:p>
          <a:p>
            <a:pPr marL="0" lvl="0" indent="0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6048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0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 Görülme Sıklığı Nedir?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5184575"/>
          </a:xfrm>
        </p:spPr>
        <p:txBody>
          <a:bodyPr numCol="1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Yapılan araştırmalara göre okul çağındaki çocuklarda %3- %10 arasında değişiklik göstermektedir. Erkeklerde kızlara oranla en az iki-üç kat daha fazla olduğu görülmektedir.</a:t>
            </a:r>
          </a:p>
          <a:p>
            <a:pPr marL="0" lvl="0" indent="0" algn="just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DEHB olan kız çocukları, erkeklerde gözlenebilen ve dikkat çeken hiperaktif davranışlar sergilememesi nedeniyle okul yaşamını ilk yıllarında fark edilememektedir.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6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DEHB’ e Eşlik Eden Diğer Sorunlar Nelerdir?</a:t>
            </a:r>
            <a:endParaRPr lang="tr-TR" sz="36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76656" y="1916832"/>
            <a:ext cx="7711768" cy="1296144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DEHB tanısı ile değerlendirilen çocuklarda diğer gelişimsel ve psikolojik sorunlar 1/3 oranında eşlik etmektedir. </a:t>
            </a:r>
          </a:p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179512" y="2996952"/>
            <a:ext cx="4680520" cy="3456384"/>
          </a:xfrm>
        </p:spPr>
        <p:txBody>
          <a:bodyPr numCol="1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Okul Sorunları,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Öğrenme Bozuklukları,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Davranım Bozukluğu,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Karşıt </a:t>
            </a:r>
            <a:r>
              <a:rPr lang="tr-TR" sz="2400" dirty="0"/>
              <a:t>O</a:t>
            </a:r>
            <a:r>
              <a:rPr lang="tr-TR" sz="2400" dirty="0" smtClean="0"/>
              <a:t>lma-gelme Bozukluğu,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Eşlik etmektedir.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4427984" y="3501008"/>
            <a:ext cx="4716016" cy="20882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/>
              <a:t>Depresyon ve Kaygı </a:t>
            </a:r>
            <a:r>
              <a:rPr lang="tr-TR" sz="2400" dirty="0" smtClean="0"/>
              <a:t>Bozuklukları,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Arkadaşlık İlişkilerinde Sorunlar,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Bağlanma Bozuklukları,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Madde Bağımlılığı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6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 Olan Çocukların Geleceği Nasıldır?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1" cy="5184575"/>
          </a:xfrm>
        </p:spPr>
        <p:txBody>
          <a:bodyPr numCol="1"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DEHB ilerleyen dönemlerde kişiden kişiye farklı seyirler göstermektedir. Bu sorunu yaşayan çocukların %40’ ında bazı belirtilerin devam ettiği belirlenmiştir. </a:t>
            </a:r>
          </a:p>
          <a:p>
            <a:pPr marL="0" lvl="0" indent="0" algn="just">
              <a:buNone/>
            </a:pPr>
            <a:endParaRPr lang="tr-T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	U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ygun tedavi ve eğitim programı uygulanmadığında yetişkin bireylerde hareketlilikte azalma olsa da huzursuzluk ve dikkat dağınıklığı devam etmektedir.</a:t>
            </a:r>
          </a:p>
          <a:p>
            <a:pPr lvl="0">
              <a:buFont typeface="Wingdings" pitchFamily="2" charset="2"/>
              <a:buChar char="ü"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Bağcılar Rehberlik ve Araştırma Merkezi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6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  <p:pic>
        <p:nvPicPr>
          <p:cNvPr id="5" name="Picture 3" descr="C:\Users\Ömer RAM\Desktop\tim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7444">
            <a:off x="3253217" y="497943"/>
            <a:ext cx="2528688" cy="59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5" y="4581128"/>
            <a:ext cx="1728192" cy="14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1840" y="3140967"/>
            <a:ext cx="5688632" cy="298519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7 yaşından önce başlayan ve bireyin gelişim düzeyine uygun olmayan, dikkati toplama ve sürdürme , aşırı hareketlilik ve ataklıkla karakterize yaşam boyu devam eden bir sorundur. 	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 Nedir?</a:t>
            </a:r>
            <a:endParaRPr lang="tr-T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618247" cy="30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9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Bu sorun, gelişimsel olarak üç temel alanda problem oluşturmaktadır. Bunlar;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Dikkat süresi kısalığı,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Kendini kontrol etmede güçlük çekme,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Davranışlarda ya da düşüncelerde ataklık ve huzursuzluk olarak görülmektedir.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5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3386832" cy="11521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Dikkatsizlik;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DEHB’ in Temel Özellikleri Nelerdir?</a:t>
            </a:r>
            <a:endParaRPr lang="tr-T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" y="3212976"/>
            <a:ext cx="235478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3347864" y="2780928"/>
            <a:ext cx="5616624" cy="2808312"/>
          </a:xfrm>
          <a:prstGeom prst="cloudCallout">
            <a:avLst>
              <a:gd name="adj1" fmla="val -63471"/>
              <a:gd name="adj2" fmla="val 2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Yönerge </a:t>
            </a:r>
            <a:r>
              <a:rPr lang="tr-TR" sz="2000" dirty="0"/>
              <a:t>takip etmede </a:t>
            </a:r>
            <a:r>
              <a:rPr lang="tr-TR" sz="2000" dirty="0" smtClean="0"/>
              <a:t>güçlük çeker.</a:t>
            </a:r>
            <a:endParaRPr lang="tr-TR" sz="2000" dirty="0"/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Ders dinlerken başka bir evrende gibi </a:t>
            </a:r>
            <a:r>
              <a:rPr lang="tr-TR" sz="2000" dirty="0" smtClean="0"/>
              <a:t>görünebilir.</a:t>
            </a:r>
            <a:endParaRPr lang="tr-TR" sz="2000" dirty="0"/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Okuma etkinliklerinde sıra ona geldiğinde doğru yeri </a:t>
            </a:r>
            <a:r>
              <a:rPr lang="tr-TR" sz="2000" dirty="0" smtClean="0"/>
              <a:t>bulamayabilir.</a:t>
            </a:r>
            <a:endParaRPr lang="tr-TR" sz="2000" dirty="0"/>
          </a:p>
          <a:p>
            <a:pPr algn="ctr"/>
            <a:endParaRPr lang="tr-TR" sz="20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3386832" cy="11521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Dikkatsizlik;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" y="3212976"/>
            <a:ext cx="235478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3347864" y="2852936"/>
            <a:ext cx="5616624" cy="2736304"/>
          </a:xfrm>
          <a:prstGeom prst="cloudCallout">
            <a:avLst>
              <a:gd name="adj1" fmla="val -63471"/>
              <a:gd name="adj2" fmla="val 2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Dikkat süresi ve yoğunluğu akranlarına göre azdır.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Dikkatini bir noktaya toplamada zorlanabilir.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Dış uyaranlarla dikkati çabuk dağılabilir.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3386832" cy="11521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Dikkatsizlik;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DEHB’ in Temel Özellikleri Nelerdir?</a:t>
            </a:r>
            <a:endParaRPr lang="tr-T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" y="3212976"/>
            <a:ext cx="235478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3347864" y="2852936"/>
            <a:ext cx="5616624" cy="2736304"/>
          </a:xfrm>
          <a:prstGeom prst="cloudCallout">
            <a:avLst>
              <a:gd name="adj1" fmla="val -63471"/>
              <a:gd name="adj2" fmla="val 2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Unutkanlığı vardır.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Eşyalarını ve oyuncaklarını çok sık kaybedebilir.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Genel bir dağınıklık ve düzensizliği vardır.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4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3386832" cy="11521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Hiperaktivite;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DEHB’ in Temel Özellikleri Nelerdir?</a:t>
            </a:r>
            <a:endParaRPr lang="tr-T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" y="3212976"/>
            <a:ext cx="235478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3347864" y="2852936"/>
            <a:ext cx="5616624" cy="2736304"/>
          </a:xfrm>
          <a:prstGeom prst="cloudCallout">
            <a:avLst>
              <a:gd name="adj1" fmla="val -63471"/>
              <a:gd name="adj2" fmla="val 2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Sürekli hareket halindedir.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Sınıf içerisinde yanındakiyle sürekli konuşur.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Uyarılana kadar sürekli hareketleri vardır. (kalemle tempo tutma vb.)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4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842806"/>
              </p:ext>
            </p:extLst>
          </p:nvPr>
        </p:nvGraphicFramePr>
        <p:xfrm>
          <a:off x="900112" y="1484784"/>
          <a:ext cx="7776343" cy="503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4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2348880"/>
            <a:ext cx="3386832" cy="115212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Ataklık, Dürtüsellik;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Bulut Belirtme Çizgisi 3"/>
          <p:cNvSpPr/>
          <p:nvPr/>
        </p:nvSpPr>
        <p:spPr>
          <a:xfrm>
            <a:off x="3347864" y="2492896"/>
            <a:ext cx="5616624" cy="2736304"/>
          </a:xfrm>
          <a:prstGeom prst="cloudCallout">
            <a:avLst>
              <a:gd name="adj1" fmla="val -63471"/>
              <a:gd name="adj2" fmla="val 2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Sürekli hareket halindedir.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Sınıf içerisinde yanındakiyle sürekli konuşur.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Uyarılana kadar sürekli hareketleri vardır. (kalemle tempo tutma vb.)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9" y="3068960"/>
            <a:ext cx="2092782" cy="26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Bağcılar Rehberlik ve Araştırma Merkezi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3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403</Words>
  <Application>Microsoft Office PowerPoint</Application>
  <PresentationFormat>Ekran Gösterisi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Dalga Biçimi</vt:lpstr>
      <vt:lpstr>DİKKAT EKSİKLİĞİ VE HİPERAKTİVİTE BOZUKLUĞU</vt:lpstr>
      <vt:lpstr>DEHB Nedir?</vt:lpstr>
      <vt:lpstr>PowerPoint Sunusu</vt:lpstr>
      <vt:lpstr>DEHB’ in Temel Özellikleri Nelerdir?</vt:lpstr>
      <vt:lpstr>PowerPoint Sunusu</vt:lpstr>
      <vt:lpstr>DEHB’ in Temel Özellikleri Nelerdir?</vt:lpstr>
      <vt:lpstr>DEHB’ in Temel Özellikleri Nelerdir?</vt:lpstr>
      <vt:lpstr>PowerPoint Sunusu</vt:lpstr>
      <vt:lpstr>PowerPoint Sunusu</vt:lpstr>
      <vt:lpstr>DEHB’ e Eşlik Eden Diğer Davranış Problemleri </vt:lpstr>
      <vt:lpstr>DEHB’ e Benzer Belirtiler Nelerdir?</vt:lpstr>
      <vt:lpstr>PowerPoint Sunusu</vt:lpstr>
      <vt:lpstr>DEHB Nedenleri Nelerdir?</vt:lpstr>
      <vt:lpstr>PowerPoint Sunusu</vt:lpstr>
      <vt:lpstr>DEHB Görülme Sıklığı Nedir?</vt:lpstr>
      <vt:lpstr>DEHB’ e Eşlik Eden Diğer Sorunlar Nelerdir?</vt:lpstr>
      <vt:lpstr>DEHB Olan Çocukların Geleceği Nasıldır?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DİKKAT EKSİKLİĞİ VE HİPERAKTİVİTE BOZUKLUĞU</dc:title>
  <dc:creator>Mustafa</dc:creator>
  <cp:lastModifiedBy>Ömer RAM</cp:lastModifiedBy>
  <cp:revision>41</cp:revision>
  <dcterms:created xsi:type="dcterms:W3CDTF">2019-01-24T09:33:13Z</dcterms:created>
  <dcterms:modified xsi:type="dcterms:W3CDTF">2019-02-28T09:33:15Z</dcterms:modified>
</cp:coreProperties>
</file>