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5" r:id="rId22"/>
    <p:sldId id="286" r:id="rId23"/>
    <p:sldId id="287" r:id="rId24"/>
    <p:sldId id="289" r:id="rId25"/>
    <p:sldId id="288" r:id="rId26"/>
    <p:sldId id="279" r:id="rId27"/>
    <p:sldId id="277" r:id="rId28"/>
    <p:sldId id="290" r:id="rId29"/>
    <p:sldId id="28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62C1FA97-65C9-4AB8-98C8-94684F9D38DD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85"/>
            <p14:sldId id="286"/>
            <p14:sldId id="287"/>
            <p14:sldId id="289"/>
            <p14:sldId id="288"/>
            <p14:sldId id="279"/>
            <p14:sldId id="277"/>
            <p14:sldId id="290"/>
            <p14:sldId id="28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AF96B-B5EF-4985-A5C4-2CE93DCA3A0A}" type="datetimeFigureOut">
              <a:rPr lang="tr-TR" smtClean="0"/>
              <a:t>10.2.2020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77330-84E6-4E1B-B0D3-32C3EADEAC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50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77330-84E6-4E1B-B0D3-32C3EADEAC3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16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9F42-0927-4C61-8568-6903A318AC89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917-8B98-4DA7-9C56-7B0BD60A37F1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C244-9041-4931-81A4-21485C031B63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386E-560E-439D-B8CD-A6BB3D2F043F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FFE8-D432-41D5-9B41-A7AB79D0B3D3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457-FD2C-425B-BD88-74CDE6330627}" type="datetime1">
              <a:rPr lang="tr-TR" smtClean="0"/>
              <a:t>10.2.2020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DCC9-D055-4704-9712-752B8653F18C}" type="datetime1">
              <a:rPr lang="tr-TR" smtClean="0"/>
              <a:t>10.2.2020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B913E-0C9F-4A29-BA3C-171980A6D8E7}" type="datetime1">
              <a:rPr lang="tr-TR" smtClean="0"/>
              <a:t>10.2.2020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862E-FEE7-44F1-A987-4E9B35341219}" type="datetime1">
              <a:rPr lang="tr-TR" smtClean="0"/>
              <a:t>10.2.2020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93DD-3DEF-4E64-AEE7-1482659CDC74}" type="datetime1">
              <a:rPr lang="tr-TR" smtClean="0"/>
              <a:t>10.2.2020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2D56-2226-4723-96CD-AFA2BA8FFC68}" type="datetime1">
              <a:rPr lang="tr-TR" smtClean="0"/>
              <a:t>10.2.2020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B17D0A-187C-4368-A216-8E2024623AB4}" type="datetime1">
              <a:rPr lang="tr-TR" smtClean="0"/>
              <a:t>10.2.2020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21C7A0B-74F5-45D7-8446-4510EC7DC40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 rot="19140000">
            <a:off x="751569" y="1338514"/>
            <a:ext cx="5667275" cy="1887176"/>
          </a:xfrm>
        </p:spPr>
        <p:txBody>
          <a:bodyPr/>
          <a:lstStyle/>
          <a:p>
            <a:r>
              <a:rPr lang="tr-TR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tr-TR" b="1" dirty="0">
                <a:solidFill>
                  <a:srgbClr val="D34923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İREYSELLEŞTİRİLMİŞ</a:t>
            </a:r>
            <a:r>
              <a:rPr lang="tr-TR" b="1" dirty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b="1" dirty="0" smtClean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r>
              <a:rPr lang="tr-T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ĞİTİM </a:t>
            </a:r>
            <a:r>
              <a:rPr lang="tr-TR" b="1" dirty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b="1" dirty="0">
                <a:solidFill>
                  <a:srgbClr val="DB4F29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r>
              <a:rPr lang="tr-TR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tr-TR" b="1" dirty="0">
                <a:solidFill>
                  <a:srgbClr val="D34923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ROGRAMI</a:t>
            </a:r>
            <a:br>
              <a:rPr lang="tr-TR" b="1" dirty="0">
                <a:solidFill>
                  <a:srgbClr val="D34923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rot="19140000">
            <a:off x="1577190" y="2716149"/>
            <a:ext cx="6511131" cy="329259"/>
          </a:xfrm>
        </p:spPr>
        <p:txBody>
          <a:bodyPr/>
          <a:lstStyle/>
          <a:p>
            <a:r>
              <a:rPr lang="tr-TR" b="1" dirty="0" smtClean="0"/>
              <a:t>BağcIlar rehberlİk ve AraŞtIRMA mERKEZİ</a:t>
            </a:r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213742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8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Uygulama </a:t>
            </a:r>
            <a:r>
              <a:rPr lang="tr-TR" b="1" dirty="0" err="1">
                <a:solidFill>
                  <a:srgbClr val="DB4F29"/>
                </a:solidFill>
                <a:latin typeface="Calibri" pitchFamily="34" charset="0"/>
              </a:rPr>
              <a:t>AşamasIndakİ</a:t>
            </a:r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 Seçenekler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19569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spc="15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Uygulanan Programın Devamı</a:t>
            </a:r>
          </a:p>
          <a:p>
            <a:pPr>
              <a:buFont typeface="Wingdings" pitchFamily="2" charset="2"/>
              <a:buChar char="v"/>
            </a:pPr>
            <a:r>
              <a:rPr lang="tr-TR" sz="2400" spc="15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Program Uygulanırken Düzenlemeler Yaparken İlerlemenin İzlenmesi ve İncelenmesi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spc="15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Özel Eğitim ve Yardım Sağlanması</a:t>
            </a:r>
          </a:p>
          <a:p>
            <a:endParaRPr lang="tr-TR" dirty="0"/>
          </a:p>
        </p:txBody>
      </p:sp>
      <p:pic>
        <p:nvPicPr>
          <p:cNvPr id="4" name="Picture 2" descr="C:\Users\Ömer RAM\Desktop\Adsı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1088"/>
            <a:ext cx="198022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320480"/>
          </a:xfrm>
        </p:spPr>
        <p:txBody>
          <a:bodyPr>
            <a:normAutofit/>
          </a:bodyPr>
          <a:lstStyle/>
          <a:p>
            <a:pPr marL="0" indent="0" algn="ctr"/>
            <a:endParaRPr lang="tr-TR" sz="20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1026" name="Picture 2" descr="C:\Users\Ömer RAM\Desktop\asdasd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75724"/>
            <a:ext cx="7056784" cy="396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548680"/>
            <a:ext cx="7520940" cy="36572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Gönderme </a:t>
            </a:r>
            <a:r>
              <a:rPr lang="tr-TR" b="1" dirty="0" err="1">
                <a:solidFill>
                  <a:srgbClr val="DB4F29"/>
                </a:solidFill>
                <a:latin typeface="Calibri" pitchFamily="34" charset="0"/>
              </a:rPr>
              <a:t>Sürecİ</a:t>
            </a:r>
            <a:r>
              <a:rPr lang="tr-TR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1916833"/>
            <a:ext cx="6048672" cy="2592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Bükülü Ok 6"/>
          <p:cNvSpPr/>
          <p:nvPr/>
        </p:nvSpPr>
        <p:spPr>
          <a:xfrm rot="5400000" flipV="1">
            <a:off x="1583110" y="551671"/>
            <a:ext cx="1153244" cy="9361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Bükülü Ok 7"/>
          <p:cNvSpPr/>
          <p:nvPr/>
        </p:nvSpPr>
        <p:spPr>
          <a:xfrm rot="5400000">
            <a:off x="6371642" y="566106"/>
            <a:ext cx="1153244" cy="86409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74" y="1700808"/>
            <a:ext cx="7272809" cy="326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EĞİTİM TEDBİRİ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632848" cy="40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2979669"/>
          </a:xfrm>
        </p:spPr>
        <p:txBody>
          <a:bodyPr/>
          <a:lstStyle/>
          <a:p>
            <a:pPr algn="just"/>
            <a:r>
              <a:rPr lang="tr-TR" sz="2400" cap="all" dirty="0" smtClean="0">
                <a:solidFill>
                  <a:srgbClr val="DB4F29"/>
                </a:solidFill>
                <a:latin typeface="Calibri" pitchFamily="34" charset="0"/>
              </a:rPr>
              <a:t>BEP,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yerleştirildiği okul/kurumda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Geliştirme Birimi tarafından öğrenci için hazırlanan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özel bir programdır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 </a:t>
            </a:r>
          </a:p>
          <a:p>
            <a:pPr algn="just"/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 descr="C:\Users\Ömer RAM\Desktop\ogrenme_stratejileri_gelistirme_egitim_programi_banner-1500x3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714" y="4293096"/>
            <a:ext cx="223224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neden gereklİdİr?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844824"/>
            <a:ext cx="7520940" cy="2835653"/>
          </a:xfrm>
        </p:spPr>
        <p:txBody>
          <a:bodyPr/>
          <a:lstStyle/>
          <a:p>
            <a:pPr algn="just"/>
            <a:r>
              <a:rPr lang="tr-TR" sz="2400" cap="all" dirty="0" err="1" smtClean="0">
                <a:solidFill>
                  <a:srgbClr val="DB4F29"/>
                </a:solidFill>
                <a:latin typeface="Calibri" pitchFamily="34" charset="0"/>
                <a:ea typeface="+mj-ea"/>
                <a:cs typeface="+mj-cs"/>
              </a:rPr>
              <a:t>BeP</a:t>
            </a:r>
            <a:r>
              <a:rPr lang="tr-TR" sz="2400" cap="all" dirty="0">
                <a:solidFill>
                  <a:srgbClr val="DB4F29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çocuğun eğitsel değerlendirmesini yaparak, tüm gelişim alanlarındaki güçlü ve zayıf yönlerini ve gereksinimlerini belirlemek; aynı zamanda çocuğun tüm gelişim alanlarında sahip olduğu becerileri dikkate alarak uygun eğitim almalarını sağlamaya, çocuğun gelişimini izleme ve değerlendirmeye olanak sağlar.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bİrİmİ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solidFill>
                  <a:srgbClr val="DB4F29"/>
                </a:solidFill>
                <a:latin typeface="Calibri" pitchFamily="34" charset="0"/>
              </a:rPr>
              <a:t>BEP Geliştirme Birimi,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Okul müdürü veya görevlendireceği bir müdür yardımcısı başkanlığında;</a:t>
            </a:r>
          </a:p>
          <a:p>
            <a:pPr algn="just"/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Rehberlik öğretmeni,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sınıf öğretmeni,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dersini okutan alan öğretmenleri,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velisi,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Öğrenciden oluşur.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229200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bİRİMİNİN görevlerİ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8405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’ in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hazırlanması, uygulanması, izlenmesi ve değerlendirilmesi ile ilgili çalışmalarda koordinasyonu sağlamak.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Öğrencinin tüm gelişim alanlarındaki özellikleri ile eğitim ihtiyaçları doğrultusunda BEP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’ inde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değişiklik ve düzenlemeler yapmak.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Eğitim ortamlarının düzenlenmesi, materyal geliştirilmesi ve temini konusunda okul yönetimine ve öğretmenlere önerilerde bulunmak.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229200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339709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Okuldaki diğer birim ve kurullarla iş birliği yapmak.</a:t>
            </a:r>
          </a:p>
          <a:p>
            <a:pPr marL="388620" algn="just"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Kaynaştırma/bütünleştirme yoluyla eğitimlerine devam eden öğrencilerden destek eğitim odasında eğitim alacak öğrencileri, eğitim hizmeti sunulacak dersleri ve haftalık ders saati sayısını belirlemek.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Öğretim ve değerlendirmede kullanılacak yöntem ve teknikler ile öğretim materyallerini belirlemek.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Özel eğitim sınıflarına kayıtlı öğrencilerden yetersizliği olmayan akranlarıyla bir arada eğitim alacak öğrencileri belirlemek ve katılacakları dersler ile saatlerini planlamak.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Özel eğitim ihtiyacı olan öğrencilerden sınavlarda refakat edilmesi gerekenleri belirlemek.</a:t>
            </a:r>
          </a:p>
          <a:p>
            <a:pPr algn="just"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52536" y="365760"/>
            <a:ext cx="9577064" cy="61496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Özel Eğİtİm İhtİyaci Olan  Bİreylerİn Belİrlenmesİ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916832"/>
            <a:ext cx="7520940" cy="2763645"/>
          </a:xfrm>
        </p:spPr>
        <p:txBody>
          <a:bodyPr/>
          <a:lstStyle/>
          <a:p>
            <a:pPr algn="just"/>
            <a:r>
              <a:rPr lang="tr-TR" sz="2400" dirty="0">
                <a:solidFill>
                  <a:srgbClr val="DB4F29"/>
                </a:solidFill>
                <a:latin typeface="Calibri" pitchFamily="34" charset="0"/>
              </a:rPr>
              <a:t>Erken tanı;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bireyin ve engelinin bir an önce kabul edilmesini olanaklı kılacağı, tıbbi tedavi ve rehabilitasyon çalışmalarının, eğitim hizmetlerinin bireye zamanında ve işlevsel olarak ulaşmasını sağlayacağı için önemlidir.</a:t>
            </a: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4149080"/>
            <a:ext cx="2273271" cy="1393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0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764704"/>
            <a:ext cx="7520940" cy="149696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Bİrİmİ BaşkanInIn SorumluluklarI</a:t>
            </a:r>
            <a:r>
              <a:rPr lang="tr-TR" b="1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tr-TR" b="1" dirty="0">
                <a:solidFill>
                  <a:schemeClr val="accent2"/>
                </a:solidFill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384376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Öğrencinin, birime gelene kadar toplanmış olan bilgilerinin birime sunulmasını sağlar.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dosyalarının  oluşturulmasını ve bilgilerin korunup, saklanmasını sağlar.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geliştirilmesi, uygulanması, izlenmesi ve değerlendirilmesi için zaman çizelgesi	 oluşturur, uygulanmasını sağlar.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869" y="436510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Tüm hizmet planı doğrultusunda yapılacak uyarlamaların, sağlanacak yardım ve destek hizmetlerinin yürütülmesini sağlar.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Birim üyelerinin değerlendirme raporlarını toplar ve son değerlendirme raporunun sunulmasını sağlar.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7112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620688"/>
            <a:ext cx="7520940" cy="648072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ÖĞRETMENİN SorumluluklarI</a:t>
            </a:r>
            <a:r>
              <a:rPr lang="tr-TR" b="1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tr-TR" b="1" dirty="0">
                <a:solidFill>
                  <a:schemeClr val="accent2"/>
                </a:solidFill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844824"/>
            <a:ext cx="7520940" cy="312368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sınıf içi davranışlarının, akademik performansının, sosyal durumunun ve iletişim becerilerinin belirlenmesinde anne-baba görüşmelerinin yürütülmesinde görev alır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021" y="449637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52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6408" y="1268760"/>
            <a:ext cx="7520940" cy="254762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Öğretim yöntem ve teknikleri, eğitimin sırası ve sınırlılıkları ile ilgili hedefleri belirler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tr-TR" sz="2400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sürecinde ve sonunda değerlendirme yapar, gelişimi kaydeder ve rapor hazırlar.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İzleme ve yeniden değerlendirme sürecinde görev alır.</a:t>
            </a:r>
          </a:p>
          <a:p>
            <a:pPr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99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620688"/>
            <a:ext cx="7520940" cy="648072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VELİNİN SorumluluklarI</a:t>
            </a:r>
            <a:r>
              <a:rPr lang="tr-TR" b="1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tr-TR" b="1" dirty="0">
                <a:solidFill>
                  <a:schemeClr val="accent2"/>
                </a:solidFill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700808"/>
            <a:ext cx="7520940" cy="297966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 ile ilgili bilgileri birimle paylaşır.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 ile ilgili alınan kararlarda ailenin olanakları ile ilgili görüş beyan ederek kararın belirlenmesinde etkin rol alır.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Alınan kararın uygulanmasıyla ilgili izleme ve değerlendirme çalışmalarına katılır.</a:t>
            </a:r>
          </a:p>
          <a:p>
            <a:pPr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794" y="4437112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9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620688"/>
            <a:ext cx="7520940" cy="648072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ÖĞRENCİNİN SorumluluklarI</a:t>
            </a:r>
            <a:r>
              <a:rPr lang="tr-TR" b="1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tr-TR" b="1" dirty="0">
                <a:solidFill>
                  <a:schemeClr val="accent2"/>
                </a:solidFill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988840"/>
            <a:ext cx="7520940" cy="269163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Bir öğretim döneminde ne öğrenmek istediğini, gereksinimlerini, güçlü yanlarını birime aktarır.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İlgi ve istekleri doğrultusunda düşünce ve duygularını ifade eder.</a:t>
            </a:r>
          </a:p>
          <a:p>
            <a:pPr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9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bİRİMİ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rmAutofit fontScale="92500" lnSpcReduction="20000"/>
          </a:bodyPr>
          <a:lstStyle/>
          <a:p>
            <a:pPr marL="45720" indent="0" algn="just"/>
            <a:r>
              <a:rPr lang="tr-TR" sz="1800" dirty="0">
                <a:solidFill>
                  <a:srgbClr val="D34923"/>
                </a:solidFill>
                <a:latin typeface="Calibri" pitchFamily="34" charset="0"/>
              </a:rPr>
              <a:t>Nasıl?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                               (……….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yöntem teknik ve materyal ile)</a:t>
            </a:r>
          </a:p>
          <a:p>
            <a:pPr marL="45720" indent="0" algn="just"/>
            <a:endParaRPr lang="tr-TR" sz="1800" dirty="0">
              <a:solidFill>
                <a:srgbClr val="D34923"/>
              </a:solidFill>
              <a:latin typeface="Calibri" pitchFamily="34" charset="0"/>
            </a:endParaRPr>
          </a:p>
          <a:p>
            <a:pPr marL="45720" indent="0" algn="just"/>
            <a:r>
              <a:rPr lang="tr-TR" sz="1800" dirty="0">
                <a:solidFill>
                  <a:srgbClr val="D34923"/>
                </a:solidFill>
                <a:latin typeface="Calibri" pitchFamily="34" charset="0"/>
              </a:rPr>
              <a:t>Ne zaman? </a:t>
            </a:r>
            <a:r>
              <a:rPr lang="tr-TR" sz="1800" dirty="0" smtClean="0">
                <a:solidFill>
                  <a:srgbClr val="D34923"/>
                </a:solidFill>
                <a:latin typeface="Calibri" pitchFamily="34" charset="0"/>
              </a:rPr>
              <a:t>                      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(………..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Günü ……… saatleri arasında)</a:t>
            </a:r>
          </a:p>
          <a:p>
            <a:pPr marL="45720" indent="0" algn="just"/>
            <a:endParaRPr lang="tr-TR" sz="1800" dirty="0">
              <a:solidFill>
                <a:srgbClr val="D34923"/>
              </a:solidFill>
              <a:latin typeface="Calibri" pitchFamily="34" charset="0"/>
            </a:endParaRPr>
          </a:p>
          <a:p>
            <a:pPr marL="45720" indent="0" algn="just"/>
            <a:r>
              <a:rPr lang="tr-TR" sz="1800" dirty="0">
                <a:solidFill>
                  <a:srgbClr val="D34923"/>
                </a:solidFill>
                <a:latin typeface="Calibri" pitchFamily="34" charset="0"/>
              </a:rPr>
              <a:t>Kimlerle birlikte? </a:t>
            </a:r>
            <a:r>
              <a:rPr lang="tr-TR" sz="1800" dirty="0" smtClean="0">
                <a:solidFill>
                  <a:srgbClr val="D34923"/>
                </a:solidFill>
                <a:latin typeface="Calibri" pitchFamily="34" charset="0"/>
              </a:rPr>
              <a:t>            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…… etkinliklerde …. yaş grubu ile)</a:t>
            </a:r>
          </a:p>
          <a:p>
            <a:pPr marL="45720" indent="0" algn="just"/>
            <a:endParaRPr lang="tr-TR" sz="1800" dirty="0">
              <a:solidFill>
                <a:srgbClr val="D34923"/>
              </a:solidFill>
              <a:latin typeface="Calibri" pitchFamily="34" charset="0"/>
            </a:endParaRPr>
          </a:p>
          <a:p>
            <a:pPr marL="45720" indent="0" algn="just"/>
            <a:r>
              <a:rPr lang="tr-TR" sz="1800" dirty="0">
                <a:solidFill>
                  <a:srgbClr val="D34923"/>
                </a:solidFill>
                <a:latin typeface="Calibri" pitchFamily="34" charset="0"/>
              </a:rPr>
              <a:t>Kim tarafından? </a:t>
            </a:r>
            <a:r>
              <a:rPr lang="tr-TR" sz="1800" dirty="0" smtClean="0">
                <a:solidFill>
                  <a:srgbClr val="D34923"/>
                </a:solidFill>
                <a:latin typeface="Calibri" pitchFamily="34" charset="0"/>
              </a:rPr>
              <a:t>             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……. Gereksinimine yönelik ……….. öğretmeni ile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marL="45720" indent="0" algn="just"/>
            <a:endParaRPr lang="tr-TR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45720" indent="0" algn="just"/>
            <a:r>
              <a:rPr lang="tr-TR" sz="1800" dirty="0">
                <a:solidFill>
                  <a:srgbClr val="D34923"/>
                </a:solidFill>
                <a:latin typeface="Calibri" pitchFamily="34" charset="0"/>
              </a:rPr>
              <a:t>Nerede? </a:t>
            </a:r>
            <a:r>
              <a:rPr lang="tr-TR" sz="1800" dirty="0" smtClean="0">
                <a:solidFill>
                  <a:srgbClr val="D34923"/>
                </a:solidFill>
                <a:latin typeface="Calibri" pitchFamily="34" charset="0"/>
              </a:rPr>
              <a:t>                           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(……. </a:t>
            </a:r>
            <a:r>
              <a:rPr lang="tr-TR" sz="19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Etkinliğinde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kendi sınıfında)</a:t>
            </a:r>
          </a:p>
          <a:p>
            <a:pPr marL="45720" indent="0" algn="just"/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	   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                     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(……. Etkinliğinde …….. sınıfında)</a:t>
            </a:r>
          </a:p>
          <a:p>
            <a:pPr marL="45720" indent="0" algn="just"/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	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                         </a:t>
            </a:r>
            <a:r>
              <a:rPr lang="tr-TR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(……. Etkinliğinde destek eğitim odasında</a:t>
            </a:r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) </a:t>
            </a:r>
          </a:p>
          <a:p>
            <a:pPr marL="45720" indent="0" algn="just"/>
            <a:r>
              <a:rPr lang="tr-TR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Sorularına yanıt verir.</a:t>
            </a:r>
            <a:endParaRPr lang="tr-TR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2132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Bİrİmİ toplantISI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5656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 odaklıdır.</a:t>
            </a:r>
          </a:p>
          <a:p>
            <a:pPr algn="just">
              <a:buFont typeface="Wingdings" pitchFamily="2" charset="2"/>
              <a:buChar char="v"/>
            </a:pPr>
            <a:endParaRPr lang="tr-TR" sz="2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Karar verme sürecinin paylaşılmasıdır.</a:t>
            </a:r>
          </a:p>
          <a:p>
            <a:pPr algn="just">
              <a:buFont typeface="Wingdings" pitchFamily="2" charset="2"/>
              <a:buChar char="v"/>
            </a:pPr>
            <a:endParaRPr lang="tr-TR" sz="2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Sorunlara çözüm üretmeyi hedefler.</a:t>
            </a:r>
          </a:p>
          <a:p>
            <a:pPr algn="just">
              <a:buFont typeface="Wingdings" pitchFamily="2" charset="2"/>
              <a:buChar char="v"/>
            </a:pPr>
            <a:endParaRPr lang="tr-TR" sz="2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Herkesin görüşüne değer veren bir birlikteliktir.</a:t>
            </a:r>
          </a:p>
          <a:p>
            <a:pPr algn="just">
              <a:buFont typeface="Wingdings" pitchFamily="2" charset="2"/>
              <a:buChar char="v"/>
            </a:pPr>
            <a:endParaRPr lang="tr-TR" sz="2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geleceği ile ilgili iyimser ve olumlu bir yaklaşımdır.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869" y="4797152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709480" cy="54864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gelİştİrme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Bİrİmİ toplantISI NE DEĞİLDİR?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4176464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Personel odaklı değildir.</a:t>
            </a:r>
          </a:p>
          <a:p>
            <a:pPr algn="just">
              <a:buFont typeface="Wingdings" pitchFamily="2" charset="2"/>
              <a:buChar char="v"/>
            </a:pPr>
            <a:endParaRPr lang="tr-TR" sz="31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31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Karşıtlıklar ve tartışma ortamı değildir</a:t>
            </a: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tr-TR" sz="31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Araştırma amaçlı değildir.</a:t>
            </a:r>
          </a:p>
          <a:p>
            <a:pPr algn="just">
              <a:buFont typeface="Wingdings" pitchFamily="2" charset="2"/>
              <a:buChar char="v"/>
            </a:pPr>
            <a:endParaRPr lang="tr-TR" sz="31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Üyeler açısından göz korkutucu bir ortam değildir.</a:t>
            </a:r>
          </a:p>
          <a:p>
            <a:pPr algn="just">
              <a:buFont typeface="Wingdings" pitchFamily="2" charset="2"/>
              <a:buChar char="v"/>
            </a:pPr>
            <a:endParaRPr lang="tr-TR" sz="31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Problemin herkes adına uzmanlar tarafından çözüldüğü  bir ortam değildir.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31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Olumsuzluğa odaklanan bir yaklaşım değildir.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97152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HAZIRLARKEN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güçlü yönlerine ve sahip olduğu yeteneklerine odaklanılmalıdır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marL="0" indent="0" algn="just">
              <a:lnSpc>
                <a:spcPct val="80000"/>
              </a:lnSpc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İşbirliği içinde çalışmaya özen gösterilmelidir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Ders planları BEP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’ te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yer alan amaç ve hedefleri yansıtmalıdır.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9637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365760"/>
            <a:ext cx="7488832" cy="54864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Zorunlu Eğİtİm Dönemİ FarkIna Varma ve Okul TabanlI ÇalIşmalar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2979669"/>
          </a:xfrm>
        </p:spPr>
        <p:txBody>
          <a:bodyPr/>
          <a:lstStyle/>
          <a:p>
            <a:pPr algn="just"/>
            <a:r>
              <a:rPr lang="tr-TR" sz="2400" dirty="0">
                <a:solidFill>
                  <a:srgbClr val="DB4F29"/>
                </a:solidFill>
                <a:latin typeface="Calibri" pitchFamily="34" charset="0"/>
              </a:rPr>
              <a:t>Tanılama süreci;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öğretmenlerin ya da öğrencinin anne-babasının, eldeki verilere dayanarak çocuğun özel eğitim ihtiyacı olduğu yönünde belirtiler gösterdiğine ilişkin kaygılarını dile getirmesiyle başlar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algn="just"/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Tanılama sürecinde bütün unsurlar </a:t>
            </a:r>
            <a:r>
              <a:rPr lang="tr-TR" sz="2400" dirty="0">
                <a:solidFill>
                  <a:srgbClr val="DB4F29"/>
                </a:solidFill>
                <a:latin typeface="Calibri" pitchFamily="34" charset="0"/>
              </a:rPr>
              <a:t>(veli, öğretmenler, idare)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işbirliği içinde çalışır.</a:t>
            </a:r>
          </a:p>
          <a:p>
            <a:pPr algn="just"/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21088"/>
            <a:ext cx="2539217" cy="153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2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/>
          <a:lstStyle/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Çeşitli öğretim yöntemleri olmalıdır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Destek hizmetler yönlendirme raporunda belirtildiği şekilde verilmelidir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topluma katılımını desteklemek üzere düzenlemeler yapılmalıdır.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9637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3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BEP 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HAZIRLARKEN </a:t>
            </a:r>
            <a:r>
              <a:rPr lang="tr-TR" b="1" dirty="0" err="1" smtClean="0">
                <a:solidFill>
                  <a:srgbClr val="DB4F29"/>
                </a:solidFill>
                <a:latin typeface="Calibri" pitchFamily="34" charset="0"/>
              </a:rPr>
              <a:t>dİkkate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 </a:t>
            </a:r>
            <a:r>
              <a:rPr lang="tr-TR" b="1" dirty="0" err="1" smtClean="0">
                <a:solidFill>
                  <a:srgbClr val="DB4F29"/>
                </a:solidFill>
                <a:latin typeface="Calibri" pitchFamily="34" charset="0"/>
              </a:rPr>
              <a:t>alInacak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 hususlar</a:t>
            </a:r>
            <a:endParaRPr lang="tr-TR" b="1" dirty="0">
              <a:solidFill>
                <a:srgbClr val="DB4F29"/>
              </a:solidFill>
              <a:latin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rmAutofit/>
          </a:bodyPr>
          <a:lstStyle/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güçlü yanları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Ailenin beklentileri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Bireye ilişkin ölçüm sonuçları,</a:t>
            </a: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62" y="4509120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3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/>
          <a:lstStyle/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Öğrenmeyi etkileyecek zihinsel, görme, işitme, uyum, iletişim, dil ve konuşma, bedensel vb. sorunların olup olmaması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marL="45720" indent="0" algn="just">
              <a:lnSpc>
                <a:spcPct val="80000"/>
              </a:lnSpc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502920" indent="-457200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Yardımcı teknoloji, cihaz/protez veya hizmet ihtiyacının olup olmaması dikkate alınır.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7112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1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ToplantIdan önce </a:t>
            </a:r>
            <a:endParaRPr lang="tr-TR" b="1" dirty="0">
              <a:solidFill>
                <a:srgbClr val="DB4F29"/>
              </a:solidFill>
              <a:latin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052736"/>
            <a:ext cx="7520940" cy="3627741"/>
          </a:xfrm>
        </p:spPr>
        <p:txBody>
          <a:bodyPr/>
          <a:lstStyle/>
          <a:p>
            <a:pPr marL="45720" indent="0" algn="just"/>
            <a:r>
              <a:rPr lang="tr-TR" sz="2400" dirty="0">
                <a:solidFill>
                  <a:srgbClr val="DB4F29"/>
                </a:solidFill>
                <a:latin typeface="Calibri" pitchFamily="34" charset="0"/>
              </a:rPr>
              <a:t>Birim Başkanının;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Üyeler toplantı yeri ve zamanı hakkında bilgilendirildi mi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Tüm izin ve onaylar alındı mı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Üyeler, toplantı gündemini destekleyecek yazılı dokümanlarını getirmek zorunda olduklarını biliyorlar mı?</a:t>
            </a:r>
          </a:p>
          <a:p>
            <a:endParaRPr lang="tr-TR" dirty="0"/>
          </a:p>
        </p:txBody>
      </p:sp>
      <p:pic>
        <p:nvPicPr>
          <p:cNvPr id="6" name="Picture 2" descr="C:\Users\Ömer RAM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405334"/>
            <a:ext cx="2232247" cy="150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07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411717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Toplantıda öğrencinin güçlü yönlerinin, sahip olduğu yeteneklerin ve ihtiyaçlarının tartışılacağını biliyorlar mı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Var olan raporlarla ilgili hedefler gözden geçirildi mi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0" indent="0" algn="just">
              <a:lnSpc>
                <a:spcPct val="80000"/>
              </a:lnSpc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Vb. soruları sorması gerekmektedir.</a:t>
            </a:r>
          </a:p>
          <a:p>
            <a:endParaRPr lang="tr-TR" dirty="0"/>
          </a:p>
        </p:txBody>
      </p:sp>
      <p:pic>
        <p:nvPicPr>
          <p:cNvPr id="5" name="Picture 2" descr="C:\Users\Ömer RAM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4293096"/>
            <a:ext cx="2232247" cy="150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33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İLK TOPLANTI GÜNDEMİ</a:t>
            </a:r>
            <a:endParaRPr lang="tr-TR" b="1" dirty="0">
              <a:solidFill>
                <a:srgbClr val="DB4F29"/>
              </a:solidFill>
              <a:latin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411717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" name="Picture 2" descr="C:\Users\Ömer RAM\Desktop\Adsız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7" t="4" r="805" b="40417"/>
          <a:stretch/>
        </p:blipFill>
        <p:spPr bwMode="auto">
          <a:xfrm>
            <a:off x="395536" y="908720"/>
            <a:ext cx="842493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49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Bep </a:t>
            </a:r>
            <a:r>
              <a:rPr lang="tr-TR" b="1" dirty="0" err="1" smtClean="0">
                <a:solidFill>
                  <a:srgbClr val="DB4F29"/>
                </a:solidFill>
                <a:latin typeface="Calibri" pitchFamily="34" charset="0"/>
              </a:rPr>
              <a:t>hazIrlama</a:t>
            </a:r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 </a:t>
            </a:r>
            <a:r>
              <a:rPr lang="tr-TR" b="1" dirty="0" err="1" smtClean="0">
                <a:solidFill>
                  <a:srgbClr val="DB4F29"/>
                </a:solidFill>
                <a:latin typeface="Calibri" pitchFamily="34" charset="0"/>
              </a:rPr>
              <a:t>sürecİnde</a:t>
            </a:r>
            <a:endParaRPr lang="tr-TR" b="1" dirty="0">
              <a:solidFill>
                <a:srgbClr val="DB4F29"/>
              </a:solidFill>
              <a:latin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2979669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çalışmasının sonucunda öğrencinin neyi bilmesini veya neyi yapabiliyor olmasını istediğimize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Gereksinim ve önceliklerinin nasıl sıraladığımıza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Öğretime nereden başlayacağımıza,</a:t>
            </a:r>
          </a:p>
          <a:p>
            <a:pPr marL="0" indent="0" algn="just">
              <a:lnSpc>
                <a:spcPct val="80000"/>
              </a:lnSpc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256" y="449637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57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2979669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yetersizliğinin öğrenmesini nasıl etkilediğine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Öğrenmeyi neyle ve nasıl ölçeceğimize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dikkat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etmeliyiz.</a:t>
            </a:r>
          </a:p>
          <a:p>
            <a:pPr marL="0" indent="0" algn="just">
              <a:lnSpc>
                <a:spcPct val="80000"/>
              </a:lnSpc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378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DB4F29"/>
                </a:solidFill>
                <a:latin typeface="Calibri" pitchFamily="34" charset="0"/>
              </a:rPr>
              <a:t>ToplantIdan sonra</a:t>
            </a:r>
            <a:endParaRPr lang="tr-TR" b="1" dirty="0">
              <a:solidFill>
                <a:srgbClr val="DB4F29"/>
              </a:solidFill>
              <a:latin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’ le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ilgili sorumluluklarımızı belirleyip belirlemediğimize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Veli görüşü alıp almadığımıza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’ in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tamamlanması için tarih belirleyip belirlemediğimize,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36571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3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BEP süreci tamamlanmışsa, sonlandığını belirtip belirtmediğimize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Açık ve anlaşılır dille yazılıp yazılmadığına dikkat etmeliyiz.</a:t>
            </a:r>
          </a:p>
          <a:p>
            <a:endParaRPr lang="tr-TR" dirty="0"/>
          </a:p>
        </p:txBody>
      </p:sp>
      <p:pic>
        <p:nvPicPr>
          <p:cNvPr id="4" name="Picture 2" descr="C:\Users\Ömer RAM\Desktop\BEP BİRİM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96374"/>
            <a:ext cx="2335188" cy="1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1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SInIf Öğretmenİ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411717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Hizmetin planlanması ve işbirliğinin kurulması için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okul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yönetimine 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başvurur.</a:t>
            </a: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 ile ilgili bilgi toplar, ihtiyaçlarına ilişkin ilk değerlendirmeyi yapar.	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gereksinimlerinin karşılanması için sınıf içi düzenlemeler yapar.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ilerlemesini izler ve gözden geçirir.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147608" cy="1300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Üye kontrol lİSTESİ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00628"/>
            <a:ext cx="7920880" cy="5208692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Toplantı hedefleri ile toplantı sonunda ulaşılan sonuçlar uyumlu mu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Üye olarak bana uygun olmayanları dile getirdim mi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Hedefleri gerçekleştirmek için, gerek duyduğum materyali, etkinlikleri ve başvurabileceğim kişileri belirledim mi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?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endParaRPr lang="tr-TR" sz="24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Diğer üyelerle iletişim kurabiliyor muyum?</a:t>
            </a:r>
          </a:p>
          <a:p>
            <a:endParaRPr lang="tr-TR" dirty="0"/>
          </a:p>
        </p:txBody>
      </p:sp>
      <p:pic>
        <p:nvPicPr>
          <p:cNvPr id="4" name="Picture 2" descr="C:\Users\Ömer RAM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529" y="4581128"/>
            <a:ext cx="2232247" cy="150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43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932040" y="4581128"/>
            <a:ext cx="3935076" cy="1887176"/>
          </a:xfrm>
        </p:spPr>
        <p:txBody>
          <a:bodyPr/>
          <a:lstStyle/>
          <a:p>
            <a:pPr algn="just"/>
            <a:r>
              <a:rPr lang="tr-TR" b="1" dirty="0">
                <a:solidFill>
                  <a:srgbClr val="D34923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b="1" dirty="0">
                <a:solidFill>
                  <a:srgbClr val="D34923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1728192" cy="1455536"/>
          </a:xfrm>
          <a:prstGeom prst="rect">
            <a:avLst/>
          </a:prstGeom>
        </p:spPr>
      </p:pic>
      <p:pic>
        <p:nvPicPr>
          <p:cNvPr id="4099" name="Picture 3" descr="C:\Users\Ömer RAM\Desktop\timthum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75" y="1628800"/>
            <a:ext cx="1856314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236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Rehber Öğretmen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579849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Öğretmenle işbirliği içinde bilgi toplar, öğrenci ve ailenin gereksinimlerini değerlendirir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Öğretmenlere , öğrencilere, aileye ve gerektiğinde diğer okul personeline hizmet alanının içinde uygun destek sağlar.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RPD Hizmetlerine ilişkin öğrenci gelişim dosyası ve diğer gerekli kayıtları tutar.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İlgili yazışmaları hazırlar ve istenilen raporları düzenler.</a:t>
            </a:r>
          </a:p>
          <a:p>
            <a:pPr>
              <a:buFont typeface="Wingdings" pitchFamily="2" charset="2"/>
              <a:buChar char="v"/>
            </a:pP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09120"/>
            <a:ext cx="214042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Okul İdaresİ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Hizmeti planlar, işbirliğine yönelik önlemler alır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Öğrencinin gereksinimleri doğrultusunda kurum içi  düzenlemeleri yapar.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Gerek duyulan araç-gerecin geliştirilmesi veya sağlanması için önlem alır.</a:t>
            </a:r>
          </a:p>
          <a:p>
            <a:pPr>
              <a:buFont typeface="Wingdings" pitchFamily="2" charset="2"/>
              <a:buChar char="v"/>
            </a:pPr>
            <a:endParaRPr lang="tr-TR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Anne-Baba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Çocuğunun gereksinimlerine ilişkin değerlendirmelerini açıklar.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Yaşamakta </a:t>
            </a: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olduğu güçlüğe etki eden başka etmenler olup olmadığını bildirir.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Güçlüğün giderilmesine ilişkin okuldan beklentilerini iletir.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26304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ÖĞRENCİ</a:t>
            </a:r>
            <a:br>
              <a:rPr lang="tr-TR" b="1" dirty="0">
                <a:solidFill>
                  <a:srgbClr val="DB4F29"/>
                </a:solidFill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916832"/>
            <a:ext cx="7520940" cy="2763645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Yaşamakta olduğu güçlüklere ilişkin görüşlerini ve bu güçlüklerin ne şekilde ele alınabileceğine yönelik değerlendirmelerini paylaşır.</a:t>
            </a:r>
          </a:p>
          <a:p>
            <a:pPr algn="just">
              <a:buFont typeface="Wingdings" pitchFamily="2" charset="2"/>
              <a:buChar char="ü"/>
            </a:pPr>
            <a:endParaRPr lang="tr-TR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DB4F29"/>
                </a:solidFill>
                <a:latin typeface="Calibri" pitchFamily="34" charset="0"/>
              </a:rPr>
              <a:t>Toplanan Bİlgİlerİn Değerlendİrİlmesİ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339709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Öğrenci ile ilgilenen kişilerin algı farklılıklarının olabileceği,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Ele alınması gereken eğitsel kaygıların o ana yönelik olabileceği,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Çocuğun yaşadığı güçlüklere daha geniş boyutlu olarak bakılması gerekebileceği göz önünde bulundurulmalıdır.</a:t>
            </a:r>
          </a:p>
          <a:p>
            <a:endParaRPr lang="tr-TR" dirty="0"/>
          </a:p>
        </p:txBody>
      </p:sp>
      <p:pic>
        <p:nvPicPr>
          <p:cNvPr id="4" name="Picture 2" descr="C:\Users\Ömer RAM\Desktop\ozel-egitim-ogretmenligi-yetistirme-surecine-iliskin-degerlendirmeler-1030x4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365104"/>
            <a:ext cx="295232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BAĞCILAR REHBERLİK VE ARAŞTIRMA MERKEZİ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316</TotalTime>
  <Words>1338</Words>
  <Application>Microsoft Office PowerPoint</Application>
  <PresentationFormat>Ekran Gösterisi (4:3)</PresentationFormat>
  <Paragraphs>212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Açılar</vt:lpstr>
      <vt:lpstr>BİREYSELLEŞTİRİLMİŞ  EĞİTİM  PROGRAMI </vt:lpstr>
      <vt:lpstr>Özel Eğİtİm İhtİyaci Olan  Bİreylerİn Belİrlenmesİ</vt:lpstr>
      <vt:lpstr>Zorunlu Eğİtİm Dönemİ FarkIna Varma ve Okul TabanlI ÇalIşmalar</vt:lpstr>
      <vt:lpstr>SInIf Öğretmenİ</vt:lpstr>
      <vt:lpstr>Rehber Öğretmen</vt:lpstr>
      <vt:lpstr>Okul İdaresİ</vt:lpstr>
      <vt:lpstr>Anne-Baba</vt:lpstr>
      <vt:lpstr>ÖĞRENCİ </vt:lpstr>
      <vt:lpstr>Toplanan Bİlgİlerİn Değerlendİrİlmesİ</vt:lpstr>
      <vt:lpstr>Uygulama AşamasIndakİ  Seçenekler</vt:lpstr>
      <vt:lpstr>PowerPoint Sunusu</vt:lpstr>
      <vt:lpstr>Gönderme Sürecİ </vt:lpstr>
      <vt:lpstr>EĞİTİM TEDBİRİ</vt:lpstr>
      <vt:lpstr>BEP NEDİR?</vt:lpstr>
      <vt:lpstr>BEP neden gereklİdİr?</vt:lpstr>
      <vt:lpstr>Bep gelİştİrme bİrİmİ</vt:lpstr>
      <vt:lpstr>Bep gelİştİrme bİRİMİNİN görevlerİ</vt:lpstr>
      <vt:lpstr>PowerPoint Sunusu</vt:lpstr>
      <vt:lpstr>PowerPoint Sunusu</vt:lpstr>
      <vt:lpstr>BEP Gelİştİrme Bİrİmİ BaşkanInIn SorumluluklarI </vt:lpstr>
      <vt:lpstr>PowerPoint Sunusu</vt:lpstr>
      <vt:lpstr>ÖĞRETMENİN SorumluluklarI </vt:lpstr>
      <vt:lpstr>PowerPoint Sunusu</vt:lpstr>
      <vt:lpstr>VELİNİN SorumluluklarI </vt:lpstr>
      <vt:lpstr>ÖĞRENCİNİN SorumluluklarI </vt:lpstr>
      <vt:lpstr>Bep gelİştİrme bİRİMİ</vt:lpstr>
      <vt:lpstr>Bep gelİştİrme Bİrİmİ toplantISI NEDİR?</vt:lpstr>
      <vt:lpstr>Bep gelİştİrme Bİrİmİ toplantISI NE DEĞİLDİR?</vt:lpstr>
      <vt:lpstr>BEP HAZIRLARKEN</vt:lpstr>
      <vt:lpstr>PowerPoint Sunusu</vt:lpstr>
      <vt:lpstr>BEP HAZIRLARKEN dİkkate alInacak hususlar</vt:lpstr>
      <vt:lpstr>PowerPoint Sunusu</vt:lpstr>
      <vt:lpstr>ToplantIdan önce </vt:lpstr>
      <vt:lpstr>PowerPoint Sunusu</vt:lpstr>
      <vt:lpstr>İLK TOPLANTI GÜNDEMİ</vt:lpstr>
      <vt:lpstr>Bep hazIrlama sürecİnde</vt:lpstr>
      <vt:lpstr>PowerPoint Sunusu</vt:lpstr>
      <vt:lpstr>ToplantIdan sonra</vt:lpstr>
      <vt:lpstr>PowerPoint Sunusu</vt:lpstr>
      <vt:lpstr>Üye kontrol lİSTESİ</vt:lpstr>
      <vt:lpstr> </vt:lpstr>
    </vt:vector>
  </TitlesOfParts>
  <Company>-=[By NeC]=-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BİREYSELLEŞTİRİLMİŞ EĞİTİM  PROGRAMI </dc:title>
  <dc:creator>Ömer RAM</dc:creator>
  <cp:lastModifiedBy>user</cp:lastModifiedBy>
  <cp:revision>87</cp:revision>
  <dcterms:created xsi:type="dcterms:W3CDTF">2019-01-22T09:13:33Z</dcterms:created>
  <dcterms:modified xsi:type="dcterms:W3CDTF">2020-02-10T13:16:45Z</dcterms:modified>
</cp:coreProperties>
</file>