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2" r:id="rId3"/>
    <p:sldId id="280" r:id="rId4"/>
    <p:sldId id="281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1" r:id="rId23"/>
    <p:sldId id="300" r:id="rId24"/>
    <p:sldId id="302" r:id="rId25"/>
    <p:sldId id="303" r:id="rId26"/>
    <p:sldId id="304" r:id="rId27"/>
    <p:sldId id="305" r:id="rId2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18F"/>
    <a:srgbClr val="73D9ED"/>
    <a:srgbClr val="E6FAFE"/>
    <a:srgbClr val="4ED8F4"/>
    <a:srgbClr val="2DA1C1"/>
    <a:srgbClr val="7BB917"/>
    <a:srgbClr val="9CE4F2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0" autoAdjust="0"/>
    <p:restoredTop sz="95295" autoAdjust="0"/>
  </p:normalViewPr>
  <p:slideViewPr>
    <p:cSldViewPr>
      <p:cViewPr>
        <p:scale>
          <a:sx n="90" d="100"/>
          <a:sy n="90" d="100"/>
        </p:scale>
        <p:origin x="-154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981A976-0D4D-4295-8BDB-072D18B6E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411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A4EF84-0315-4762-B3C7-F680F8A6CC21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C075A-DB5B-4CE8-ADC6-89864B151789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C075A-DB5B-4CE8-ADC6-89864B151789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C075A-DB5B-4CE8-ADC6-89864B151789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C075A-DB5B-4CE8-ADC6-89864B151789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C075A-DB5B-4CE8-ADC6-89864B151789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C075A-DB5B-4CE8-ADC6-89864B151789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C075A-DB5B-4CE8-ADC6-89864B151789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C075A-DB5B-4CE8-ADC6-89864B151789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C075A-DB5B-4CE8-ADC6-89864B151789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C075A-DB5B-4CE8-ADC6-89864B151789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C075A-DB5B-4CE8-ADC6-89864B151789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C075A-DB5B-4CE8-ADC6-89864B151789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C075A-DB5B-4CE8-ADC6-89864B151789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C075A-DB5B-4CE8-ADC6-89864B151789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C075A-DB5B-4CE8-ADC6-89864B151789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C075A-DB5B-4CE8-ADC6-89864B151789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C075A-DB5B-4CE8-ADC6-89864B151789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C075A-DB5B-4CE8-ADC6-89864B151789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C075A-DB5B-4CE8-ADC6-89864B151789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C075A-DB5B-4CE8-ADC6-89864B151789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C075A-DB5B-4CE8-ADC6-89864B151789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C075A-DB5B-4CE8-ADC6-89864B151789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C075A-DB5B-4CE8-ADC6-89864B151789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C075A-DB5B-4CE8-ADC6-89864B151789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C075A-DB5B-4CE8-ADC6-89864B151789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C075A-DB5B-4CE8-ADC6-89864B151789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14925" y="2800350"/>
            <a:ext cx="3495675" cy="70485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14925" y="3752850"/>
            <a:ext cx="3495675" cy="6858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7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17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9263" y="438150"/>
            <a:ext cx="1887537" cy="58102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3475" y="438150"/>
            <a:ext cx="5513388" cy="58102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28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33475" y="438150"/>
            <a:ext cx="7553325" cy="581025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61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5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68477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3475" y="1905000"/>
            <a:ext cx="3581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7275" y="1905000"/>
            <a:ext cx="3581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38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20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8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039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847952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61016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8275" y="438150"/>
            <a:ext cx="7248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33475" y="1905000"/>
            <a:ext cx="7315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447357" y="3970784"/>
            <a:ext cx="1822103" cy="288032"/>
          </a:xfrm>
        </p:spPr>
        <p:txBody>
          <a:bodyPr/>
          <a:lstStyle/>
          <a:p>
            <a:pPr eaLnBrk="1" hangingPunct="1"/>
            <a:r>
              <a:rPr lang="tr-TR" sz="1200" dirty="0" smtClean="0">
                <a:solidFill>
                  <a:srgbClr val="0079A4"/>
                </a:solidFill>
              </a:rPr>
              <a:t>Bağcılar Rehberlik ve Araştırma Merkezi</a:t>
            </a:r>
            <a:endParaRPr lang="en-US" sz="1200" dirty="0" smtClean="0">
              <a:solidFill>
                <a:srgbClr val="0079A4"/>
              </a:solidFill>
            </a:endParaRPr>
          </a:p>
          <a:p>
            <a:pPr algn="r" eaLnBrk="1" hangingPunct="1"/>
            <a:endParaRPr lang="ru-RU" sz="2900" dirty="0" smtClean="0">
              <a:solidFill>
                <a:srgbClr val="0079A4"/>
              </a:solidFill>
            </a:endParaRP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644008" y="476673"/>
            <a:ext cx="4320481" cy="1512168"/>
          </a:xfrm>
        </p:spPr>
        <p:txBody>
          <a:bodyPr/>
          <a:lstStyle/>
          <a:p>
            <a:pPr eaLnBrk="1" hangingPunct="1"/>
            <a:r>
              <a:rPr lang="tr-TR" sz="3600" b="1" dirty="0" smtClean="0">
                <a:solidFill>
                  <a:srgbClr val="0079A4"/>
                </a:solidFill>
              </a:rPr>
              <a:t>DİL VE KONUŞMA GÜÇLÜĞÜ</a:t>
            </a:r>
            <a:endParaRPr lang="ru-RU" sz="3600" b="1" dirty="0" smtClean="0">
              <a:solidFill>
                <a:srgbClr val="0079A4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284984"/>
            <a:ext cx="6762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533400"/>
            <a:ext cx="7200800" cy="715963"/>
          </a:xfrm>
        </p:spPr>
        <p:txBody>
          <a:bodyPr/>
          <a:lstStyle/>
          <a:p>
            <a:pPr algn="ctr" eaLnBrk="1" hangingPunct="1"/>
            <a:r>
              <a:rPr lang="tr-TR" sz="3600" b="1" dirty="0" smtClean="0">
                <a:solidFill>
                  <a:srgbClr val="FFC000"/>
                </a:solidFill>
              </a:rPr>
              <a:t>Dil ve Konuşma Güçlüğü Çeşitleri</a:t>
            </a:r>
            <a:endParaRPr lang="en-US" sz="3600" b="1" dirty="0" smtClean="0">
              <a:solidFill>
                <a:srgbClr val="FFC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556792"/>
            <a:ext cx="9073008" cy="511256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tr-TR" altLang="ko-KR" b="1" u="sng" dirty="0">
                <a:solidFill>
                  <a:srgbClr val="92D050"/>
                </a:solidFill>
                <a:ea typeface="굴림" charset="-127"/>
                <a:cs typeface="Sakkal Majalla" pitchFamily="2" charset="-78"/>
              </a:rPr>
              <a:t>KONUŞMA BOZUKLUKLARI</a:t>
            </a:r>
          </a:p>
          <a:p>
            <a:pPr marL="0" indent="0">
              <a:lnSpc>
                <a:spcPct val="80000"/>
              </a:lnSpc>
              <a:buNone/>
            </a:pPr>
            <a:endParaRPr lang="tr-TR" altLang="ko-KR" b="1" u="sng" dirty="0" smtClean="0">
              <a:solidFill>
                <a:srgbClr val="92D050"/>
              </a:solidFill>
              <a:ea typeface="굴림" charset="-127"/>
              <a:cs typeface="Sakkal Majalla" pitchFamily="2" charset="-78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tr-TR" altLang="ko-KR" b="1" u="sng" dirty="0" smtClean="0">
              <a:solidFill>
                <a:srgbClr val="92D050"/>
              </a:solidFill>
              <a:ea typeface="굴림" charset="-127"/>
              <a:cs typeface="Sakkal Majalla" pitchFamily="2" charset="-78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tr-TR" altLang="ko-KR" b="1" u="sng" dirty="0" smtClean="0">
                <a:solidFill>
                  <a:srgbClr val="FF0000"/>
                </a:solidFill>
                <a:ea typeface="굴림" charset="-127"/>
                <a:cs typeface="Sakkal Majalla" pitchFamily="2" charset="-78"/>
              </a:rPr>
              <a:t>Artikülasyon Bozukluğu:</a:t>
            </a:r>
            <a:r>
              <a:rPr lang="tr-TR" altLang="ko-KR" b="1" dirty="0" smtClean="0">
                <a:solidFill>
                  <a:srgbClr val="FF0000"/>
                </a:solidFill>
                <a:ea typeface="굴림" charset="-127"/>
                <a:cs typeface="Sakkal Majalla" pitchFamily="2" charset="-78"/>
              </a:rPr>
              <a:t> </a:t>
            </a:r>
            <a:r>
              <a:rPr lang="tr-TR" dirty="0"/>
              <a:t>Artikülasyon, nefesin gırtlaktan çıktıktan sonra yutak, ağız ve burundan oluşan üçüncü ekip organlarında (dil, damak, diş, dudak) konuşma dilimizin geleneksel seslerine dönüşüp biçimlenmesidir. </a:t>
            </a:r>
            <a:endParaRPr lang="tr-TR" altLang="ko-KR" sz="2600" b="1" u="sng" dirty="0" smtClean="0">
              <a:solidFill>
                <a:srgbClr val="FFC000"/>
              </a:solidFill>
              <a:ea typeface="굴림" charset="-127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271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533400"/>
            <a:ext cx="7200800" cy="715963"/>
          </a:xfrm>
        </p:spPr>
        <p:txBody>
          <a:bodyPr/>
          <a:lstStyle/>
          <a:p>
            <a:pPr algn="ctr" eaLnBrk="1" hangingPunct="1"/>
            <a:r>
              <a:rPr lang="tr-TR" sz="3600" b="1" dirty="0" smtClean="0">
                <a:solidFill>
                  <a:srgbClr val="FFC000"/>
                </a:solidFill>
              </a:rPr>
              <a:t>Dil ve Konuşma Güçlüğü Çeşitleri</a:t>
            </a:r>
            <a:endParaRPr lang="en-US" sz="3600" b="1" dirty="0" smtClean="0">
              <a:solidFill>
                <a:srgbClr val="FFC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556792"/>
            <a:ext cx="9073008" cy="511256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tr-TR" altLang="ko-KR" b="1" u="sng" dirty="0">
                <a:solidFill>
                  <a:srgbClr val="92D050"/>
                </a:solidFill>
                <a:ea typeface="굴림" charset="-127"/>
                <a:cs typeface="Sakkal Majalla" pitchFamily="2" charset="-78"/>
              </a:rPr>
              <a:t>KONUŞMA BOZUKLUKLARI</a:t>
            </a:r>
          </a:p>
          <a:p>
            <a:pPr marL="0" indent="0">
              <a:lnSpc>
                <a:spcPct val="80000"/>
              </a:lnSpc>
              <a:buNone/>
            </a:pPr>
            <a:endParaRPr lang="tr-TR" altLang="ko-KR" b="1" u="sng" dirty="0" smtClean="0">
              <a:solidFill>
                <a:srgbClr val="92D050"/>
              </a:solidFill>
              <a:ea typeface="굴림" charset="-127"/>
              <a:cs typeface="Sakkal Majalla" pitchFamily="2" charset="-78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tr-TR" altLang="ko-KR" b="1" u="sng" dirty="0" smtClean="0">
              <a:solidFill>
                <a:srgbClr val="92D050"/>
              </a:solidFill>
              <a:ea typeface="굴림" charset="-127"/>
              <a:cs typeface="Sakkal Majalla" pitchFamily="2" charset="-78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tr-TR" altLang="ko-KR" b="1" u="sng" dirty="0" smtClean="0">
                <a:solidFill>
                  <a:srgbClr val="FF0000"/>
                </a:solidFill>
                <a:ea typeface="굴림" charset="-127"/>
                <a:cs typeface="Sakkal Majalla" pitchFamily="2" charset="-78"/>
              </a:rPr>
              <a:t>Ses Bozukluğu: </a:t>
            </a:r>
            <a:r>
              <a:rPr lang="tr-TR" altLang="ko-KR" sz="2800" dirty="0"/>
              <a:t>S</a:t>
            </a:r>
            <a:r>
              <a:rPr lang="tr-TR" sz="2800" dirty="0" smtClean="0"/>
              <a:t>es perdesi(pes-tizlik), </a:t>
            </a:r>
            <a:r>
              <a:rPr lang="tr-TR" sz="2800" dirty="0"/>
              <a:t>yüksekliği </a:t>
            </a:r>
            <a:r>
              <a:rPr lang="tr-TR" sz="2800" dirty="0" smtClean="0"/>
              <a:t>veya kalitesindeki(ton) bozukluktur. </a:t>
            </a:r>
            <a:endParaRPr lang="tr-TR" altLang="ko-KR" sz="2600" b="1" u="sng" dirty="0" smtClean="0">
              <a:solidFill>
                <a:srgbClr val="FFC000"/>
              </a:solidFill>
              <a:ea typeface="굴림" charset="-127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4478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533400"/>
            <a:ext cx="7200800" cy="715963"/>
          </a:xfrm>
        </p:spPr>
        <p:txBody>
          <a:bodyPr/>
          <a:lstStyle/>
          <a:p>
            <a:pPr algn="ctr" eaLnBrk="1" hangingPunct="1"/>
            <a:r>
              <a:rPr lang="tr-TR" sz="3600" b="1" dirty="0" smtClean="0">
                <a:solidFill>
                  <a:srgbClr val="FFC000"/>
                </a:solidFill>
              </a:rPr>
              <a:t>Dil ve Konuşma Güçlüğü Çeşitleri</a:t>
            </a:r>
            <a:endParaRPr lang="en-US" sz="3600" b="1" dirty="0" smtClean="0">
              <a:solidFill>
                <a:srgbClr val="FFC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556792"/>
            <a:ext cx="9073008" cy="511256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tr-TR" altLang="ko-KR" b="1" u="sng" dirty="0">
                <a:solidFill>
                  <a:srgbClr val="92D050"/>
                </a:solidFill>
                <a:ea typeface="굴림" charset="-127"/>
                <a:cs typeface="Sakkal Majalla" pitchFamily="2" charset="-78"/>
              </a:rPr>
              <a:t>KONUŞMA BOZUKLUKLARI</a:t>
            </a:r>
          </a:p>
          <a:p>
            <a:pPr marL="0" indent="0">
              <a:lnSpc>
                <a:spcPct val="80000"/>
              </a:lnSpc>
              <a:buNone/>
            </a:pPr>
            <a:endParaRPr lang="tr-TR" altLang="ko-KR" b="1" u="sng" dirty="0" smtClean="0">
              <a:solidFill>
                <a:srgbClr val="92D050"/>
              </a:solidFill>
              <a:ea typeface="굴림" charset="-127"/>
              <a:cs typeface="Sakkal Majalla" pitchFamily="2" charset="-78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tr-TR" altLang="ko-KR" b="1" u="sng" dirty="0" smtClean="0">
              <a:solidFill>
                <a:srgbClr val="92D050"/>
              </a:solidFill>
              <a:ea typeface="굴림" charset="-127"/>
              <a:cs typeface="Sakkal Majalla" pitchFamily="2" charset="-78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tr-TR" altLang="ko-KR" b="1" u="sng" dirty="0" smtClean="0">
                <a:solidFill>
                  <a:srgbClr val="FF0000"/>
                </a:solidFill>
                <a:ea typeface="굴림" charset="-127"/>
                <a:cs typeface="Sakkal Majalla" pitchFamily="2" charset="-78"/>
              </a:rPr>
              <a:t>Akıcılık Bozukluğu:</a:t>
            </a:r>
            <a:r>
              <a:rPr lang="tr-TR" altLang="ko-KR" b="1" dirty="0" smtClean="0">
                <a:solidFill>
                  <a:srgbClr val="FF0000"/>
                </a:solidFill>
                <a:ea typeface="굴림" charset="-127"/>
                <a:cs typeface="Sakkal Majalla" pitchFamily="2" charset="-78"/>
              </a:rPr>
              <a:t> </a:t>
            </a:r>
            <a:r>
              <a:rPr lang="tr-TR" sz="2800" dirty="0" smtClean="0"/>
              <a:t>Belirli </a:t>
            </a:r>
            <a:r>
              <a:rPr lang="tr-TR" sz="2800" dirty="0"/>
              <a:t>ses ve kelime tekrarları, patlamalar, ses uzatmaları ve bloklar gibi faktörler nedeniyle bir kişinin konuşmasında akıcılık kusurları oluşmasıdır. </a:t>
            </a:r>
            <a:r>
              <a:rPr lang="tr-TR" sz="2800" dirty="0" smtClean="0"/>
              <a:t>(Acele konuşma ve kekemelik)</a:t>
            </a:r>
            <a:endParaRPr lang="tr-TR" altLang="ko-KR" sz="2600" b="1" u="sng" dirty="0" smtClean="0">
              <a:solidFill>
                <a:srgbClr val="FFC000"/>
              </a:solidFill>
              <a:ea typeface="굴림" charset="-127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6458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533400"/>
            <a:ext cx="7200800" cy="715963"/>
          </a:xfrm>
        </p:spPr>
        <p:txBody>
          <a:bodyPr/>
          <a:lstStyle/>
          <a:p>
            <a:pPr algn="ctr" eaLnBrk="1" hangingPunct="1"/>
            <a:r>
              <a:rPr lang="tr-TR" sz="3600" b="1" dirty="0" smtClean="0">
                <a:solidFill>
                  <a:srgbClr val="FFC000"/>
                </a:solidFill>
              </a:rPr>
              <a:t>Dil ve Konuşma Güçlüğü Çeşitleri</a:t>
            </a:r>
            <a:endParaRPr lang="en-US" sz="3600" b="1" dirty="0" smtClean="0">
              <a:solidFill>
                <a:srgbClr val="FFC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556792"/>
            <a:ext cx="9073008" cy="511256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tr-TR" altLang="ko-KR" b="1" u="sng" dirty="0" smtClean="0">
                <a:solidFill>
                  <a:srgbClr val="92D050"/>
                </a:solidFill>
                <a:ea typeface="굴림" charset="-127"/>
                <a:cs typeface="Sakkal Majalla" pitchFamily="2" charset="-78"/>
              </a:rPr>
              <a:t>DİĞER KONUŞMA </a:t>
            </a:r>
            <a:r>
              <a:rPr lang="tr-TR" altLang="ko-KR" b="1" u="sng" dirty="0">
                <a:solidFill>
                  <a:srgbClr val="92D050"/>
                </a:solidFill>
                <a:ea typeface="굴림" charset="-127"/>
                <a:cs typeface="Sakkal Majalla" pitchFamily="2" charset="-78"/>
              </a:rPr>
              <a:t>BOZUKLUKLARI</a:t>
            </a:r>
          </a:p>
          <a:p>
            <a:pPr marL="0" indent="0">
              <a:lnSpc>
                <a:spcPct val="80000"/>
              </a:lnSpc>
              <a:buNone/>
            </a:pPr>
            <a:endParaRPr lang="tr-TR" altLang="ko-KR" b="1" u="sng" dirty="0" smtClean="0">
              <a:solidFill>
                <a:srgbClr val="92D050"/>
              </a:solidFill>
              <a:ea typeface="굴림" charset="-127"/>
              <a:cs typeface="Sakkal Majalla" pitchFamily="2" charset="-78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tr-TR" altLang="ko-KR" b="1" u="sng" dirty="0" smtClean="0">
              <a:solidFill>
                <a:srgbClr val="92D050"/>
              </a:solidFill>
              <a:ea typeface="굴림" charset="-127"/>
              <a:cs typeface="Sakkal Majalla" pitchFamily="2" charset="-78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tr-TR" altLang="ko-KR" b="1" u="sng" dirty="0" smtClean="0">
                <a:solidFill>
                  <a:srgbClr val="FF0000"/>
                </a:solidFill>
                <a:ea typeface="굴림" charset="-127"/>
                <a:cs typeface="Sakkal Majalla" pitchFamily="2" charset="-78"/>
              </a:rPr>
              <a:t>Yarık Damak/Dudak:</a:t>
            </a:r>
            <a:r>
              <a:rPr lang="tr-TR" altLang="ko-KR" b="1" dirty="0" smtClean="0">
                <a:solidFill>
                  <a:srgbClr val="FF0000"/>
                </a:solidFill>
                <a:ea typeface="굴림" charset="-127"/>
                <a:cs typeface="Sakkal Majalla" pitchFamily="2" charset="-78"/>
              </a:rPr>
              <a:t> </a:t>
            </a:r>
            <a:r>
              <a:rPr lang="tr-TR" sz="2800" dirty="0"/>
              <a:t>Yarık damak ( kurtağzı), ağız boşluğunun üst kısmında açıklık olması durumudur. Yarık dudak ise ( tavşan dudak) üst dudakta tek ya da iki </a:t>
            </a:r>
            <a:r>
              <a:rPr lang="tr-TR" sz="2800" dirty="0" smtClean="0"/>
              <a:t>yanlı </a:t>
            </a:r>
            <a:r>
              <a:rPr lang="tr-TR" sz="2800" dirty="0"/>
              <a:t>yarıklık olması durumudur. </a:t>
            </a:r>
            <a:endParaRPr lang="tr-TR" sz="2800" dirty="0" smtClean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tr-TR" altLang="ko-KR" sz="2800" b="1" u="sng" dirty="0">
              <a:solidFill>
                <a:srgbClr val="FFC000"/>
              </a:solidFill>
              <a:ea typeface="굴림" charset="-127"/>
              <a:cs typeface="Sakkal Majalla" pitchFamily="2" charset="-78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tr-TR" altLang="ko-KR" sz="2800" b="1" u="sng" dirty="0" smtClean="0">
              <a:solidFill>
                <a:srgbClr val="FFC000"/>
              </a:solidFill>
              <a:ea typeface="굴림" charset="-127"/>
              <a:cs typeface="Sakkal Majalla" pitchFamily="2" charset="-78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tr-TR" altLang="ko-KR" sz="2800" b="1" u="sng" dirty="0">
              <a:solidFill>
                <a:srgbClr val="FFC000"/>
              </a:solidFill>
              <a:ea typeface="굴림" charset="-127"/>
              <a:cs typeface="Sakkal Majalla" pitchFamily="2" charset="-7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tr-TR" sz="1200" b="1" dirty="0" smtClean="0"/>
              <a:t>	Tek </a:t>
            </a:r>
            <a:r>
              <a:rPr lang="tr-TR" sz="1200" b="1" dirty="0"/>
              <a:t>taraflı yarık dudak </a:t>
            </a:r>
            <a:r>
              <a:rPr lang="tr-TR" sz="1200" b="1" dirty="0" smtClean="0"/>
              <a:t>             </a:t>
            </a:r>
            <a:r>
              <a:rPr lang="tr-TR" sz="1200" b="1" dirty="0"/>
              <a:t>Çift taraflı yarık dudak </a:t>
            </a:r>
            <a:r>
              <a:rPr lang="tr-TR" sz="1200" b="1" dirty="0" smtClean="0"/>
              <a:t> 		 Yarık </a:t>
            </a:r>
            <a:r>
              <a:rPr lang="tr-TR" sz="1200" b="1" dirty="0"/>
              <a:t>dudak ve yarık damak şekilleri </a:t>
            </a:r>
            <a:endParaRPr lang="tr-TR" altLang="ko-KR" sz="1200" b="1" u="sng" dirty="0" smtClean="0">
              <a:solidFill>
                <a:srgbClr val="FFC000"/>
              </a:solidFill>
              <a:ea typeface="굴림" charset="-127"/>
              <a:cs typeface="Sakkal Majalla" pitchFamily="2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949" y="4653136"/>
            <a:ext cx="12382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686952"/>
            <a:ext cx="11811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432" y="4365104"/>
            <a:ext cx="16764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17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533400"/>
            <a:ext cx="7200800" cy="715963"/>
          </a:xfrm>
        </p:spPr>
        <p:txBody>
          <a:bodyPr/>
          <a:lstStyle/>
          <a:p>
            <a:pPr algn="ctr" eaLnBrk="1" hangingPunct="1"/>
            <a:r>
              <a:rPr lang="tr-TR" sz="3600" b="1" dirty="0" smtClean="0">
                <a:solidFill>
                  <a:srgbClr val="FFC000"/>
                </a:solidFill>
              </a:rPr>
              <a:t>Dil ve Konuşma Güçlüğü Çeşitleri</a:t>
            </a:r>
            <a:endParaRPr lang="en-US" sz="3600" b="1" dirty="0" smtClean="0">
              <a:solidFill>
                <a:srgbClr val="FFC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556792"/>
            <a:ext cx="9073008" cy="511256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tr-TR" altLang="ko-KR" b="1" u="sng" dirty="0" smtClean="0">
                <a:solidFill>
                  <a:srgbClr val="92D050"/>
                </a:solidFill>
                <a:ea typeface="굴림" charset="-127"/>
                <a:cs typeface="Sakkal Majalla" pitchFamily="2" charset="-78"/>
              </a:rPr>
              <a:t>ÖZEL ÖĞRENME GÜÇLÜĞÜNE BAĞLI</a:t>
            </a:r>
            <a:endParaRPr lang="tr-TR" altLang="ko-KR" b="1" u="sng" dirty="0">
              <a:solidFill>
                <a:srgbClr val="92D050"/>
              </a:solidFill>
              <a:ea typeface="굴림" charset="-127"/>
              <a:cs typeface="Sakkal Majalla" pitchFamily="2" charset="-78"/>
            </a:endParaRPr>
          </a:p>
          <a:p>
            <a:pPr marL="0" indent="0">
              <a:lnSpc>
                <a:spcPct val="80000"/>
              </a:lnSpc>
              <a:buNone/>
            </a:pPr>
            <a:endParaRPr lang="tr-TR" altLang="ko-KR" b="1" u="sng" dirty="0" smtClean="0">
              <a:solidFill>
                <a:srgbClr val="92D050"/>
              </a:solidFill>
              <a:ea typeface="굴림" charset="-127"/>
              <a:cs typeface="Sakkal Majalla" pitchFamily="2" charset="-7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tr-TR" dirty="0" smtClean="0"/>
              <a:t>ÖÖG’ </a:t>
            </a:r>
            <a:r>
              <a:rPr lang="tr-TR" dirty="0" err="1" smtClean="0"/>
              <a:t>nin</a:t>
            </a:r>
            <a:r>
              <a:rPr lang="tr-TR" dirty="0" smtClean="0"/>
              <a:t> belirgin </a:t>
            </a:r>
            <a:r>
              <a:rPr lang="tr-TR" dirty="0"/>
              <a:t>özelliklerinden biri harflerin, kelimelerin ve rakamların karıştırılması ve tersten algılanmasıdır; b, d, p, q harfleri, 6, 9 gibi sayıları karışık algılama, ne- en, 3-E, 12-21, çok-koç; olarak algılamak gibi. </a:t>
            </a:r>
            <a:endParaRPr lang="tr-TR" altLang="ko-KR" b="1" u="sng" dirty="0" smtClean="0">
              <a:solidFill>
                <a:srgbClr val="92D050"/>
              </a:solidFill>
              <a:ea typeface="굴림" charset="-127"/>
              <a:cs typeface="Sakkal Majalla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68862"/>
            <a:ext cx="3528392" cy="189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98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533400"/>
            <a:ext cx="7200800" cy="715963"/>
          </a:xfrm>
        </p:spPr>
        <p:txBody>
          <a:bodyPr/>
          <a:lstStyle/>
          <a:p>
            <a:pPr algn="ctr" eaLnBrk="1" hangingPunct="1"/>
            <a:r>
              <a:rPr lang="tr-TR" sz="3600" b="1" dirty="0" smtClean="0">
                <a:solidFill>
                  <a:srgbClr val="FFC000"/>
                </a:solidFill>
              </a:rPr>
              <a:t>Dil ve Konuşma Güçlüğü Çeşitleri</a:t>
            </a:r>
            <a:endParaRPr lang="en-US" sz="3600" b="1" dirty="0" smtClean="0">
              <a:solidFill>
                <a:srgbClr val="FFC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988840"/>
            <a:ext cx="8784976" cy="468052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tr-TR" altLang="ko-KR" b="1" u="sng" dirty="0" smtClean="0">
                <a:solidFill>
                  <a:srgbClr val="92D050"/>
                </a:solidFill>
                <a:ea typeface="굴림" charset="-127"/>
                <a:cs typeface="Sakkal Majalla" pitchFamily="2" charset="-78"/>
              </a:rPr>
              <a:t>OTİZM SPEKTRUM BOZUKLUĞUNA BAĞLI</a:t>
            </a:r>
            <a:endParaRPr lang="tr-TR" altLang="ko-KR" b="1" u="sng" dirty="0">
              <a:solidFill>
                <a:srgbClr val="92D050"/>
              </a:solidFill>
              <a:ea typeface="굴림" charset="-127"/>
              <a:cs typeface="Sakkal Majalla" pitchFamily="2" charset="-78"/>
            </a:endParaRPr>
          </a:p>
          <a:p>
            <a:pPr marL="0" indent="0">
              <a:lnSpc>
                <a:spcPct val="80000"/>
              </a:lnSpc>
              <a:buNone/>
            </a:pPr>
            <a:endParaRPr lang="tr-TR" altLang="ko-KR" b="1" u="sng" dirty="0" smtClean="0">
              <a:solidFill>
                <a:srgbClr val="92D050"/>
              </a:solidFill>
              <a:ea typeface="굴림" charset="-127"/>
              <a:cs typeface="Sakkal Majalla" pitchFamily="2" charset="-7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tr-TR" dirty="0"/>
              <a:t>Otizm spektrum bozukluğu, doğuştan gelen ya da yaşamın ilk yıllarında ortaya çıkan karmaşık bir </a:t>
            </a:r>
            <a:r>
              <a:rPr lang="tr-TR" dirty="0" err="1" smtClean="0"/>
              <a:t>nöro</a:t>
            </a:r>
            <a:r>
              <a:rPr lang="tr-TR" dirty="0"/>
              <a:t>-</a:t>
            </a:r>
            <a:r>
              <a:rPr lang="tr-TR" dirty="0" smtClean="0"/>
              <a:t>gelişimsel bozukluktur. </a:t>
            </a:r>
            <a:r>
              <a:rPr lang="tr-TR" dirty="0" smtClean="0"/>
              <a:t>İletişimde </a:t>
            </a:r>
            <a:r>
              <a:rPr lang="tr-TR" dirty="0"/>
              <a:t>tekrarlı konuşma, ses tonunda monotonluk, kendinden bahsederken “ben” yerine “sen” dilini kullanma, basit gramer kullanma gibi özellikler bulunur. </a:t>
            </a:r>
            <a:endParaRPr lang="tr-TR" altLang="ko-KR" b="1" u="sng" dirty="0" smtClean="0">
              <a:solidFill>
                <a:srgbClr val="92D050"/>
              </a:solidFill>
              <a:ea typeface="굴림" charset="-127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653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533400"/>
            <a:ext cx="7200800" cy="715963"/>
          </a:xfrm>
        </p:spPr>
        <p:txBody>
          <a:bodyPr/>
          <a:lstStyle/>
          <a:p>
            <a:pPr algn="ctr" eaLnBrk="1" hangingPunct="1"/>
            <a:r>
              <a:rPr lang="tr-TR" sz="3600" b="1" dirty="0" smtClean="0">
                <a:solidFill>
                  <a:srgbClr val="FFC000"/>
                </a:solidFill>
              </a:rPr>
              <a:t>Dil ve Konuşma Güçlüğü Çeşitleri</a:t>
            </a:r>
            <a:endParaRPr lang="en-US" sz="3600" b="1" dirty="0" smtClean="0">
              <a:solidFill>
                <a:srgbClr val="FFC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988840"/>
            <a:ext cx="9073008" cy="468052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tr-TR" altLang="ko-KR" b="1" u="sng" dirty="0" smtClean="0">
                <a:solidFill>
                  <a:srgbClr val="92D050"/>
                </a:solidFill>
                <a:ea typeface="굴림" charset="-127"/>
                <a:cs typeface="Sakkal Majalla" pitchFamily="2" charset="-78"/>
              </a:rPr>
              <a:t>ZİHİNSEL YETERSİZLİĞE BAĞLI</a:t>
            </a:r>
            <a:endParaRPr lang="tr-TR" altLang="ko-KR" b="1" u="sng" dirty="0">
              <a:solidFill>
                <a:srgbClr val="92D050"/>
              </a:solidFill>
              <a:ea typeface="굴림" charset="-127"/>
              <a:cs typeface="Sakkal Majalla" pitchFamily="2" charset="-78"/>
            </a:endParaRPr>
          </a:p>
          <a:p>
            <a:pPr marL="0" indent="0">
              <a:lnSpc>
                <a:spcPct val="80000"/>
              </a:lnSpc>
              <a:buNone/>
            </a:pPr>
            <a:endParaRPr lang="tr-TR" altLang="ko-KR" b="1" u="sng" dirty="0" smtClean="0">
              <a:solidFill>
                <a:srgbClr val="92D050"/>
              </a:solidFill>
              <a:ea typeface="굴림" charset="-127"/>
              <a:cs typeface="Sakkal Majalla" pitchFamily="2" charset="-7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tr-TR" dirty="0"/>
              <a:t>Dil ve konuşma öğrenilen bir davranıştır. Zihinsel engelliler dil ve konuşmayı normallerin geçtiği aynı basamaklardan geçerek öğrenirler ve geliştirirler. Ancak bu </a:t>
            </a:r>
            <a:r>
              <a:rPr lang="tr-TR" dirty="0" err="1"/>
              <a:t>basmaklardan</a:t>
            </a:r>
            <a:r>
              <a:rPr lang="tr-TR" dirty="0"/>
              <a:t> geçiş hızları yavaştır. Bu nedenle dil ve konuşma gelişimlerinde gecikme ve ilk basamaklarda takılma durumlarına sıklıkla rastlanmaktadır. </a:t>
            </a:r>
            <a:endParaRPr lang="tr-TR" altLang="ko-KR" b="1" u="sng" dirty="0" smtClean="0">
              <a:solidFill>
                <a:srgbClr val="92D050"/>
              </a:solidFill>
              <a:ea typeface="굴림" charset="-127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811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533400"/>
            <a:ext cx="7200800" cy="715963"/>
          </a:xfrm>
        </p:spPr>
        <p:txBody>
          <a:bodyPr/>
          <a:lstStyle/>
          <a:p>
            <a:pPr algn="ctr" eaLnBrk="1" hangingPunct="1"/>
            <a:r>
              <a:rPr lang="tr-TR" sz="3600" b="1" dirty="0" smtClean="0">
                <a:solidFill>
                  <a:srgbClr val="FFC000"/>
                </a:solidFill>
              </a:rPr>
              <a:t>Dil ve Konuşma Güçlüğü Çeşitleri</a:t>
            </a:r>
            <a:endParaRPr lang="en-US" sz="3600" b="1" dirty="0" smtClean="0">
              <a:solidFill>
                <a:srgbClr val="FFC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988840"/>
            <a:ext cx="9073008" cy="468052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tr-TR" altLang="ko-KR" b="1" u="sng" dirty="0" smtClean="0">
                <a:solidFill>
                  <a:srgbClr val="92D050"/>
                </a:solidFill>
                <a:ea typeface="굴림" charset="-127"/>
                <a:cs typeface="Sakkal Majalla" pitchFamily="2" charset="-78"/>
              </a:rPr>
              <a:t>EDİNİLMİŞ BEYİN HASARINA BAĞLI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tr-TR" altLang="ko-KR" b="1" u="sng" dirty="0" smtClean="0">
              <a:solidFill>
                <a:srgbClr val="92D050"/>
              </a:solidFill>
              <a:ea typeface="굴림" charset="-127"/>
              <a:cs typeface="Sakkal Majalla" pitchFamily="2" charset="-78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tr-TR" altLang="ko-KR" b="1" u="sng" dirty="0" smtClean="0">
              <a:solidFill>
                <a:srgbClr val="92D050"/>
              </a:solidFill>
              <a:ea typeface="굴림" charset="-127"/>
              <a:cs typeface="Sakkal Majalla" pitchFamily="2" charset="-78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tr-TR" altLang="ko-KR" b="1" u="sng" dirty="0" smtClean="0">
                <a:solidFill>
                  <a:srgbClr val="92D050"/>
                </a:solidFill>
                <a:ea typeface="굴림" charset="-127"/>
                <a:cs typeface="Sakkal Majalla" pitchFamily="2" charset="-78"/>
              </a:rPr>
              <a:t>BİLİNGUALİZM</a:t>
            </a:r>
            <a:endParaRPr lang="tr-TR" altLang="ko-KR" b="1" u="sng" dirty="0" smtClean="0">
              <a:solidFill>
                <a:srgbClr val="92D050"/>
              </a:solidFill>
              <a:ea typeface="굴림" charset="-127"/>
              <a:cs typeface="Sakkal Majalla" pitchFamily="2" charset="-78"/>
            </a:endParaRPr>
          </a:p>
        </p:txBody>
      </p:sp>
      <p:pic>
        <p:nvPicPr>
          <p:cNvPr id="3074" name="Picture 2" descr="C:\Users\Ömer RAM\Desktop\multilingual_bra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24944"/>
            <a:ext cx="3296751" cy="301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41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533400"/>
            <a:ext cx="7200800" cy="715963"/>
          </a:xfrm>
        </p:spPr>
        <p:txBody>
          <a:bodyPr/>
          <a:lstStyle/>
          <a:p>
            <a:pPr algn="ctr" eaLnBrk="1" hangingPunct="1"/>
            <a:r>
              <a:rPr lang="tr-TR" sz="3600" b="1" dirty="0" smtClean="0">
                <a:solidFill>
                  <a:srgbClr val="FFC000"/>
                </a:solidFill>
              </a:rPr>
              <a:t>Artikülasyon Bozukluğu Düzeltme Çalışmaları</a:t>
            </a:r>
            <a:endParaRPr lang="en-US" sz="3600" b="1" dirty="0" smtClean="0">
              <a:solidFill>
                <a:srgbClr val="FFC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988840"/>
            <a:ext cx="9073008" cy="468052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tr-TR" altLang="ko-KR" b="1" u="sng" dirty="0" smtClean="0">
                <a:solidFill>
                  <a:srgbClr val="92D050"/>
                </a:solidFill>
                <a:ea typeface="굴림" charset="-127"/>
                <a:cs typeface="Sakkal Majalla" pitchFamily="2" charset="-78"/>
              </a:rPr>
              <a:t>Nedenleri Ortaya Çıkarma: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r-TR" dirty="0" smtClean="0"/>
              <a:t>	Çocuğun probleminin giderilmesi için doğru bir tanılama gerekir. Problemin kaynağına göre tedavi/eğitim önemlidir.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r-TR" dirty="0"/>
              <a:t> </a:t>
            </a:r>
            <a:r>
              <a:rPr lang="tr-TR" dirty="0" smtClean="0"/>
              <a:t>        Yapısal sorun varsa tıbbi tedavi, işitme engeli varsa uygun cihazlandırma, bilişsel gerilik varsa uygun terapi, aile yapısı, duygusal sebepler varsa psikolojik çalışmalar yapılması vb.</a:t>
            </a:r>
            <a:endParaRPr lang="tr-TR" altLang="ko-KR" b="1" u="sng" dirty="0" smtClean="0">
              <a:solidFill>
                <a:srgbClr val="92D050"/>
              </a:solidFill>
              <a:ea typeface="굴림" charset="-127"/>
              <a:cs typeface="Sakkal Majalla" pitchFamily="2" charset="-78"/>
            </a:endParaRPr>
          </a:p>
          <a:p>
            <a:pPr marL="0" indent="0">
              <a:lnSpc>
                <a:spcPct val="80000"/>
              </a:lnSpc>
              <a:buNone/>
            </a:pPr>
            <a:endParaRPr lang="tr-TR" altLang="ko-KR" b="1" u="sng" dirty="0" smtClean="0">
              <a:solidFill>
                <a:srgbClr val="92D050"/>
              </a:solidFill>
              <a:ea typeface="굴림" charset="-127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9792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533400"/>
            <a:ext cx="7200800" cy="715963"/>
          </a:xfrm>
        </p:spPr>
        <p:txBody>
          <a:bodyPr/>
          <a:lstStyle/>
          <a:p>
            <a:pPr algn="ctr" eaLnBrk="1" hangingPunct="1"/>
            <a:r>
              <a:rPr lang="tr-TR" sz="3600" b="1" dirty="0" smtClean="0">
                <a:solidFill>
                  <a:srgbClr val="FFC000"/>
                </a:solidFill>
              </a:rPr>
              <a:t>Artikülasyon Bozukluğu Düzeltme Çalışmaları</a:t>
            </a:r>
            <a:endParaRPr lang="en-US" sz="3600" b="1" dirty="0" smtClean="0">
              <a:solidFill>
                <a:srgbClr val="FFC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988840"/>
            <a:ext cx="9073008" cy="468052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tr-TR" altLang="ko-KR" b="1" u="sng" dirty="0" smtClean="0">
                <a:solidFill>
                  <a:srgbClr val="92D050"/>
                </a:solidFill>
                <a:ea typeface="굴림" charset="-127"/>
                <a:cs typeface="Sakkal Majalla" pitchFamily="2" charset="-78"/>
              </a:rPr>
              <a:t>Çocuğun Probleminin Farkına Vardırılması: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r-TR" altLang="ko-KR" b="1" dirty="0" smtClean="0">
                <a:solidFill>
                  <a:srgbClr val="92D050"/>
                </a:solidFill>
                <a:ea typeface="굴림" charset="-127"/>
                <a:cs typeface="Sakkal Majalla" pitchFamily="2" charset="-78"/>
              </a:rPr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r-TR" altLang="ko-KR" b="1" dirty="0" smtClean="0">
                <a:solidFill>
                  <a:srgbClr val="92D050"/>
                </a:solidFill>
                <a:ea typeface="굴림" charset="-127"/>
                <a:cs typeface="Sakkal Majalla" pitchFamily="2" charset="-78"/>
              </a:rPr>
              <a:t>       </a:t>
            </a:r>
            <a:r>
              <a:rPr lang="tr-TR" dirty="0" smtClean="0"/>
              <a:t>Çocuğun probleminin farkına vardırılması ve terapiye istekli hale getirilmesi için </a:t>
            </a:r>
            <a:r>
              <a:rPr lang="tr-TR" dirty="0"/>
              <a:t>çıkarılamayan </a:t>
            </a:r>
            <a:r>
              <a:rPr lang="tr-TR" dirty="0" smtClean="0"/>
              <a:t>sesler çocuk ve eğitimci tarafından listelenir. Çocuğun alacağı eğitimin farkına varması sağlanır.</a:t>
            </a:r>
            <a:endParaRPr lang="tr-TR" altLang="ko-KR" b="1" u="sng" dirty="0" smtClean="0">
              <a:solidFill>
                <a:srgbClr val="92D050"/>
              </a:solidFill>
              <a:ea typeface="굴림" charset="-127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7926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533400"/>
            <a:ext cx="8303840" cy="715963"/>
          </a:xfrm>
        </p:spPr>
        <p:txBody>
          <a:bodyPr/>
          <a:lstStyle/>
          <a:p>
            <a:pPr algn="ctr" eaLnBrk="1" hangingPunct="1"/>
            <a:r>
              <a:rPr lang="tr-TR" sz="4000" b="1" dirty="0" smtClean="0">
                <a:solidFill>
                  <a:srgbClr val="FFC000"/>
                </a:solidFill>
              </a:rPr>
              <a:t>Temel Kavramlar</a:t>
            </a:r>
            <a:endParaRPr lang="en-US" sz="4000" b="1" dirty="0" smtClean="0">
              <a:solidFill>
                <a:srgbClr val="FFC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700808"/>
            <a:ext cx="8784976" cy="453650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altLang="ko-KR" sz="2600" b="1" u="sng" dirty="0" smtClean="0">
                <a:solidFill>
                  <a:srgbClr val="92D050"/>
                </a:solidFill>
                <a:latin typeface="+mj-lt"/>
                <a:ea typeface="굴림" charset="-127"/>
              </a:rPr>
              <a:t>DİL:</a:t>
            </a:r>
            <a:r>
              <a:rPr lang="tr-TR" altLang="ko-KR" sz="2600" b="1" dirty="0" smtClean="0">
                <a:solidFill>
                  <a:srgbClr val="92D050"/>
                </a:solidFill>
                <a:latin typeface="+mj-lt"/>
                <a:ea typeface="굴림" charset="-127"/>
              </a:rPr>
              <a:t> </a:t>
            </a:r>
            <a:r>
              <a:rPr lang="tr-TR" sz="2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İnsanların </a:t>
            </a:r>
            <a:r>
              <a:rPr lang="tr-TR" sz="2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duygu, düşünce ve isteklerini anlatmak için kullandıkları ses ya da işaretler sistemidir</a:t>
            </a:r>
            <a:r>
              <a:rPr lang="tr-TR" sz="2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.</a:t>
            </a:r>
          </a:p>
          <a:p>
            <a:pPr>
              <a:lnSpc>
                <a:spcPct val="80000"/>
              </a:lnSpc>
            </a:pPr>
            <a:endParaRPr lang="tr-TR" altLang="ko-KR" sz="2600" dirty="0">
              <a:latin typeface="+mj-lt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tr-TR" altLang="ko-KR" sz="2600" b="1" u="sng" dirty="0" smtClean="0">
                <a:solidFill>
                  <a:srgbClr val="92D050"/>
                </a:solidFill>
                <a:latin typeface="+mj-lt"/>
                <a:ea typeface="굴림" charset="-127"/>
              </a:rPr>
              <a:t>İLETİŞİM:</a:t>
            </a:r>
            <a:r>
              <a:rPr lang="tr-TR" altLang="ko-KR" sz="2600" b="1" dirty="0" smtClean="0">
                <a:solidFill>
                  <a:srgbClr val="92D050"/>
                </a:solidFill>
                <a:latin typeface="+mj-lt"/>
                <a:ea typeface="굴림" charset="-127"/>
              </a:rPr>
              <a:t> </a:t>
            </a:r>
            <a:r>
              <a:rPr lang="tr-TR" sz="2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Bir düşüncenin, bir </a:t>
            </a:r>
            <a:r>
              <a:rPr lang="tr-TR" sz="2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duygunun, yüz anlatımı, el, kol ve baş hareketleri, konuşma yoluyla ya da yazı, telefon, radyo, televizyon gibi bildirişim araç ve gereçlerinden yararlanarak bir kimseden başka bir kimseye </a:t>
            </a:r>
            <a:r>
              <a:rPr lang="tr-TR" sz="2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iletimidir.</a:t>
            </a:r>
          </a:p>
          <a:p>
            <a:pPr>
              <a:lnSpc>
                <a:spcPct val="80000"/>
              </a:lnSpc>
            </a:pPr>
            <a:endParaRPr lang="tr-TR" altLang="ko-KR" sz="2600" dirty="0">
              <a:latin typeface="+mj-lt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tr-TR" altLang="ko-KR" sz="2600" b="1" u="sng" dirty="0" smtClean="0">
                <a:solidFill>
                  <a:srgbClr val="92D050"/>
                </a:solidFill>
                <a:latin typeface="+mj-lt"/>
                <a:ea typeface="굴림" charset="-127"/>
              </a:rPr>
              <a:t>KONUŞMA:</a:t>
            </a:r>
            <a:r>
              <a:rPr lang="tr-TR" altLang="ko-KR" sz="2600" b="1" dirty="0" smtClean="0">
                <a:solidFill>
                  <a:srgbClr val="92D050"/>
                </a:solidFill>
                <a:latin typeface="+mj-lt"/>
                <a:ea typeface="굴림" charset="-127"/>
              </a:rPr>
              <a:t> </a:t>
            </a:r>
            <a:r>
              <a:rPr lang="tr-TR" altLang="ko-KR" sz="2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K</a:t>
            </a:r>
            <a:r>
              <a:rPr lang="tr-TR" sz="2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işinin </a:t>
            </a:r>
            <a:r>
              <a:rPr lang="tr-TR" sz="2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düşüncelerini ve duygularını konuşma sesleriyle ifade etme yeteneğidir.</a:t>
            </a:r>
            <a:endParaRPr lang="en-US" altLang="ko-KR" sz="2600" dirty="0" smtClean="0">
              <a:solidFill>
                <a:schemeClr val="accent6">
                  <a:lumMod val="75000"/>
                </a:schemeClr>
              </a:solidFill>
              <a:latin typeface="+mj-lt"/>
              <a:ea typeface="굴림" charset="-127"/>
            </a:endParaRPr>
          </a:p>
          <a:p>
            <a:pPr eaLnBrk="1" hangingPunct="1">
              <a:lnSpc>
                <a:spcPct val="80000"/>
              </a:lnSpc>
            </a:pPr>
            <a:endParaRPr lang="en-US" altLang="ko-KR" sz="1600" dirty="0" smtClean="0">
              <a:latin typeface="Verdana" pitchFamily="34" charset="0"/>
              <a:ea typeface="굴림" charset="-127"/>
            </a:endParaRPr>
          </a:p>
          <a:p>
            <a:pPr eaLnBrk="1" hangingPunct="1">
              <a:lnSpc>
                <a:spcPct val="80000"/>
              </a:lnSpc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65361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533400"/>
            <a:ext cx="7200800" cy="715963"/>
          </a:xfrm>
        </p:spPr>
        <p:txBody>
          <a:bodyPr/>
          <a:lstStyle/>
          <a:p>
            <a:pPr algn="ctr" eaLnBrk="1" hangingPunct="1"/>
            <a:r>
              <a:rPr lang="tr-TR" sz="3600" b="1" dirty="0" smtClean="0">
                <a:solidFill>
                  <a:srgbClr val="FFC000"/>
                </a:solidFill>
              </a:rPr>
              <a:t>Artikülasyon Bozukluğu Düzeltme Çalışmaları</a:t>
            </a:r>
            <a:endParaRPr lang="en-US" sz="3600" b="1" dirty="0" smtClean="0">
              <a:solidFill>
                <a:srgbClr val="FFC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988840"/>
            <a:ext cx="9073008" cy="468052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tr-TR" altLang="ko-KR" b="1" u="sng" dirty="0" smtClean="0">
                <a:solidFill>
                  <a:srgbClr val="92D050"/>
                </a:solidFill>
                <a:ea typeface="굴림" charset="-127"/>
                <a:cs typeface="Sakkal Majalla" pitchFamily="2" charset="-78"/>
              </a:rPr>
              <a:t>Yanlış Sesin </a:t>
            </a:r>
            <a:r>
              <a:rPr lang="tr-TR" altLang="ko-KR" b="1" u="sng" dirty="0">
                <a:solidFill>
                  <a:srgbClr val="92D050"/>
                </a:solidFill>
                <a:ea typeface="굴림" charset="-127"/>
                <a:cs typeface="Sakkal Majalla" pitchFamily="2" charset="-78"/>
              </a:rPr>
              <a:t>D</a:t>
            </a:r>
            <a:r>
              <a:rPr lang="tr-TR" altLang="ko-KR" b="1" u="sng" dirty="0" smtClean="0">
                <a:solidFill>
                  <a:srgbClr val="92D050"/>
                </a:solidFill>
                <a:ea typeface="굴림" charset="-127"/>
                <a:cs typeface="Sakkal Majalla" pitchFamily="2" charset="-78"/>
              </a:rPr>
              <a:t>üzeltilmesi: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r-TR" b="1" dirty="0" smtClean="0">
                <a:solidFill>
                  <a:srgbClr val="92D050"/>
                </a:solidFill>
                <a:ea typeface="굴림" charset="-127"/>
                <a:cs typeface="Sakkal Majalla" pitchFamily="2" charset="-78"/>
              </a:rPr>
              <a:t>	</a:t>
            </a:r>
            <a:r>
              <a:rPr lang="tr-TR" dirty="0" smtClean="0"/>
              <a:t>Çene, dudak, dil ve ağız kasları gerektiği gibi işlemiyorsa;</a:t>
            </a:r>
          </a:p>
          <a:p>
            <a:pPr marL="0" indent="0">
              <a:lnSpc>
                <a:spcPct val="80000"/>
              </a:lnSpc>
              <a:buNone/>
            </a:pPr>
            <a:endParaRPr lang="tr-TR" dirty="0"/>
          </a:p>
          <a:p>
            <a:r>
              <a:rPr lang="tr-TR" dirty="0"/>
              <a:t>Üfleme </a:t>
            </a:r>
            <a:r>
              <a:rPr lang="tr-TR" dirty="0" smtClean="0"/>
              <a:t>çalışması, </a:t>
            </a:r>
            <a:endParaRPr lang="tr-TR" dirty="0"/>
          </a:p>
          <a:p>
            <a:r>
              <a:rPr lang="tr-TR" dirty="0"/>
              <a:t>Sakız çiğneme </a:t>
            </a:r>
            <a:r>
              <a:rPr lang="tr-TR" dirty="0" smtClean="0"/>
              <a:t>çalışması, </a:t>
            </a:r>
            <a:endParaRPr lang="tr-TR" dirty="0"/>
          </a:p>
          <a:p>
            <a:r>
              <a:rPr lang="tr-TR" dirty="0" smtClean="0"/>
              <a:t>Yalama çalışması, 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lnSpc>
                <a:spcPct val="80000"/>
              </a:lnSpc>
              <a:buNone/>
            </a:pPr>
            <a:endParaRPr lang="tr-TR" altLang="ko-KR" b="1" u="sng" dirty="0" smtClean="0">
              <a:solidFill>
                <a:srgbClr val="92D050"/>
              </a:solidFill>
              <a:ea typeface="굴림" charset="-127"/>
              <a:cs typeface="Sakkal Majalla" pitchFamily="2" charset="-7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tr-TR" altLang="ko-KR" b="1" dirty="0" smtClean="0">
                <a:solidFill>
                  <a:srgbClr val="92D050"/>
                </a:solidFill>
                <a:ea typeface="굴림" charset="-127"/>
                <a:cs typeface="Sakkal Majalla" pitchFamily="2" charset="-78"/>
              </a:rPr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r-TR" altLang="ko-KR" b="1" dirty="0" smtClean="0">
                <a:solidFill>
                  <a:srgbClr val="92D050"/>
                </a:solidFill>
                <a:ea typeface="굴림" charset="-127"/>
                <a:cs typeface="Sakkal Majalla" pitchFamily="2" charset="-78"/>
              </a:rPr>
              <a:t>      </a:t>
            </a:r>
            <a:endParaRPr lang="tr-TR" altLang="ko-KR" b="1" u="sng" dirty="0" smtClean="0">
              <a:solidFill>
                <a:srgbClr val="92D050"/>
              </a:solidFill>
              <a:ea typeface="굴림" charset="-127"/>
              <a:cs typeface="Sakkal Majalla" pitchFamily="2" charset="-78"/>
            </a:endParaRPr>
          </a:p>
        </p:txBody>
      </p:sp>
      <p:pic>
        <p:nvPicPr>
          <p:cNvPr id="4098" name="Picture 2" descr="C:\Users\Ömer RAM\Desktop\indi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" r="4551" b="11587"/>
          <a:stretch/>
        </p:blipFill>
        <p:spPr bwMode="auto">
          <a:xfrm>
            <a:off x="5580112" y="3284984"/>
            <a:ext cx="2209955" cy="268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25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533400"/>
            <a:ext cx="7200800" cy="715963"/>
          </a:xfrm>
        </p:spPr>
        <p:txBody>
          <a:bodyPr/>
          <a:lstStyle/>
          <a:p>
            <a:pPr algn="ctr" eaLnBrk="1" hangingPunct="1"/>
            <a:r>
              <a:rPr lang="tr-TR" sz="3600" b="1" dirty="0" smtClean="0">
                <a:solidFill>
                  <a:srgbClr val="FFC000"/>
                </a:solidFill>
              </a:rPr>
              <a:t>Artikülasyon Bozukluğu Düzeltme Çalışmaları</a:t>
            </a:r>
            <a:endParaRPr lang="en-US" sz="3600" b="1" dirty="0" smtClean="0">
              <a:solidFill>
                <a:srgbClr val="FFC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988840"/>
            <a:ext cx="9073008" cy="388843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tr-TR" altLang="ko-KR" b="1" u="sng" dirty="0" smtClean="0">
                <a:solidFill>
                  <a:srgbClr val="92D050"/>
                </a:solidFill>
                <a:ea typeface="굴림" charset="-127"/>
                <a:cs typeface="Sakkal Majalla" pitchFamily="2" charset="-78"/>
              </a:rPr>
              <a:t>Yanlış Sesin </a:t>
            </a:r>
            <a:r>
              <a:rPr lang="tr-TR" altLang="ko-KR" b="1" u="sng" dirty="0">
                <a:solidFill>
                  <a:srgbClr val="92D050"/>
                </a:solidFill>
                <a:ea typeface="굴림" charset="-127"/>
                <a:cs typeface="Sakkal Majalla" pitchFamily="2" charset="-78"/>
              </a:rPr>
              <a:t>D</a:t>
            </a:r>
            <a:r>
              <a:rPr lang="tr-TR" altLang="ko-KR" b="1" u="sng" dirty="0" smtClean="0">
                <a:solidFill>
                  <a:srgbClr val="92D050"/>
                </a:solidFill>
                <a:ea typeface="굴림" charset="-127"/>
                <a:cs typeface="Sakkal Majalla" pitchFamily="2" charset="-78"/>
              </a:rPr>
              <a:t>üzeltilmesi:</a:t>
            </a:r>
          </a:p>
          <a:p>
            <a:endParaRPr lang="tr-TR" dirty="0" smtClean="0"/>
          </a:p>
          <a:p>
            <a:r>
              <a:rPr lang="tr-TR" dirty="0" smtClean="0"/>
              <a:t>Islık </a:t>
            </a:r>
            <a:r>
              <a:rPr lang="tr-TR" dirty="0"/>
              <a:t>çalma çalışması, </a:t>
            </a:r>
          </a:p>
          <a:p>
            <a:r>
              <a:rPr lang="tr-TR" dirty="0"/>
              <a:t>Dil yuvarlama çalışması, </a:t>
            </a:r>
          </a:p>
          <a:p>
            <a:r>
              <a:rPr lang="tr-TR" dirty="0"/>
              <a:t>Dişleri birbirine vurma çalışması, </a:t>
            </a:r>
          </a:p>
          <a:p>
            <a:r>
              <a:rPr lang="tr-TR" dirty="0" smtClean="0"/>
              <a:t>Dudakların enlemesine, uzunlamasına açılıp kapanma çalışması yapılabilir.</a:t>
            </a:r>
          </a:p>
          <a:p>
            <a:endParaRPr lang="tr-TR" dirty="0"/>
          </a:p>
          <a:p>
            <a:pPr marL="0" indent="0">
              <a:lnSpc>
                <a:spcPct val="80000"/>
              </a:lnSpc>
              <a:buNone/>
            </a:pPr>
            <a:endParaRPr lang="tr-TR" altLang="ko-KR" b="1" u="sng" dirty="0" smtClean="0">
              <a:solidFill>
                <a:srgbClr val="92D050"/>
              </a:solidFill>
              <a:ea typeface="굴림" charset="-127"/>
              <a:cs typeface="Sakkal Majalla" pitchFamily="2" charset="-7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tr-TR" altLang="ko-KR" b="1" dirty="0" smtClean="0">
                <a:solidFill>
                  <a:srgbClr val="92D050"/>
                </a:solidFill>
                <a:ea typeface="굴림" charset="-127"/>
                <a:cs typeface="Sakkal Majalla" pitchFamily="2" charset="-78"/>
              </a:rPr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r-TR" altLang="ko-KR" b="1" dirty="0" smtClean="0">
                <a:solidFill>
                  <a:srgbClr val="92D050"/>
                </a:solidFill>
                <a:ea typeface="굴림" charset="-127"/>
                <a:cs typeface="Sakkal Majalla" pitchFamily="2" charset="-78"/>
              </a:rPr>
              <a:t>      </a:t>
            </a:r>
            <a:endParaRPr lang="tr-TR" altLang="ko-KR" b="1" u="sng" dirty="0" smtClean="0">
              <a:solidFill>
                <a:srgbClr val="92D050"/>
              </a:solidFill>
              <a:ea typeface="굴림" charset="-127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191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533400"/>
            <a:ext cx="7200800" cy="715963"/>
          </a:xfrm>
        </p:spPr>
        <p:txBody>
          <a:bodyPr/>
          <a:lstStyle/>
          <a:p>
            <a:pPr algn="ctr" eaLnBrk="1" hangingPunct="1"/>
            <a:r>
              <a:rPr lang="tr-TR" sz="3600" b="1" dirty="0" smtClean="0">
                <a:solidFill>
                  <a:srgbClr val="FFC000"/>
                </a:solidFill>
              </a:rPr>
              <a:t>Artikülasyon Bozukluğu Düzeltme Çalışmaları</a:t>
            </a:r>
            <a:endParaRPr lang="en-US" sz="3600" b="1" dirty="0" smtClean="0">
              <a:solidFill>
                <a:srgbClr val="FFC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988840"/>
            <a:ext cx="9073008" cy="388843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tr-TR" altLang="ko-KR" b="1" u="sng" dirty="0" smtClean="0">
                <a:solidFill>
                  <a:srgbClr val="92D050"/>
                </a:solidFill>
                <a:ea typeface="굴림" charset="-127"/>
                <a:cs typeface="Sakkal Majalla" pitchFamily="2" charset="-78"/>
              </a:rPr>
              <a:t>Yanlış Sesin Düzeltilmesi </a:t>
            </a:r>
            <a:r>
              <a:rPr lang="tr-TR" altLang="ko-KR" b="1" u="sng" dirty="0">
                <a:solidFill>
                  <a:srgbClr val="92D050"/>
                </a:solidFill>
                <a:ea typeface="굴림" charset="-127"/>
                <a:cs typeface="Sakkal Majalla" pitchFamily="2" charset="-78"/>
              </a:rPr>
              <a:t>İçin Daha Sonra</a:t>
            </a:r>
            <a:r>
              <a:rPr lang="tr-TR" altLang="ko-KR" b="1" u="sng" dirty="0" smtClean="0">
                <a:solidFill>
                  <a:srgbClr val="92D050"/>
                </a:solidFill>
                <a:ea typeface="굴림" charset="-127"/>
                <a:cs typeface="Sakkal Majalla" pitchFamily="2" charset="-78"/>
              </a:rPr>
              <a:t>:</a:t>
            </a:r>
            <a:endParaRPr lang="tr-TR" dirty="0"/>
          </a:p>
          <a:p>
            <a:r>
              <a:rPr lang="tr-TR" dirty="0"/>
              <a:t>Çocuğa yanlış çıkardığı sesin doğrusunu dinletme çalışması </a:t>
            </a:r>
            <a:r>
              <a:rPr lang="tr-TR" dirty="0" smtClean="0"/>
              <a:t>(Doğru </a:t>
            </a:r>
            <a:r>
              <a:rPr lang="tr-TR" dirty="0"/>
              <a:t>sesin işitme merkezinde yer etmesi sağlanmalıdır.), </a:t>
            </a:r>
          </a:p>
          <a:p>
            <a:r>
              <a:rPr lang="tr-TR" dirty="0" smtClean="0"/>
              <a:t>Sesin </a:t>
            </a:r>
            <a:r>
              <a:rPr lang="tr-TR" dirty="0"/>
              <a:t>çalışılması (Ele alınan yeni ses uyarı, </a:t>
            </a:r>
            <a:r>
              <a:rPr lang="tr-TR" dirty="0" smtClean="0"/>
              <a:t>taklit ve </a:t>
            </a:r>
            <a:r>
              <a:rPr lang="tr-TR" dirty="0"/>
              <a:t>doğru sesli sözcükleri kullanarak öğretilebilir), </a:t>
            </a:r>
          </a:p>
          <a:p>
            <a:pPr marL="0" indent="0">
              <a:lnSpc>
                <a:spcPct val="80000"/>
              </a:lnSpc>
              <a:buNone/>
            </a:pPr>
            <a:endParaRPr lang="tr-TR" altLang="ko-KR" b="1" u="sng" dirty="0" smtClean="0">
              <a:solidFill>
                <a:srgbClr val="92D050"/>
              </a:solidFill>
              <a:ea typeface="굴림" charset="-127"/>
              <a:cs typeface="Sakkal Majalla" pitchFamily="2" charset="-78"/>
            </a:endParaRPr>
          </a:p>
          <a:p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lnSpc>
                <a:spcPct val="80000"/>
              </a:lnSpc>
              <a:buNone/>
            </a:pPr>
            <a:endParaRPr lang="tr-TR" altLang="ko-KR" b="1" u="sng" dirty="0" smtClean="0">
              <a:solidFill>
                <a:srgbClr val="92D050"/>
              </a:solidFill>
              <a:ea typeface="굴림" charset="-127"/>
              <a:cs typeface="Sakkal Majalla" pitchFamily="2" charset="-7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tr-TR" altLang="ko-KR" b="1" dirty="0" smtClean="0">
                <a:solidFill>
                  <a:srgbClr val="92D050"/>
                </a:solidFill>
                <a:ea typeface="굴림" charset="-127"/>
                <a:cs typeface="Sakkal Majalla" pitchFamily="2" charset="-78"/>
              </a:rPr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r-TR" altLang="ko-KR" b="1" dirty="0" smtClean="0">
                <a:solidFill>
                  <a:srgbClr val="92D050"/>
                </a:solidFill>
                <a:ea typeface="굴림" charset="-127"/>
                <a:cs typeface="Sakkal Majalla" pitchFamily="2" charset="-78"/>
              </a:rPr>
              <a:t>      </a:t>
            </a:r>
            <a:endParaRPr lang="tr-TR" altLang="ko-KR" b="1" u="sng" dirty="0" smtClean="0">
              <a:solidFill>
                <a:srgbClr val="92D050"/>
              </a:solidFill>
              <a:ea typeface="굴림" charset="-127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0187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533400"/>
            <a:ext cx="7200800" cy="715963"/>
          </a:xfrm>
        </p:spPr>
        <p:txBody>
          <a:bodyPr/>
          <a:lstStyle/>
          <a:p>
            <a:pPr algn="ctr" eaLnBrk="1" hangingPunct="1"/>
            <a:r>
              <a:rPr lang="tr-TR" sz="3600" b="1" dirty="0" smtClean="0">
                <a:solidFill>
                  <a:srgbClr val="FFC000"/>
                </a:solidFill>
              </a:rPr>
              <a:t>Artikülasyon Bozukluğu Düzeltme Çalışmaları</a:t>
            </a:r>
            <a:endParaRPr lang="en-US" sz="3600" b="1" dirty="0" smtClean="0">
              <a:solidFill>
                <a:srgbClr val="FFC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988840"/>
            <a:ext cx="9073008" cy="388843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tr-TR" altLang="ko-KR" b="1" u="sng" dirty="0" smtClean="0">
                <a:solidFill>
                  <a:srgbClr val="92D050"/>
                </a:solidFill>
                <a:ea typeface="굴림" charset="-127"/>
                <a:cs typeface="Sakkal Majalla" pitchFamily="2" charset="-78"/>
              </a:rPr>
              <a:t>Yanlış Sesin Düzeltilmesi İçin Daha Sonra:</a:t>
            </a:r>
          </a:p>
          <a:p>
            <a:endParaRPr lang="tr-TR" dirty="0"/>
          </a:p>
          <a:p>
            <a:r>
              <a:rPr lang="tr-TR" dirty="0"/>
              <a:t>Ayna karşısında doğru </a:t>
            </a:r>
            <a:r>
              <a:rPr lang="tr-TR" dirty="0" smtClean="0"/>
              <a:t>sesi</a:t>
            </a:r>
          </a:p>
          <a:p>
            <a:pPr marL="0" indent="0">
              <a:buNone/>
            </a:pPr>
            <a:r>
              <a:rPr lang="tr-TR" dirty="0" smtClean="0"/>
              <a:t>çıkarma </a:t>
            </a:r>
            <a:r>
              <a:rPr lang="tr-TR" dirty="0"/>
              <a:t>çalışması, </a:t>
            </a:r>
          </a:p>
          <a:p>
            <a:r>
              <a:rPr lang="tr-TR" dirty="0" smtClean="0"/>
              <a:t>Hece </a:t>
            </a:r>
            <a:r>
              <a:rPr lang="tr-TR" dirty="0"/>
              <a:t>ve kelime çalışması, </a:t>
            </a:r>
          </a:p>
          <a:p>
            <a:r>
              <a:rPr lang="tr-TR" dirty="0" smtClean="0"/>
              <a:t>Atasözleri</a:t>
            </a:r>
            <a:r>
              <a:rPr lang="tr-TR" dirty="0"/>
              <a:t>, deyimler gibi karmaşık kelime çalışmaları </a:t>
            </a:r>
            <a:r>
              <a:rPr lang="tr-TR" dirty="0" smtClean="0"/>
              <a:t>yapılabilir.</a:t>
            </a:r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lnSpc>
                <a:spcPct val="80000"/>
              </a:lnSpc>
              <a:buNone/>
            </a:pPr>
            <a:endParaRPr lang="tr-TR" altLang="ko-KR" b="1" u="sng" dirty="0" smtClean="0">
              <a:solidFill>
                <a:srgbClr val="92D050"/>
              </a:solidFill>
              <a:ea typeface="굴림" charset="-127"/>
              <a:cs typeface="Sakkal Majalla" pitchFamily="2" charset="-7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tr-TR" altLang="ko-KR" b="1" dirty="0" smtClean="0">
                <a:solidFill>
                  <a:srgbClr val="92D050"/>
                </a:solidFill>
                <a:ea typeface="굴림" charset="-127"/>
                <a:cs typeface="Sakkal Majalla" pitchFamily="2" charset="-78"/>
              </a:rPr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r-TR" altLang="ko-KR" b="1" dirty="0" smtClean="0">
                <a:solidFill>
                  <a:srgbClr val="92D050"/>
                </a:solidFill>
                <a:ea typeface="굴림" charset="-127"/>
                <a:cs typeface="Sakkal Majalla" pitchFamily="2" charset="-78"/>
              </a:rPr>
              <a:t>      </a:t>
            </a:r>
            <a:endParaRPr lang="tr-TR" altLang="ko-KR" b="1" u="sng" dirty="0" smtClean="0">
              <a:solidFill>
                <a:srgbClr val="92D050"/>
              </a:solidFill>
              <a:ea typeface="굴림" charset="-127"/>
              <a:cs typeface="Sakkal Majalla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80928"/>
            <a:ext cx="2664296" cy="19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35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533400"/>
            <a:ext cx="7200800" cy="715963"/>
          </a:xfrm>
        </p:spPr>
        <p:txBody>
          <a:bodyPr/>
          <a:lstStyle/>
          <a:p>
            <a:pPr algn="ctr" eaLnBrk="1" hangingPunct="1"/>
            <a:r>
              <a:rPr lang="tr-TR" sz="3600" b="1" dirty="0" smtClean="0">
                <a:solidFill>
                  <a:srgbClr val="FFC000"/>
                </a:solidFill>
              </a:rPr>
              <a:t>DKG Egzersizleri</a:t>
            </a:r>
            <a:endParaRPr lang="en-US" sz="3600" b="1" dirty="0" smtClean="0">
              <a:solidFill>
                <a:srgbClr val="FFC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988840"/>
            <a:ext cx="9073008" cy="4176464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tr-TR" altLang="ko-KR" b="1" u="sng" dirty="0" smtClean="0">
                <a:solidFill>
                  <a:srgbClr val="92D050"/>
                </a:solidFill>
                <a:ea typeface="굴림" charset="-127"/>
                <a:cs typeface="Sakkal Majalla" pitchFamily="2" charset="-78"/>
              </a:rPr>
              <a:t>Dil Hareketleri:</a:t>
            </a:r>
            <a:endParaRPr lang="tr-TR" dirty="0"/>
          </a:p>
          <a:p>
            <a:r>
              <a:rPr lang="tr-TR" dirty="0" smtClean="0"/>
              <a:t>Dili </a:t>
            </a:r>
            <a:r>
              <a:rPr lang="tr-TR" dirty="0"/>
              <a:t>dışarı çıkarmak </a:t>
            </a:r>
          </a:p>
          <a:p>
            <a:r>
              <a:rPr lang="tr-TR" dirty="0" smtClean="0"/>
              <a:t>Dili </a:t>
            </a:r>
            <a:r>
              <a:rPr lang="tr-TR" dirty="0"/>
              <a:t>dudakların sağına soluna değdirmek </a:t>
            </a:r>
          </a:p>
          <a:p>
            <a:r>
              <a:rPr lang="tr-TR" dirty="0" smtClean="0"/>
              <a:t>Dili </a:t>
            </a:r>
            <a:r>
              <a:rPr lang="tr-TR" dirty="0"/>
              <a:t>dışarı içeri çekme </a:t>
            </a:r>
          </a:p>
          <a:p>
            <a:r>
              <a:rPr lang="tr-TR" dirty="0" smtClean="0"/>
              <a:t>Dili </a:t>
            </a:r>
            <a:r>
              <a:rPr lang="tr-TR" dirty="0"/>
              <a:t>buruna doğru sokmak </a:t>
            </a:r>
          </a:p>
          <a:p>
            <a:r>
              <a:rPr lang="tr-TR" dirty="0" smtClean="0"/>
              <a:t>Dili </a:t>
            </a:r>
            <a:r>
              <a:rPr lang="tr-TR" dirty="0"/>
              <a:t>çeneye doğru çıkarmak </a:t>
            </a:r>
          </a:p>
          <a:p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lnSpc>
                <a:spcPct val="80000"/>
              </a:lnSpc>
              <a:buNone/>
            </a:pPr>
            <a:endParaRPr lang="tr-TR" altLang="ko-KR" b="1" u="sng" dirty="0" smtClean="0">
              <a:solidFill>
                <a:srgbClr val="92D050"/>
              </a:solidFill>
              <a:ea typeface="굴림" charset="-127"/>
              <a:cs typeface="Sakkal Majalla" pitchFamily="2" charset="-7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tr-TR" altLang="ko-KR" b="1" dirty="0" smtClean="0">
                <a:solidFill>
                  <a:srgbClr val="92D050"/>
                </a:solidFill>
                <a:ea typeface="굴림" charset="-127"/>
                <a:cs typeface="Sakkal Majalla" pitchFamily="2" charset="-78"/>
              </a:rPr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r-TR" altLang="ko-KR" b="1" dirty="0" smtClean="0">
                <a:solidFill>
                  <a:srgbClr val="92D050"/>
                </a:solidFill>
                <a:ea typeface="굴림" charset="-127"/>
                <a:cs typeface="Sakkal Majalla" pitchFamily="2" charset="-78"/>
              </a:rPr>
              <a:t>      </a:t>
            </a:r>
            <a:endParaRPr lang="tr-TR" altLang="ko-KR" b="1" u="sng" dirty="0" smtClean="0">
              <a:solidFill>
                <a:srgbClr val="92D050"/>
              </a:solidFill>
              <a:ea typeface="굴림" charset="-127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0950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533400"/>
            <a:ext cx="7200800" cy="715963"/>
          </a:xfrm>
        </p:spPr>
        <p:txBody>
          <a:bodyPr/>
          <a:lstStyle/>
          <a:p>
            <a:pPr algn="ctr" eaLnBrk="1" hangingPunct="1"/>
            <a:r>
              <a:rPr lang="tr-TR" sz="3600" b="1" dirty="0" smtClean="0">
                <a:solidFill>
                  <a:srgbClr val="FFC000"/>
                </a:solidFill>
              </a:rPr>
              <a:t>DKG Egzersizleri</a:t>
            </a:r>
            <a:endParaRPr lang="en-US" sz="3600" b="1" dirty="0" smtClean="0">
              <a:solidFill>
                <a:srgbClr val="FFC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988840"/>
            <a:ext cx="9073008" cy="388843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tr-TR" altLang="ko-KR" b="1" u="sng" dirty="0" smtClean="0">
                <a:solidFill>
                  <a:srgbClr val="92D050"/>
                </a:solidFill>
                <a:ea typeface="굴림" charset="-127"/>
                <a:cs typeface="Sakkal Majalla" pitchFamily="2" charset="-78"/>
              </a:rPr>
              <a:t>Dil Hareketleri:</a:t>
            </a:r>
            <a:endParaRPr lang="tr-TR" dirty="0"/>
          </a:p>
          <a:p>
            <a:r>
              <a:rPr lang="tr-TR" dirty="0"/>
              <a:t>Dilin ucunu alt-üst dişlerle ısırmak </a:t>
            </a:r>
          </a:p>
          <a:p>
            <a:r>
              <a:rPr lang="tr-TR" dirty="0" smtClean="0"/>
              <a:t>Dil </a:t>
            </a:r>
            <a:r>
              <a:rPr lang="tr-TR" dirty="0"/>
              <a:t>ile dudakları yalamak (yuvarlayarak) </a:t>
            </a:r>
          </a:p>
          <a:p>
            <a:r>
              <a:rPr lang="tr-TR" dirty="0" smtClean="0"/>
              <a:t>Dili </a:t>
            </a:r>
            <a:r>
              <a:rPr lang="tr-TR" dirty="0"/>
              <a:t>üst ön dişlere değdirmek </a:t>
            </a:r>
          </a:p>
          <a:p>
            <a:r>
              <a:rPr lang="tr-TR" dirty="0" smtClean="0"/>
              <a:t>Dili </a:t>
            </a:r>
            <a:r>
              <a:rPr lang="tr-TR" dirty="0" err="1"/>
              <a:t>şıklatmak</a:t>
            </a:r>
            <a:r>
              <a:rPr lang="tr-TR" dirty="0"/>
              <a:t> (dil ile üst damağa vurup alt damağa çekerek ses çıkarma) </a:t>
            </a:r>
          </a:p>
          <a:p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lnSpc>
                <a:spcPct val="80000"/>
              </a:lnSpc>
              <a:buNone/>
            </a:pPr>
            <a:endParaRPr lang="tr-TR" altLang="ko-KR" b="1" u="sng" dirty="0" smtClean="0">
              <a:solidFill>
                <a:srgbClr val="92D050"/>
              </a:solidFill>
              <a:ea typeface="굴림" charset="-127"/>
              <a:cs typeface="Sakkal Majalla" pitchFamily="2" charset="-7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tr-TR" altLang="ko-KR" b="1" dirty="0" smtClean="0">
                <a:solidFill>
                  <a:srgbClr val="92D050"/>
                </a:solidFill>
                <a:ea typeface="굴림" charset="-127"/>
                <a:cs typeface="Sakkal Majalla" pitchFamily="2" charset="-78"/>
              </a:rPr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r-TR" altLang="ko-KR" b="1" dirty="0" smtClean="0">
                <a:solidFill>
                  <a:srgbClr val="92D050"/>
                </a:solidFill>
                <a:ea typeface="굴림" charset="-127"/>
                <a:cs typeface="Sakkal Majalla" pitchFamily="2" charset="-78"/>
              </a:rPr>
              <a:t>      </a:t>
            </a:r>
            <a:endParaRPr lang="tr-TR" altLang="ko-KR" b="1" u="sng" dirty="0" smtClean="0">
              <a:solidFill>
                <a:srgbClr val="92D050"/>
              </a:solidFill>
              <a:ea typeface="굴림" charset="-127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451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533400"/>
            <a:ext cx="7200800" cy="715963"/>
          </a:xfrm>
        </p:spPr>
        <p:txBody>
          <a:bodyPr/>
          <a:lstStyle/>
          <a:p>
            <a:pPr algn="ctr" eaLnBrk="1" hangingPunct="1"/>
            <a:r>
              <a:rPr lang="tr-TR" sz="3600" b="1" dirty="0" smtClean="0">
                <a:solidFill>
                  <a:srgbClr val="FFC000"/>
                </a:solidFill>
              </a:rPr>
              <a:t>DKG Egzersizleri</a:t>
            </a:r>
            <a:endParaRPr lang="en-US" sz="3600" b="1" dirty="0" smtClean="0">
              <a:solidFill>
                <a:srgbClr val="FFC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988840"/>
            <a:ext cx="9073008" cy="388843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tr-TR" altLang="ko-KR" b="1" u="sng" dirty="0" smtClean="0">
                <a:solidFill>
                  <a:srgbClr val="92D050"/>
                </a:solidFill>
                <a:ea typeface="굴림" charset="-127"/>
                <a:cs typeface="Sakkal Majalla" pitchFamily="2" charset="-78"/>
              </a:rPr>
              <a:t>Dil Hareketleri:</a:t>
            </a:r>
            <a:endParaRPr lang="tr-TR" dirty="0"/>
          </a:p>
          <a:p>
            <a:r>
              <a:rPr lang="tr-TR" dirty="0"/>
              <a:t>Dil ucunu </a:t>
            </a:r>
            <a:r>
              <a:rPr lang="tr-TR" dirty="0" smtClean="0"/>
              <a:t>alt ve üst </a:t>
            </a:r>
            <a:r>
              <a:rPr lang="tr-TR" dirty="0"/>
              <a:t>dişlerden en aşağıdaki ve en soldakine değdirmek </a:t>
            </a:r>
          </a:p>
          <a:p>
            <a:r>
              <a:rPr lang="tr-TR" smtClean="0"/>
              <a:t>Dili </a:t>
            </a:r>
            <a:r>
              <a:rPr lang="tr-TR" dirty="0"/>
              <a:t>ağız içinde (u) biçiminde kıvırmak (yanlarda) </a:t>
            </a:r>
          </a:p>
          <a:p>
            <a:r>
              <a:rPr lang="tr-TR" dirty="0" smtClean="0"/>
              <a:t>Dil </a:t>
            </a:r>
            <a:r>
              <a:rPr lang="tr-TR" dirty="0"/>
              <a:t>ile dudakları ıslatmak </a:t>
            </a:r>
          </a:p>
          <a:p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lnSpc>
                <a:spcPct val="80000"/>
              </a:lnSpc>
              <a:buNone/>
            </a:pPr>
            <a:endParaRPr lang="tr-TR" altLang="ko-KR" b="1" u="sng" dirty="0" smtClean="0">
              <a:solidFill>
                <a:srgbClr val="92D050"/>
              </a:solidFill>
              <a:ea typeface="굴림" charset="-127"/>
              <a:cs typeface="Sakkal Majalla" pitchFamily="2" charset="-7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tr-TR" altLang="ko-KR" b="1" dirty="0" smtClean="0">
                <a:solidFill>
                  <a:srgbClr val="92D050"/>
                </a:solidFill>
                <a:ea typeface="굴림" charset="-127"/>
                <a:cs typeface="Sakkal Majalla" pitchFamily="2" charset="-78"/>
              </a:rPr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r-TR" altLang="ko-KR" b="1" dirty="0" smtClean="0">
                <a:solidFill>
                  <a:srgbClr val="92D050"/>
                </a:solidFill>
                <a:ea typeface="굴림" charset="-127"/>
                <a:cs typeface="Sakkal Majalla" pitchFamily="2" charset="-78"/>
              </a:rPr>
              <a:t>      </a:t>
            </a:r>
            <a:endParaRPr lang="tr-TR" altLang="ko-KR" b="1" u="sng" dirty="0" smtClean="0">
              <a:solidFill>
                <a:srgbClr val="92D050"/>
              </a:solidFill>
              <a:ea typeface="굴림" charset="-127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451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533400"/>
            <a:ext cx="7200800" cy="715963"/>
          </a:xfrm>
        </p:spPr>
        <p:txBody>
          <a:bodyPr/>
          <a:lstStyle/>
          <a:p>
            <a:pPr algn="ctr" eaLnBrk="1" hangingPunct="1"/>
            <a:r>
              <a:rPr lang="tr-TR" sz="3600" b="1" dirty="0" smtClean="0">
                <a:solidFill>
                  <a:srgbClr val="FFC000"/>
                </a:solidFill>
              </a:rPr>
              <a:t>DKG Egzersizleri</a:t>
            </a:r>
            <a:endParaRPr lang="en-US" sz="3600" b="1" dirty="0" smtClean="0">
              <a:solidFill>
                <a:srgbClr val="FFC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988840"/>
            <a:ext cx="9073008" cy="388843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tr-TR" altLang="ko-KR" b="1" u="sng" dirty="0" smtClean="0">
                <a:solidFill>
                  <a:srgbClr val="92D050"/>
                </a:solidFill>
                <a:ea typeface="굴림" charset="-127"/>
                <a:cs typeface="Sakkal Majalla" pitchFamily="2" charset="-78"/>
              </a:rPr>
              <a:t>Dil Hareketleri</a:t>
            </a:r>
          </a:p>
          <a:p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lnSpc>
                <a:spcPct val="80000"/>
              </a:lnSpc>
              <a:buNone/>
            </a:pPr>
            <a:endParaRPr lang="tr-TR" altLang="ko-KR" b="1" u="sng" dirty="0" smtClean="0">
              <a:solidFill>
                <a:srgbClr val="92D050"/>
              </a:solidFill>
              <a:ea typeface="굴림" charset="-127"/>
              <a:cs typeface="Sakkal Majalla" pitchFamily="2" charset="-7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tr-TR" altLang="ko-KR" b="1" dirty="0" smtClean="0">
                <a:solidFill>
                  <a:srgbClr val="92D050"/>
                </a:solidFill>
                <a:ea typeface="굴림" charset="-127"/>
                <a:cs typeface="Sakkal Majalla" pitchFamily="2" charset="-78"/>
              </a:rPr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r-TR" altLang="ko-KR" b="1" dirty="0" smtClean="0">
                <a:solidFill>
                  <a:srgbClr val="92D050"/>
                </a:solidFill>
                <a:ea typeface="굴림" charset="-127"/>
                <a:cs typeface="Sakkal Majalla" pitchFamily="2" charset="-78"/>
              </a:rPr>
              <a:t>      </a:t>
            </a:r>
            <a:endParaRPr lang="tr-TR" altLang="ko-KR" b="1" u="sng" dirty="0" smtClean="0">
              <a:solidFill>
                <a:srgbClr val="92D050"/>
              </a:solidFill>
              <a:ea typeface="굴림" charset="-127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451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33400"/>
            <a:ext cx="8519864" cy="715963"/>
          </a:xfrm>
        </p:spPr>
        <p:txBody>
          <a:bodyPr/>
          <a:lstStyle/>
          <a:p>
            <a:pPr algn="ctr" eaLnBrk="1" hangingPunct="1"/>
            <a:r>
              <a:rPr lang="tr-TR" sz="4000" b="1" dirty="0" smtClean="0">
                <a:solidFill>
                  <a:srgbClr val="FFC000"/>
                </a:solidFill>
              </a:rPr>
              <a:t>Temel Kavramlar</a:t>
            </a:r>
            <a:endParaRPr lang="en-US" sz="4000" b="1" dirty="0" smtClean="0">
              <a:solidFill>
                <a:srgbClr val="FFC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420888"/>
            <a:ext cx="8784976" cy="410445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altLang="ko-KR" sz="2600" b="1" u="sng" dirty="0" smtClean="0">
                <a:solidFill>
                  <a:srgbClr val="92D050"/>
                </a:solidFill>
                <a:latin typeface="+mj-lt"/>
                <a:ea typeface="굴림" charset="-127"/>
                <a:cs typeface="Sakkal Majalla" pitchFamily="2" charset="-78"/>
              </a:rPr>
              <a:t>ARTİKÜLASYON :</a:t>
            </a:r>
            <a:r>
              <a:rPr lang="tr-TR" altLang="ko-KR" sz="2600" b="1" dirty="0" smtClean="0">
                <a:solidFill>
                  <a:srgbClr val="92D050"/>
                </a:solidFill>
                <a:latin typeface="+mj-lt"/>
                <a:ea typeface="굴림" charset="-127"/>
                <a:cs typeface="Sakkal Majalla" pitchFamily="2" charset="-78"/>
              </a:rPr>
              <a:t> </a:t>
            </a:r>
            <a:r>
              <a:rPr lang="tr-TR" sz="2600" dirty="0">
                <a:latin typeface="+mj-lt"/>
                <a:cs typeface="Sakkal Majalla" pitchFamily="2" charset="-78"/>
              </a:rPr>
              <a:t>Konuşma seslerini çıkarma işlemine denir. Konuşma seslerinin çıkarılış yeri, biçimi, hızı, zamanlaması ve basıncının hatalı üretimine </a:t>
            </a:r>
            <a:r>
              <a:rPr lang="tr-TR" sz="2600" dirty="0" smtClean="0">
                <a:latin typeface="+mj-lt"/>
                <a:cs typeface="Sakkal Majalla" pitchFamily="2" charset="-78"/>
              </a:rPr>
              <a:t>dayalıdır.</a:t>
            </a:r>
          </a:p>
          <a:p>
            <a:pPr>
              <a:lnSpc>
                <a:spcPct val="80000"/>
              </a:lnSpc>
            </a:pPr>
            <a:endParaRPr lang="tr-TR" sz="2600" dirty="0" smtClean="0">
              <a:latin typeface="+mj-lt"/>
              <a:cs typeface="Sakkal Majalla" pitchFamily="2" charset="-78"/>
            </a:endParaRPr>
          </a:p>
          <a:p>
            <a:pPr>
              <a:lnSpc>
                <a:spcPct val="80000"/>
              </a:lnSpc>
            </a:pPr>
            <a:r>
              <a:rPr lang="tr-TR" altLang="ko-KR" sz="2600" b="1" u="sng" dirty="0" smtClean="0">
                <a:solidFill>
                  <a:srgbClr val="92D050"/>
                </a:solidFill>
                <a:latin typeface="+mj-lt"/>
                <a:ea typeface="굴림" charset="-127"/>
                <a:cs typeface="Sakkal Majalla" pitchFamily="2" charset="-78"/>
              </a:rPr>
              <a:t>AFAZİ:</a:t>
            </a:r>
            <a:r>
              <a:rPr lang="tr-TR" altLang="ko-KR" sz="2600" b="1" dirty="0" smtClean="0">
                <a:solidFill>
                  <a:srgbClr val="92D050"/>
                </a:solidFill>
                <a:latin typeface="+mj-lt"/>
                <a:ea typeface="굴림" charset="-127"/>
                <a:cs typeface="Sakkal Majalla" pitchFamily="2" charset="-78"/>
              </a:rPr>
              <a:t> </a:t>
            </a:r>
            <a:r>
              <a:rPr lang="tr-TR" sz="2600" dirty="0">
                <a:latin typeface="+mj-lt"/>
                <a:cs typeface="Sakkal Majalla" pitchFamily="2" charset="-78"/>
              </a:rPr>
              <a:t>Beyinde meydana gelen hasar sonucu, dil ve konuşmanın bozulması ve </a:t>
            </a:r>
            <a:r>
              <a:rPr lang="tr-TR" sz="2600" dirty="0" smtClean="0">
                <a:latin typeface="+mj-lt"/>
                <a:cs typeface="Sakkal Majalla" pitchFamily="2" charset="-78"/>
              </a:rPr>
              <a:t>anlaşılamamasıdır.</a:t>
            </a:r>
          </a:p>
          <a:p>
            <a:pPr>
              <a:lnSpc>
                <a:spcPct val="80000"/>
              </a:lnSpc>
            </a:pPr>
            <a:endParaRPr lang="tr-TR" sz="2600" dirty="0" smtClean="0">
              <a:latin typeface="+mj-lt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506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33400"/>
            <a:ext cx="8519864" cy="715963"/>
          </a:xfrm>
        </p:spPr>
        <p:txBody>
          <a:bodyPr/>
          <a:lstStyle/>
          <a:p>
            <a:pPr algn="ctr" eaLnBrk="1" hangingPunct="1"/>
            <a:r>
              <a:rPr lang="tr-TR" sz="4000" b="1" dirty="0" smtClean="0">
                <a:solidFill>
                  <a:srgbClr val="FFC000"/>
                </a:solidFill>
              </a:rPr>
              <a:t>Temel Kavramlar</a:t>
            </a:r>
            <a:endParaRPr lang="en-US" sz="4000" b="1" dirty="0" smtClean="0">
              <a:solidFill>
                <a:srgbClr val="FFC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56792"/>
            <a:ext cx="8712968" cy="5112568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tr-TR" altLang="ko-KR" sz="2600" b="1" u="sng" dirty="0" smtClean="0">
              <a:solidFill>
                <a:srgbClr val="92D050"/>
              </a:solidFill>
              <a:ea typeface="굴림" charset="-127"/>
              <a:cs typeface="Sakkal Majalla" pitchFamily="2" charset="-78"/>
            </a:endParaRPr>
          </a:p>
          <a:p>
            <a:pPr>
              <a:lnSpc>
                <a:spcPct val="80000"/>
              </a:lnSpc>
            </a:pPr>
            <a:r>
              <a:rPr lang="tr-TR" altLang="ko-KR" sz="2600" b="1" u="sng" dirty="0">
                <a:solidFill>
                  <a:srgbClr val="92D050"/>
                </a:solidFill>
                <a:ea typeface="굴림" charset="-127"/>
                <a:cs typeface="Sakkal Majalla" pitchFamily="2" charset="-78"/>
              </a:rPr>
              <a:t>APRAKSİ:</a:t>
            </a:r>
            <a:r>
              <a:rPr lang="tr-TR" altLang="ko-KR" sz="2600" b="1" dirty="0">
                <a:solidFill>
                  <a:srgbClr val="92D050"/>
                </a:solidFill>
                <a:ea typeface="굴림" charset="-127"/>
                <a:cs typeface="Sakkal Majalla" pitchFamily="2" charset="-78"/>
              </a:rPr>
              <a:t> </a:t>
            </a:r>
            <a:r>
              <a:rPr lang="tr-TR" sz="2600" dirty="0">
                <a:cs typeface="Sakkal Majalla" pitchFamily="2" charset="-78"/>
              </a:rPr>
              <a:t>Herhangi bir güçsüzlük, </a:t>
            </a:r>
            <a:r>
              <a:rPr lang="tr-TR" sz="2600" dirty="0" smtClean="0">
                <a:cs typeface="Sakkal Majalla" pitchFamily="2" charset="-78"/>
              </a:rPr>
              <a:t>akinezi(istekli kas gücü kaybı), </a:t>
            </a:r>
            <a:r>
              <a:rPr lang="tr-TR" sz="2600" dirty="0">
                <a:cs typeface="Sakkal Majalla" pitchFamily="2" charset="-78"/>
              </a:rPr>
              <a:t>normal olmayan ton veya postür, bilişsel işlevlerde bozulmalar, anlamada azalma, koopere olamama gibi durumların haricinde, beceri gerektiren hareketlerin yapılamamasıdır. </a:t>
            </a:r>
            <a:endParaRPr lang="tr-TR" altLang="ko-KR" sz="2600" dirty="0">
              <a:ea typeface="굴림" charset="-127"/>
              <a:cs typeface="Sakkal Majalla" pitchFamily="2" charset="-78"/>
            </a:endParaRPr>
          </a:p>
          <a:p>
            <a:pPr>
              <a:lnSpc>
                <a:spcPct val="80000"/>
              </a:lnSpc>
            </a:pPr>
            <a:endParaRPr lang="tr-TR" altLang="ko-KR" sz="2600" b="1" u="sng" dirty="0" smtClean="0">
              <a:solidFill>
                <a:srgbClr val="92D050"/>
              </a:solidFill>
              <a:ea typeface="굴림" charset="-127"/>
              <a:cs typeface="Sakkal Majalla" pitchFamily="2" charset="-78"/>
            </a:endParaRPr>
          </a:p>
          <a:p>
            <a:pPr>
              <a:lnSpc>
                <a:spcPct val="80000"/>
              </a:lnSpc>
            </a:pPr>
            <a:r>
              <a:rPr lang="tr-TR" altLang="ko-KR" sz="2600" b="1" u="sng" dirty="0" smtClean="0">
                <a:solidFill>
                  <a:srgbClr val="92D050"/>
                </a:solidFill>
                <a:ea typeface="굴림" charset="-127"/>
                <a:cs typeface="Sakkal Majalla" pitchFamily="2" charset="-78"/>
              </a:rPr>
              <a:t>FONASYON</a:t>
            </a:r>
            <a:r>
              <a:rPr lang="tr-TR" altLang="ko-KR" sz="2600" b="1" u="sng" dirty="0">
                <a:solidFill>
                  <a:srgbClr val="92D050"/>
                </a:solidFill>
                <a:ea typeface="굴림" charset="-127"/>
                <a:cs typeface="Sakkal Majalla" pitchFamily="2" charset="-78"/>
              </a:rPr>
              <a:t>:</a:t>
            </a:r>
            <a:r>
              <a:rPr lang="tr-TR" altLang="ko-KR" sz="2600" b="1" dirty="0">
                <a:solidFill>
                  <a:srgbClr val="92D050"/>
                </a:solidFill>
                <a:ea typeface="굴림" charset="-127"/>
                <a:cs typeface="Sakkal Majalla" pitchFamily="2" charset="-78"/>
              </a:rPr>
              <a:t> </a:t>
            </a:r>
            <a:r>
              <a:rPr lang="tr-TR" sz="2600" dirty="0">
                <a:cs typeface="Sakkal Majalla" pitchFamily="2" charset="-78"/>
              </a:rPr>
              <a:t>Özel anatomik yapılar aracılığıyla, işitilebilen seslerin çıkarılmasıdır.</a:t>
            </a:r>
            <a:endParaRPr lang="en-US" sz="2600" dirty="0"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8943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533400"/>
            <a:ext cx="7200800" cy="715963"/>
          </a:xfrm>
        </p:spPr>
        <p:txBody>
          <a:bodyPr/>
          <a:lstStyle/>
          <a:p>
            <a:pPr algn="ctr" eaLnBrk="1" hangingPunct="1"/>
            <a:r>
              <a:rPr lang="tr-TR" sz="3600" b="1" dirty="0" smtClean="0">
                <a:solidFill>
                  <a:srgbClr val="FFC000"/>
                </a:solidFill>
              </a:rPr>
              <a:t>Dil ve Konuşma Güçlüğü Nedir?</a:t>
            </a:r>
            <a:endParaRPr lang="en-US" sz="3600" b="1" dirty="0" smtClean="0">
              <a:solidFill>
                <a:srgbClr val="FFC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556792"/>
            <a:ext cx="9073008" cy="5112568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tr-TR" altLang="ko-KR" sz="2600" b="1" u="sng" dirty="0" smtClean="0">
              <a:solidFill>
                <a:srgbClr val="92D050"/>
              </a:solidFill>
              <a:ea typeface="굴림" charset="-127"/>
              <a:cs typeface="Sakkal Majalla" pitchFamily="2" charset="-7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tr-TR" altLang="ko-KR" sz="2600" b="1" u="sng" dirty="0" smtClean="0">
                <a:solidFill>
                  <a:srgbClr val="92D050"/>
                </a:solidFill>
                <a:ea typeface="굴림" charset="-127"/>
                <a:cs typeface="Sakkal Majalla" pitchFamily="2" charset="-78"/>
              </a:rPr>
              <a:t>DİL BOZUKLUĞU:</a:t>
            </a:r>
            <a:r>
              <a:rPr lang="tr-TR" altLang="ko-KR" sz="2600" b="1" dirty="0" smtClean="0">
                <a:solidFill>
                  <a:srgbClr val="92D050"/>
                </a:solidFill>
                <a:ea typeface="굴림" charset="-127"/>
                <a:cs typeface="Sakkal Majalla" pitchFamily="2" charset="-78"/>
              </a:rPr>
              <a:t> </a:t>
            </a:r>
            <a:r>
              <a:rPr lang="tr-TR" sz="2800" dirty="0"/>
              <a:t>Bir </a:t>
            </a:r>
            <a:r>
              <a:rPr lang="tr-TR" sz="2800" dirty="0" smtClean="0"/>
              <a:t>kişinin </a:t>
            </a:r>
            <a:r>
              <a:rPr lang="tr-TR" sz="2800" dirty="0"/>
              <a:t>diğerlerini </a:t>
            </a:r>
            <a:r>
              <a:rPr lang="tr-TR" sz="2800" dirty="0" smtClean="0"/>
              <a:t>anlamada</a:t>
            </a:r>
            <a:r>
              <a:rPr lang="tr-TR" sz="2800" dirty="0"/>
              <a:t>, düşüncelerini paylaşmakta güçlük </a:t>
            </a:r>
            <a:r>
              <a:rPr lang="tr-TR" sz="2800" dirty="0" smtClean="0"/>
              <a:t>çekmesidir.</a:t>
            </a:r>
          </a:p>
          <a:p>
            <a:pPr marL="0" indent="0">
              <a:lnSpc>
                <a:spcPct val="80000"/>
              </a:lnSpc>
              <a:buNone/>
            </a:pPr>
            <a:endParaRPr lang="tr-TR" altLang="ko-KR" sz="2800" b="1" u="sng" dirty="0" smtClean="0">
              <a:solidFill>
                <a:srgbClr val="92D050"/>
              </a:solidFill>
              <a:ea typeface="굴림" charset="-127"/>
              <a:cs typeface="Sakkal Majalla" pitchFamily="2" charset="-78"/>
            </a:endParaRPr>
          </a:p>
          <a:p>
            <a:pPr marL="0" indent="0">
              <a:lnSpc>
                <a:spcPct val="80000"/>
              </a:lnSpc>
              <a:buNone/>
            </a:pPr>
            <a:endParaRPr lang="tr-TR" altLang="ko-KR" sz="2800" b="1" u="sng" dirty="0">
              <a:solidFill>
                <a:srgbClr val="92D050"/>
              </a:solidFill>
              <a:ea typeface="굴림" charset="-127"/>
              <a:cs typeface="Sakkal Majalla" pitchFamily="2" charset="-7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tr-TR" altLang="ko-KR" sz="2800" b="1" u="sng" dirty="0" smtClean="0">
                <a:solidFill>
                  <a:srgbClr val="92D050"/>
                </a:solidFill>
                <a:ea typeface="굴림" charset="-127"/>
                <a:cs typeface="Sakkal Majalla" pitchFamily="2" charset="-78"/>
              </a:rPr>
              <a:t>KONUŞMA BOZUKLUĞU:</a:t>
            </a:r>
            <a:r>
              <a:rPr lang="tr-TR" altLang="ko-KR" sz="2800" b="1" dirty="0" smtClean="0">
                <a:solidFill>
                  <a:srgbClr val="92D050"/>
                </a:solidFill>
                <a:ea typeface="굴림" charset="-127"/>
                <a:cs typeface="Sakkal Majalla" pitchFamily="2" charset="-78"/>
              </a:rPr>
              <a:t> </a:t>
            </a:r>
            <a:r>
              <a:rPr lang="tr-TR" sz="2800" dirty="0" smtClean="0"/>
              <a:t>Bir </a:t>
            </a:r>
            <a:r>
              <a:rPr lang="tr-TR" sz="2800" dirty="0"/>
              <a:t>kişi konuşma seslerini düzgün veya akıcı telaffuz </a:t>
            </a:r>
            <a:r>
              <a:rPr lang="tr-TR" sz="2800" dirty="0" smtClean="0"/>
              <a:t>edemiyorsa, </a:t>
            </a:r>
            <a:r>
              <a:rPr lang="tr-TR" sz="2800" dirty="0"/>
              <a:t>konuşması akıcı değilse ya da </a:t>
            </a:r>
            <a:r>
              <a:rPr lang="tr-TR" sz="2800" dirty="0" smtClean="0"/>
              <a:t>sesiyle ilgili problemi varsa konuşma bozukluğu vardır.</a:t>
            </a:r>
            <a:endParaRPr lang="tr-TR" altLang="ko-KR" sz="2600" b="1" u="sng" dirty="0" smtClean="0">
              <a:solidFill>
                <a:srgbClr val="92D050"/>
              </a:solidFill>
              <a:ea typeface="굴림" charset="-127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06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533400"/>
            <a:ext cx="7200800" cy="715963"/>
          </a:xfrm>
        </p:spPr>
        <p:txBody>
          <a:bodyPr/>
          <a:lstStyle/>
          <a:p>
            <a:pPr algn="ctr" eaLnBrk="1" hangingPunct="1"/>
            <a:r>
              <a:rPr lang="tr-TR" sz="3600" b="1" dirty="0" smtClean="0">
                <a:solidFill>
                  <a:srgbClr val="FFC000"/>
                </a:solidFill>
              </a:rPr>
              <a:t>Dil ve Konuşma Güçlüğü Çeşitleri</a:t>
            </a:r>
            <a:endParaRPr lang="en-US" sz="3600" b="1" dirty="0" smtClean="0">
              <a:solidFill>
                <a:srgbClr val="FFC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556792"/>
            <a:ext cx="9073008" cy="511256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tr-TR" altLang="ko-KR" b="1" u="sng" dirty="0" smtClean="0">
                <a:solidFill>
                  <a:srgbClr val="92D050"/>
                </a:solidFill>
                <a:ea typeface="굴림" charset="-127"/>
                <a:cs typeface="Sakkal Majalla" pitchFamily="2" charset="-78"/>
              </a:rPr>
              <a:t>DİL BOZUKLUKLARI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tr-TR" altLang="ko-KR" sz="2600" b="1" u="sng" dirty="0" smtClean="0">
              <a:solidFill>
                <a:srgbClr val="92D050"/>
              </a:solidFill>
              <a:ea typeface="굴림" charset="-127"/>
              <a:cs typeface="Sakkal Majalla" pitchFamily="2" charset="-78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tr-TR" altLang="ko-KR" sz="2600" b="1" u="sng" dirty="0" smtClean="0">
              <a:solidFill>
                <a:srgbClr val="92D050"/>
              </a:solidFill>
              <a:ea typeface="굴림" charset="-127"/>
              <a:cs typeface="Sakkal Majalla" pitchFamily="2" charset="-78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tr-TR" altLang="ko-KR" b="1" u="sng" dirty="0" smtClean="0">
                <a:solidFill>
                  <a:srgbClr val="FF0000"/>
                </a:solidFill>
                <a:ea typeface="굴림" charset="-127"/>
                <a:cs typeface="Sakkal Majalla" pitchFamily="2" charset="-78"/>
              </a:rPr>
              <a:t>Özgün Dil Bozukluğu:</a:t>
            </a:r>
            <a:r>
              <a:rPr lang="tr-TR" altLang="ko-KR" b="1" dirty="0" smtClean="0">
                <a:solidFill>
                  <a:srgbClr val="FF0000"/>
                </a:solidFill>
                <a:ea typeface="굴림" charset="-127"/>
                <a:cs typeface="Sakkal Majalla" pitchFamily="2" charset="-78"/>
              </a:rPr>
              <a:t>  </a:t>
            </a:r>
            <a:r>
              <a:rPr lang="tr-TR" dirty="0">
                <a:cs typeface="Sakkal Majalla" pitchFamily="2" charset="-78"/>
              </a:rPr>
              <a:t>En sık karşılaşılan dil bozukluğudur. Okul öncesi dönem ve okul döneminde, başka bir nedene bağlı olmadan ortaya çıkan bir tür dil </a:t>
            </a:r>
            <a:r>
              <a:rPr lang="tr-TR" dirty="0" smtClean="0">
                <a:cs typeface="Sakkal Majalla" pitchFamily="2" charset="-78"/>
              </a:rPr>
              <a:t>bozukluğudur. </a:t>
            </a:r>
          </a:p>
        </p:txBody>
      </p:sp>
    </p:spTree>
    <p:extLst>
      <p:ext uri="{BB962C8B-B14F-4D97-AF65-F5344CB8AC3E}">
        <p14:creationId xmlns:p14="http://schemas.microsoft.com/office/powerpoint/2010/main" val="73969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533400"/>
            <a:ext cx="7200800" cy="715963"/>
          </a:xfrm>
        </p:spPr>
        <p:txBody>
          <a:bodyPr/>
          <a:lstStyle/>
          <a:p>
            <a:pPr algn="ctr" eaLnBrk="1" hangingPunct="1"/>
            <a:r>
              <a:rPr lang="tr-TR" sz="3600" b="1" dirty="0" smtClean="0">
                <a:solidFill>
                  <a:srgbClr val="FFC000"/>
                </a:solidFill>
              </a:rPr>
              <a:t>Dil ve Konuşma Güçlüğü Çeşitleri</a:t>
            </a:r>
            <a:endParaRPr lang="en-US" sz="3600" b="1" dirty="0" smtClean="0">
              <a:solidFill>
                <a:srgbClr val="FFC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556792"/>
            <a:ext cx="9073008" cy="511256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tr-TR" altLang="ko-KR" b="1" u="sng" dirty="0" smtClean="0">
                <a:solidFill>
                  <a:srgbClr val="92D050"/>
                </a:solidFill>
                <a:ea typeface="굴림" charset="-127"/>
                <a:cs typeface="Sakkal Majalla" pitchFamily="2" charset="-78"/>
              </a:rPr>
              <a:t>DİL BOZUKLUKLARI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tr-TR" altLang="ko-KR" b="1" u="sng" dirty="0" smtClean="0">
              <a:solidFill>
                <a:srgbClr val="92D050"/>
              </a:solidFill>
              <a:ea typeface="굴림" charset="-127"/>
              <a:cs typeface="Sakkal Majalla" pitchFamily="2" charset="-78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tr-TR" altLang="ko-KR" b="1" u="sng" dirty="0" smtClean="0">
              <a:solidFill>
                <a:srgbClr val="92D050"/>
              </a:solidFill>
              <a:ea typeface="굴림" charset="-127"/>
              <a:cs typeface="Sakkal Majalla" pitchFamily="2" charset="-78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tr-TR" altLang="ko-KR" b="1" u="sng" dirty="0" smtClean="0">
                <a:solidFill>
                  <a:srgbClr val="FF0000"/>
                </a:solidFill>
                <a:ea typeface="굴림" charset="-127"/>
                <a:cs typeface="Sakkal Majalla" pitchFamily="2" charset="-78"/>
              </a:rPr>
              <a:t>Afazi(Söz Yitimi): </a:t>
            </a:r>
            <a:r>
              <a:rPr lang="tr-TR" dirty="0">
                <a:cs typeface="Sakkal Majalla" pitchFamily="2" charset="-78"/>
              </a:rPr>
              <a:t>Beyin zedelenmesi sonucu ortaya çıkan afazi, bireyde zekâ geriliği, bellek bozukluğu, işitme özrü ve konuşma organlarında bozukluk olmadan konuşma işlevinin yerine getirilmemesi durumudur. </a:t>
            </a:r>
          </a:p>
          <a:p>
            <a:pPr marL="0" indent="0">
              <a:lnSpc>
                <a:spcPct val="80000"/>
              </a:lnSpc>
              <a:buNone/>
            </a:pPr>
            <a:endParaRPr lang="tr-TR" altLang="ko-KR" sz="2600" b="1" u="sng" dirty="0" smtClean="0">
              <a:solidFill>
                <a:srgbClr val="FFC000"/>
              </a:solidFill>
              <a:ea typeface="굴림" charset="-127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837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533400"/>
            <a:ext cx="7200800" cy="715963"/>
          </a:xfrm>
        </p:spPr>
        <p:txBody>
          <a:bodyPr/>
          <a:lstStyle/>
          <a:p>
            <a:pPr algn="ctr" eaLnBrk="1" hangingPunct="1"/>
            <a:r>
              <a:rPr lang="tr-TR" sz="3600" b="1" dirty="0" smtClean="0">
                <a:solidFill>
                  <a:srgbClr val="FFC000"/>
                </a:solidFill>
              </a:rPr>
              <a:t>Dil ve Konuşma Güçlüğü Çeşitleri</a:t>
            </a:r>
            <a:endParaRPr lang="en-US" sz="3600" b="1" dirty="0" smtClean="0">
              <a:solidFill>
                <a:srgbClr val="FFC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556792"/>
            <a:ext cx="9073008" cy="511256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tr-TR" altLang="ko-KR" b="1" u="sng" dirty="0" smtClean="0">
                <a:solidFill>
                  <a:srgbClr val="92D050"/>
                </a:solidFill>
                <a:ea typeface="굴림" charset="-127"/>
                <a:cs typeface="Sakkal Majalla" pitchFamily="2" charset="-78"/>
              </a:rPr>
              <a:t>DİL BOZUKLUKLARI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tr-TR" altLang="ko-KR" b="1" u="sng" dirty="0" smtClean="0">
              <a:solidFill>
                <a:srgbClr val="92D050"/>
              </a:solidFill>
              <a:ea typeface="굴림" charset="-127"/>
              <a:cs typeface="Sakkal Majalla" pitchFamily="2" charset="-78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tr-TR" altLang="ko-KR" b="1" u="sng" dirty="0" smtClean="0">
              <a:solidFill>
                <a:srgbClr val="92D050"/>
              </a:solidFill>
              <a:ea typeface="굴림" charset="-127"/>
              <a:cs typeface="Sakkal Majalla" pitchFamily="2" charset="-78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tr-TR" altLang="ko-KR" b="1" u="sng" dirty="0" smtClean="0">
                <a:solidFill>
                  <a:srgbClr val="FF0000"/>
                </a:solidFill>
                <a:ea typeface="굴림" charset="-127"/>
                <a:cs typeface="Sakkal Majalla" pitchFamily="2" charset="-78"/>
              </a:rPr>
              <a:t>Gecikmiş Konuşma:</a:t>
            </a:r>
            <a:r>
              <a:rPr lang="tr-TR" altLang="ko-KR" b="1" dirty="0" smtClean="0">
                <a:solidFill>
                  <a:srgbClr val="FF0000"/>
                </a:solidFill>
                <a:ea typeface="굴림" charset="-127"/>
                <a:cs typeface="Sakkal Majalla" pitchFamily="2" charset="-78"/>
              </a:rPr>
              <a:t> </a:t>
            </a:r>
            <a:r>
              <a:rPr lang="tr-TR" dirty="0">
                <a:cs typeface="Sakkal Majalla" pitchFamily="2" charset="-78"/>
              </a:rPr>
              <a:t>Çocuğun konuşması yaşından beklenenden çok geri ya da konuşma gelişimi açısından çok daha yavaşsa, o çocuğun konuşması gecikmiş konuşma olarak adlandırılır. </a:t>
            </a:r>
          </a:p>
          <a:p>
            <a:pPr marL="0" indent="0">
              <a:lnSpc>
                <a:spcPct val="80000"/>
              </a:lnSpc>
              <a:buNone/>
            </a:pPr>
            <a:endParaRPr lang="tr-TR" altLang="ko-KR" sz="2600" b="1" u="sng" dirty="0" smtClean="0">
              <a:solidFill>
                <a:srgbClr val="FFC000"/>
              </a:solidFill>
              <a:ea typeface="굴림" charset="-127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05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533400"/>
            <a:ext cx="7200800" cy="715963"/>
          </a:xfrm>
        </p:spPr>
        <p:txBody>
          <a:bodyPr/>
          <a:lstStyle/>
          <a:p>
            <a:pPr algn="ctr" eaLnBrk="1" hangingPunct="1"/>
            <a:r>
              <a:rPr lang="tr-TR" sz="3600" b="1" dirty="0" smtClean="0">
                <a:solidFill>
                  <a:srgbClr val="FFC000"/>
                </a:solidFill>
              </a:rPr>
              <a:t>Dil ve Konuşma Güçlüğü Çeşitleri</a:t>
            </a:r>
            <a:endParaRPr lang="en-US" sz="3600" b="1" dirty="0" smtClean="0">
              <a:solidFill>
                <a:srgbClr val="FFC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556792"/>
            <a:ext cx="9073008" cy="511256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tr-TR" altLang="ko-KR" b="1" u="sng" dirty="0" smtClean="0">
                <a:solidFill>
                  <a:srgbClr val="92D050"/>
                </a:solidFill>
                <a:ea typeface="굴림" charset="-127"/>
                <a:cs typeface="Sakkal Majalla" pitchFamily="2" charset="-78"/>
              </a:rPr>
              <a:t>KONUŞMA BOZUKLUKLARI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tr-TR" altLang="ko-KR" b="1" u="sng" dirty="0" smtClean="0">
              <a:solidFill>
                <a:srgbClr val="92D050"/>
              </a:solidFill>
              <a:ea typeface="굴림" charset="-127"/>
              <a:cs typeface="Sakkal Majalla" pitchFamily="2" charset="-78"/>
            </a:endParaRPr>
          </a:p>
          <a:p>
            <a:pPr marL="0" indent="0">
              <a:lnSpc>
                <a:spcPct val="80000"/>
              </a:lnSpc>
              <a:buNone/>
            </a:pPr>
            <a:endParaRPr lang="tr-TR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tr-TR" dirty="0" smtClean="0"/>
              <a:t>	Konuşma </a:t>
            </a:r>
            <a:r>
              <a:rPr lang="tr-TR" dirty="0"/>
              <a:t>bozukluğu, konuşmanın akışında, ritminde, tizliğinde, vurgularında, ses birimlerinin çıkarılışında ve anlaşılmasında bir bozukluğun olması durumudur. </a:t>
            </a:r>
            <a:endParaRPr lang="tr-TR" altLang="ko-KR" b="1" u="sng" dirty="0" smtClean="0">
              <a:solidFill>
                <a:srgbClr val="92D050"/>
              </a:solidFill>
              <a:ea typeface="굴림" charset="-127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7778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1">
  <a:themeElements>
    <a:clrScheme name="">
      <a:dk1>
        <a:srgbClr val="4D4D4D"/>
      </a:dk1>
      <a:lt1>
        <a:srgbClr val="FFFFFF"/>
      </a:lt1>
      <a:dk2>
        <a:srgbClr val="4D4D4D"/>
      </a:dk2>
      <a:lt2>
        <a:srgbClr val="31ADCF"/>
      </a:lt2>
      <a:accent1>
        <a:srgbClr val="1BB8D7"/>
      </a:accent1>
      <a:accent2>
        <a:srgbClr val="1ACBF1"/>
      </a:accent2>
      <a:accent3>
        <a:srgbClr val="FFFFFF"/>
      </a:accent3>
      <a:accent4>
        <a:srgbClr val="404040"/>
      </a:accent4>
      <a:accent5>
        <a:srgbClr val="ABD8E8"/>
      </a:accent5>
      <a:accent6>
        <a:srgbClr val="16B8DA"/>
      </a:accent6>
      <a:hlink>
        <a:srgbClr val="9BE424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617180"/>
        </a:lt2>
        <a:accent1>
          <a:srgbClr val="85919F"/>
        </a:accent1>
        <a:accent2>
          <a:srgbClr val="96A3AF"/>
        </a:accent2>
        <a:accent3>
          <a:srgbClr val="FFFFFF"/>
        </a:accent3>
        <a:accent4>
          <a:srgbClr val="404040"/>
        </a:accent4>
        <a:accent5>
          <a:srgbClr val="C2C7CD"/>
        </a:accent5>
        <a:accent6>
          <a:srgbClr val="87939E"/>
        </a:accent6>
        <a:hlink>
          <a:srgbClr val="AFB9C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C8C8C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2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D0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397AF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3892F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FC90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FA21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BDD00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0632B"/>
        </a:lt2>
        <a:accent1>
          <a:srgbClr val="009A5A"/>
        </a:accent1>
        <a:accent2>
          <a:srgbClr val="00B069"/>
        </a:accent2>
        <a:accent3>
          <a:srgbClr val="FFFFFF"/>
        </a:accent3>
        <a:accent4>
          <a:srgbClr val="404040"/>
        </a:accent4>
        <a:accent5>
          <a:srgbClr val="AACAB5"/>
        </a:accent5>
        <a:accent6>
          <a:srgbClr val="009F5E"/>
        </a:accent6>
        <a:hlink>
          <a:srgbClr val="5DC3E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617180"/>
        </a:lt2>
        <a:accent1>
          <a:srgbClr val="85919F"/>
        </a:accent1>
        <a:accent2>
          <a:srgbClr val="96A3AF"/>
        </a:accent2>
        <a:accent3>
          <a:srgbClr val="FFFFFF"/>
        </a:accent3>
        <a:accent4>
          <a:srgbClr val="404040"/>
        </a:accent4>
        <a:accent5>
          <a:srgbClr val="C2C7CD"/>
        </a:accent5>
        <a:accent6>
          <a:srgbClr val="87939E"/>
        </a:accent6>
        <a:hlink>
          <a:srgbClr val="AFB9C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C8C8C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2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D0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397AF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3892F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FC90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FA21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BDD00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0632B"/>
        </a:lt2>
        <a:accent1>
          <a:srgbClr val="009A5A"/>
        </a:accent1>
        <a:accent2>
          <a:srgbClr val="00B069"/>
        </a:accent2>
        <a:accent3>
          <a:srgbClr val="FFFFFF"/>
        </a:accent3>
        <a:accent4>
          <a:srgbClr val="404040"/>
        </a:accent4>
        <a:accent5>
          <a:srgbClr val="AACAB5"/>
        </a:accent5>
        <a:accent6>
          <a:srgbClr val="009F5E"/>
        </a:accent6>
        <a:hlink>
          <a:srgbClr val="5DC3E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4290A6"/>
        </a:lt2>
        <a:accent1>
          <a:srgbClr val="14B2CE"/>
        </a:accent1>
        <a:accent2>
          <a:srgbClr val="38C2DE"/>
        </a:accent2>
        <a:accent3>
          <a:srgbClr val="FFFFFF"/>
        </a:accent3>
        <a:accent4>
          <a:srgbClr val="404040"/>
        </a:accent4>
        <a:accent5>
          <a:srgbClr val="AAD5E3"/>
        </a:accent5>
        <a:accent6>
          <a:srgbClr val="32B0C9"/>
        </a:accent6>
        <a:hlink>
          <a:srgbClr val="61E6F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powerpoint-template1</Template>
  <TotalTime>152</TotalTime>
  <Words>924</Words>
  <Application>Microsoft Office PowerPoint</Application>
  <PresentationFormat>Ekran Gösterisi (4:3)</PresentationFormat>
  <Paragraphs>206</Paragraphs>
  <Slides>27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28" baseType="lpstr">
      <vt:lpstr>powerpoint-template1</vt:lpstr>
      <vt:lpstr>DİL VE KONUŞMA GÜÇLÜĞÜ</vt:lpstr>
      <vt:lpstr>Temel Kavramlar</vt:lpstr>
      <vt:lpstr>Temel Kavramlar</vt:lpstr>
      <vt:lpstr>Temel Kavramlar</vt:lpstr>
      <vt:lpstr>Dil ve Konuşma Güçlüğü Nedir?</vt:lpstr>
      <vt:lpstr>Dil ve Konuşma Güçlüğü Çeşitleri</vt:lpstr>
      <vt:lpstr>Dil ve Konuşma Güçlüğü Çeşitleri</vt:lpstr>
      <vt:lpstr>Dil ve Konuşma Güçlüğü Çeşitleri</vt:lpstr>
      <vt:lpstr>Dil ve Konuşma Güçlüğü Çeşitleri</vt:lpstr>
      <vt:lpstr>Dil ve Konuşma Güçlüğü Çeşitleri</vt:lpstr>
      <vt:lpstr>Dil ve Konuşma Güçlüğü Çeşitleri</vt:lpstr>
      <vt:lpstr>Dil ve Konuşma Güçlüğü Çeşitleri</vt:lpstr>
      <vt:lpstr>Dil ve Konuşma Güçlüğü Çeşitleri</vt:lpstr>
      <vt:lpstr>Dil ve Konuşma Güçlüğü Çeşitleri</vt:lpstr>
      <vt:lpstr>Dil ve Konuşma Güçlüğü Çeşitleri</vt:lpstr>
      <vt:lpstr>Dil ve Konuşma Güçlüğü Çeşitleri</vt:lpstr>
      <vt:lpstr>Dil ve Konuşma Güçlüğü Çeşitleri</vt:lpstr>
      <vt:lpstr>Artikülasyon Bozukluğu Düzeltme Çalışmaları</vt:lpstr>
      <vt:lpstr>Artikülasyon Bozukluğu Düzeltme Çalışmaları</vt:lpstr>
      <vt:lpstr>Artikülasyon Bozukluğu Düzeltme Çalışmaları</vt:lpstr>
      <vt:lpstr>Artikülasyon Bozukluğu Düzeltme Çalışmaları</vt:lpstr>
      <vt:lpstr>Artikülasyon Bozukluğu Düzeltme Çalışmaları</vt:lpstr>
      <vt:lpstr>Artikülasyon Bozukluğu Düzeltme Çalışmaları</vt:lpstr>
      <vt:lpstr>DKG Egzersizleri</vt:lpstr>
      <vt:lpstr>DKG Egzersizleri</vt:lpstr>
      <vt:lpstr>DKG Egzersizleri</vt:lpstr>
      <vt:lpstr>DKG Egzersizleri</vt:lpstr>
    </vt:vector>
  </TitlesOfParts>
  <Company>-=[By NeC]=-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Ömer RAM</dc:creator>
  <cp:lastModifiedBy>Ömer RAM</cp:lastModifiedBy>
  <cp:revision>37</cp:revision>
  <dcterms:created xsi:type="dcterms:W3CDTF">2019-02-28T09:34:58Z</dcterms:created>
  <dcterms:modified xsi:type="dcterms:W3CDTF">2019-04-25T09:43:05Z</dcterms:modified>
</cp:coreProperties>
</file>