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bril Fatface" charset="1" panose="02000503000000020003"/>
      <p:regular r:id="rId10"/>
    </p:embeddedFont>
    <p:embeddedFont>
      <p:font typeface="Abril Fatface Italics" charset="1" panose="02000503000000020003"/>
      <p:regular r:id="rId11"/>
    </p:embeddedFont>
    <p:embeddedFont>
      <p:font typeface="Helveticish" charset="1" panose="020B0604020202020204"/>
      <p:regular r:id="rId12"/>
    </p:embeddedFont>
    <p:embeddedFont>
      <p:font typeface="Helveticish Bold" charset="1" panose="020B0704020202020204"/>
      <p:regular r:id="rId13"/>
    </p:embeddedFont>
    <p:embeddedFont>
      <p:font typeface="Helveticish Italics" charset="1" panose="020B0604020202090204"/>
      <p:regular r:id="rId14"/>
    </p:embeddedFont>
    <p:embeddedFont>
      <p:font typeface="Helveticish Bold Italics" charset="1" panose="020B0704020202090204"/>
      <p:regular r:id="rId15"/>
    </p:embeddedFont>
    <p:embeddedFont>
      <p:font typeface="DejaVu Serif" charset="1" panose="02060603050605020204"/>
      <p:regular r:id="rId16"/>
    </p:embeddedFont>
    <p:embeddedFont>
      <p:font typeface="DejaVu Serif Bold" charset="1" panose="02060803050605020204"/>
      <p:regular r:id="rId17"/>
    </p:embeddedFont>
    <p:embeddedFont>
      <p:font typeface="DejaVu Serif Italics" charset="1" panose="020606030503050B0204"/>
      <p:regular r:id="rId18"/>
    </p:embeddedFont>
    <p:embeddedFont>
      <p:font typeface="DejaVu Serif Bold Italics" charset="1" panose="020608030503050B0204"/>
      <p:regular r:id="rId19"/>
    </p:embeddedFont>
    <p:embeddedFont>
      <p:font typeface="Nourd Bold" charset="1" panose="00000700000000000000"/>
      <p:regular r:id="rId20"/>
    </p:embeddedFont>
    <p:embeddedFont>
      <p:font typeface="Nourd Bold Bold" charset="1" panose="00000A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31" Target="slides/slide10.xml" Type="http://schemas.openxmlformats.org/officeDocument/2006/relationships/slide"/><Relationship Id="rId32" Target="slides/slide11.xml" Type="http://schemas.openxmlformats.org/officeDocument/2006/relationships/slide"/><Relationship Id="rId33" Target="slides/slide12.xml" Type="http://schemas.openxmlformats.org/officeDocument/2006/relationships/slide"/><Relationship Id="rId34" Target="slides/slide13.xml" Type="http://schemas.openxmlformats.org/officeDocument/2006/relationships/slide"/><Relationship Id="rId35" Target="slides/slide14.xml" Type="http://schemas.openxmlformats.org/officeDocument/2006/relationships/slide"/><Relationship Id="rId36" Target="slides/slide15.xml" Type="http://schemas.openxmlformats.org/officeDocument/2006/relationships/slide"/><Relationship Id="rId37" Target="slides/slide16.xml" Type="http://schemas.openxmlformats.org/officeDocument/2006/relationships/slide"/><Relationship Id="rId38" Target="slides/slide17.xml" Type="http://schemas.openxmlformats.org/officeDocument/2006/relationships/slide"/><Relationship Id="rId39" Target="slides/slide18.xml" Type="http://schemas.openxmlformats.org/officeDocument/2006/relationships/slide"/><Relationship Id="rId4" Target="theme/theme1.xml" Type="http://schemas.openxmlformats.org/officeDocument/2006/relationships/theme"/><Relationship Id="rId40" Target="slides/slide19.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AutoShape 2" id="2"/>
          <p:cNvSpPr/>
          <p:nvPr/>
        </p:nvSpPr>
        <p:spPr>
          <a:xfrm rot="0">
            <a:off x="-204632" y="-287230"/>
            <a:ext cx="6633111" cy="10861459"/>
          </a:xfrm>
          <a:prstGeom prst="rect">
            <a:avLst/>
          </a:prstGeom>
          <a:solidFill>
            <a:srgbClr val="FFFFFF"/>
          </a:solidFill>
        </p:spPr>
      </p:sp>
      <p:grpSp>
        <p:nvGrpSpPr>
          <p:cNvPr name="Group 3" id="3"/>
          <p:cNvGrpSpPr/>
          <p:nvPr/>
        </p:nvGrpSpPr>
        <p:grpSpPr>
          <a:xfrm rot="0">
            <a:off x="8476973" y="1028700"/>
            <a:ext cx="9811027" cy="7213714"/>
            <a:chOff x="0" y="0"/>
            <a:chExt cx="13081370" cy="9618285"/>
          </a:xfrm>
        </p:grpSpPr>
        <p:sp>
          <p:nvSpPr>
            <p:cNvPr name="AutoShape 4" id="4"/>
            <p:cNvSpPr/>
            <p:nvPr/>
          </p:nvSpPr>
          <p:spPr>
            <a:xfrm rot="-5400000">
              <a:off x="6584499" y="3121415"/>
              <a:ext cx="21907" cy="12971834"/>
            </a:xfrm>
            <a:prstGeom prst="rect">
              <a:avLst/>
            </a:prstGeom>
            <a:solidFill>
              <a:srgbClr val="000000"/>
            </a:solidFill>
          </p:spPr>
        </p:sp>
        <p:sp>
          <p:nvSpPr>
            <p:cNvPr name="TextBox 5" id="5"/>
            <p:cNvSpPr txBox="true"/>
            <p:nvPr/>
          </p:nvSpPr>
          <p:spPr>
            <a:xfrm rot="0">
              <a:off x="0" y="-104775"/>
              <a:ext cx="13081370" cy="3805258"/>
            </a:xfrm>
            <a:prstGeom prst="rect">
              <a:avLst/>
            </a:prstGeom>
          </p:spPr>
          <p:txBody>
            <a:bodyPr anchor="t" rtlCol="false" tIns="0" lIns="0" bIns="0" rIns="0">
              <a:spAutoFit/>
            </a:bodyPr>
            <a:lstStyle/>
            <a:p>
              <a:pPr algn="ctr">
                <a:lnSpc>
                  <a:spcPts val="7677"/>
                </a:lnSpc>
                <a:spcBef>
                  <a:spcPct val="0"/>
                </a:spcBef>
              </a:pPr>
              <a:r>
                <a:rPr lang="en-US" sz="5483" spc="690">
                  <a:solidFill>
                    <a:srgbClr val="FEFDFC"/>
                  </a:solidFill>
                  <a:latin typeface="Nourd Bold Bold"/>
                </a:rPr>
                <a:t>BAĞCILAR REHBERLİK VE ARAŞTIRMA MERKEZİ</a:t>
              </a:r>
            </a:p>
          </p:txBody>
        </p:sp>
        <p:sp>
          <p:nvSpPr>
            <p:cNvPr name="TextBox 6" id="6"/>
            <p:cNvSpPr txBox="true"/>
            <p:nvPr/>
          </p:nvSpPr>
          <p:spPr>
            <a:xfrm rot="0">
              <a:off x="109535" y="5502606"/>
              <a:ext cx="12971834" cy="703656"/>
            </a:xfrm>
            <a:prstGeom prst="rect">
              <a:avLst/>
            </a:prstGeom>
          </p:spPr>
          <p:txBody>
            <a:bodyPr anchor="t" rtlCol="false" tIns="0" lIns="0" bIns="0" rIns="0">
              <a:spAutoFit/>
            </a:bodyPr>
            <a:lstStyle/>
            <a:p>
              <a:pPr algn="ctr">
                <a:lnSpc>
                  <a:spcPts val="4318"/>
                </a:lnSpc>
              </a:pPr>
              <a:r>
                <a:rPr lang="en-US" sz="3322" spc="830">
                  <a:solidFill>
                    <a:srgbClr val="FFFFFF"/>
                  </a:solidFill>
                  <a:latin typeface="Nourd Bold Bold"/>
                </a:rPr>
                <a:t>SINIR KOYMA</a:t>
              </a:r>
            </a:p>
          </p:txBody>
        </p:sp>
        <p:sp>
          <p:nvSpPr>
            <p:cNvPr name="TextBox 7" id="7"/>
            <p:cNvSpPr txBox="true"/>
            <p:nvPr/>
          </p:nvSpPr>
          <p:spPr>
            <a:xfrm rot="0">
              <a:off x="109535" y="7633020"/>
              <a:ext cx="12971834" cy="605650"/>
            </a:xfrm>
            <a:prstGeom prst="rect">
              <a:avLst/>
            </a:prstGeom>
          </p:spPr>
          <p:txBody>
            <a:bodyPr anchor="t" rtlCol="false" tIns="0" lIns="0" bIns="0" rIns="0">
              <a:spAutoFit/>
            </a:bodyPr>
            <a:lstStyle/>
            <a:p>
              <a:pPr algn="ctr">
                <a:lnSpc>
                  <a:spcPts val="3587"/>
                </a:lnSpc>
              </a:pPr>
            </a:p>
          </p:txBody>
        </p:sp>
      </p:grpSp>
      <p:grpSp>
        <p:nvGrpSpPr>
          <p:cNvPr name="Group 8" id="8"/>
          <p:cNvGrpSpPr>
            <a:grpSpLocks noChangeAspect="true"/>
          </p:cNvGrpSpPr>
          <p:nvPr/>
        </p:nvGrpSpPr>
        <p:grpSpPr>
          <a:xfrm rot="0">
            <a:off x="3018027" y="2198070"/>
            <a:ext cx="5890883" cy="5890860"/>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
        <p:nvSpPr>
          <p:cNvPr name="TextBox 10" id="10"/>
          <p:cNvSpPr txBox="true"/>
          <p:nvPr/>
        </p:nvSpPr>
        <p:spPr>
          <a:xfrm rot="0">
            <a:off x="8908910" y="8668385"/>
            <a:ext cx="8859389" cy="1189990"/>
          </a:xfrm>
          <a:prstGeom prst="rect">
            <a:avLst/>
          </a:prstGeom>
        </p:spPr>
        <p:txBody>
          <a:bodyPr anchor="t" rtlCol="false" tIns="0" lIns="0" bIns="0" rIns="0">
            <a:spAutoFit/>
          </a:bodyPr>
          <a:lstStyle/>
          <a:p>
            <a:pPr algn="ctr">
              <a:lnSpc>
                <a:spcPts val="4759"/>
              </a:lnSpc>
            </a:pPr>
            <a:r>
              <a:rPr lang="en-US" sz="3399">
                <a:solidFill>
                  <a:srgbClr val="FFFFFF"/>
                </a:solidFill>
                <a:latin typeface="Abril Fatface"/>
              </a:rPr>
              <a:t>ERDEM KARTAL </a:t>
            </a:r>
          </a:p>
          <a:p>
            <a:pPr algn="ctr">
              <a:lnSpc>
                <a:spcPts val="4759"/>
              </a:lnSpc>
            </a:pPr>
            <a:r>
              <a:rPr lang="en-US" sz="3399">
                <a:solidFill>
                  <a:srgbClr val="FFFFFF"/>
                </a:solidFill>
                <a:latin typeface="Abril Fatface"/>
              </a:rPr>
              <a:t>Uzman Psikolojik Danışman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2026643"/>
            <a:ext cx="16099254" cy="3813810"/>
          </a:xfrm>
          <a:prstGeom prst="rect">
            <a:avLst/>
          </a:prstGeom>
        </p:spPr>
        <p:txBody>
          <a:bodyPr anchor="t" rtlCol="false" tIns="0" lIns="0" bIns="0" rIns="0">
            <a:spAutoFit/>
          </a:bodyPr>
          <a:lstStyle/>
          <a:p>
            <a:pPr>
              <a:lnSpc>
                <a:spcPts val="5040"/>
              </a:lnSpc>
            </a:pPr>
            <a:r>
              <a:rPr lang="en-US" sz="3600">
                <a:solidFill>
                  <a:srgbClr val="000000"/>
                </a:solidFill>
                <a:latin typeface="DejaVu Serif"/>
              </a:rPr>
              <a:t>Sınırlarımız, </a:t>
            </a:r>
          </a:p>
          <a:p>
            <a:pPr marL="777240" indent="-388620" lvl="1">
              <a:lnSpc>
                <a:spcPts val="5040"/>
              </a:lnSpc>
              <a:buFont typeface="Arial"/>
              <a:buChar char="•"/>
            </a:pPr>
            <a:r>
              <a:rPr lang="en-US" sz="3600">
                <a:solidFill>
                  <a:srgbClr val="000000"/>
                </a:solidFill>
                <a:latin typeface="DejaVu Serif"/>
              </a:rPr>
              <a:t>Esnek olmalı,</a:t>
            </a:r>
          </a:p>
          <a:p>
            <a:pPr marL="777240" indent="-388620" lvl="1">
              <a:lnSpc>
                <a:spcPts val="5040"/>
              </a:lnSpc>
              <a:buFont typeface="Arial"/>
              <a:buChar char="•"/>
            </a:pPr>
            <a:r>
              <a:rPr lang="en-US" sz="3600">
                <a:solidFill>
                  <a:srgbClr val="000000"/>
                </a:solidFill>
                <a:latin typeface="DejaVu Serif"/>
              </a:rPr>
              <a:t>Net olmalı,</a:t>
            </a:r>
          </a:p>
          <a:p>
            <a:pPr marL="777240" indent="-388620" lvl="1">
              <a:lnSpc>
                <a:spcPts val="5040"/>
              </a:lnSpc>
              <a:buFont typeface="Arial"/>
              <a:buChar char="•"/>
            </a:pPr>
            <a:r>
              <a:rPr lang="en-US" sz="3600">
                <a:solidFill>
                  <a:srgbClr val="000000"/>
                </a:solidFill>
                <a:latin typeface="DejaVu Serif"/>
              </a:rPr>
              <a:t>Tutarlı olmalı,</a:t>
            </a:r>
          </a:p>
          <a:p>
            <a:pPr marL="777240" indent="-388620" lvl="1">
              <a:lnSpc>
                <a:spcPts val="5040"/>
              </a:lnSpc>
              <a:buFont typeface="Arial"/>
              <a:buChar char="•"/>
            </a:pPr>
            <a:r>
              <a:rPr lang="en-US" sz="3600">
                <a:solidFill>
                  <a:srgbClr val="000000"/>
                </a:solidFill>
                <a:latin typeface="DejaVu Serif"/>
              </a:rPr>
              <a:t>Katı, değişmez, zorlayıcı olmamalıdır.</a:t>
            </a:r>
          </a:p>
          <a:p>
            <a:pPr>
              <a:lnSpc>
                <a:spcPts val="5040"/>
              </a:lnSpc>
            </a:pP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4" id="4"/>
          <p:cNvSpPr txBox="true"/>
          <p:nvPr/>
        </p:nvSpPr>
        <p:spPr>
          <a:xfrm rot="0">
            <a:off x="4876857" y="6126814"/>
            <a:ext cx="12019211" cy="669925"/>
          </a:xfrm>
          <a:prstGeom prst="rect">
            <a:avLst/>
          </a:prstGeom>
        </p:spPr>
        <p:txBody>
          <a:bodyPr anchor="t" rtlCol="false" tIns="0" lIns="0" bIns="0" rIns="0">
            <a:spAutoFit/>
          </a:bodyPr>
          <a:lstStyle/>
          <a:p>
            <a:pPr algn="ctr">
              <a:lnSpc>
                <a:spcPts val="5599"/>
              </a:lnSpc>
            </a:pPr>
            <a:r>
              <a:rPr lang="en-US" sz="3999">
                <a:solidFill>
                  <a:srgbClr val="000000"/>
                </a:solidFill>
                <a:latin typeface="Abril Fatface"/>
              </a:rPr>
              <a:t>Doğru Sınırlar, sağlıklı  gelişimi ve keşfi destekler...</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1094373" y="3636409"/>
            <a:ext cx="16099254" cy="4639945"/>
          </a:xfrm>
          <a:prstGeom prst="rect">
            <a:avLst/>
          </a:prstGeom>
        </p:spPr>
        <p:txBody>
          <a:bodyPr anchor="t" rtlCol="false" tIns="0" lIns="0" bIns="0" rIns="0">
            <a:spAutoFit/>
          </a:bodyPr>
          <a:lstStyle/>
          <a:p>
            <a:pPr marL="1122679" indent="-561340" lvl="1">
              <a:lnSpc>
                <a:spcPts val="7279"/>
              </a:lnSpc>
              <a:buFont typeface="Arial"/>
              <a:buChar char="•"/>
            </a:pPr>
            <a:r>
              <a:rPr lang="en-US" sz="5199">
                <a:solidFill>
                  <a:srgbClr val="000000"/>
                </a:solidFill>
                <a:latin typeface="DejaVu Serif Bold"/>
              </a:rPr>
              <a:t>Davranışı Tanımlama</a:t>
            </a:r>
          </a:p>
          <a:p>
            <a:pPr marL="1122679" indent="-561340" lvl="1">
              <a:lnSpc>
                <a:spcPts val="7279"/>
              </a:lnSpc>
              <a:buFont typeface="Arial"/>
              <a:buChar char="•"/>
            </a:pPr>
            <a:r>
              <a:rPr lang="en-US" sz="5199">
                <a:solidFill>
                  <a:srgbClr val="000000"/>
                </a:solidFill>
                <a:latin typeface="DejaVu Serif Bold"/>
              </a:rPr>
              <a:t>Sınırları İfade Etme</a:t>
            </a:r>
          </a:p>
          <a:p>
            <a:pPr marL="1122679" indent="-561340" lvl="1">
              <a:lnSpc>
                <a:spcPts val="7279"/>
              </a:lnSpc>
              <a:buFont typeface="Arial"/>
              <a:buChar char="•"/>
            </a:pPr>
            <a:r>
              <a:rPr lang="en-US" sz="5199">
                <a:solidFill>
                  <a:srgbClr val="000000"/>
                </a:solidFill>
                <a:latin typeface="DejaVu Serif Bold"/>
              </a:rPr>
              <a:t>Seçenekleri Sunma</a:t>
            </a:r>
          </a:p>
          <a:p>
            <a:pPr marL="1122679" indent="-561340" lvl="1">
              <a:lnSpc>
                <a:spcPts val="7279"/>
              </a:lnSpc>
              <a:buFont typeface="Arial"/>
              <a:buChar char="•"/>
            </a:pPr>
            <a:r>
              <a:rPr lang="en-US" sz="5199">
                <a:solidFill>
                  <a:srgbClr val="000000"/>
                </a:solidFill>
                <a:latin typeface="DejaVu Serif Bold"/>
              </a:rPr>
              <a:t>Final Seçeneği</a:t>
            </a:r>
          </a:p>
          <a:p>
            <a:pPr marL="1122679" indent="-561340" lvl="1">
              <a:lnSpc>
                <a:spcPts val="7279"/>
              </a:lnSpc>
              <a:buFont typeface="Arial"/>
              <a:buChar char="•"/>
            </a:pPr>
            <a:r>
              <a:rPr lang="en-US" sz="5199">
                <a:solidFill>
                  <a:srgbClr val="000000"/>
                </a:solidFill>
                <a:latin typeface="DejaVu Serif Bold"/>
              </a:rPr>
              <a:t>Kararı uygulama</a:t>
            </a:r>
          </a:p>
        </p:txBody>
      </p:sp>
      <p:sp>
        <p:nvSpPr>
          <p:cNvPr name="TextBox 4" id="4"/>
          <p:cNvSpPr txBox="true"/>
          <p:nvPr/>
        </p:nvSpPr>
        <p:spPr>
          <a:xfrm rot="0">
            <a:off x="1094373" y="1369274"/>
            <a:ext cx="16099254" cy="906145"/>
          </a:xfrm>
          <a:prstGeom prst="rect">
            <a:avLst/>
          </a:prstGeom>
        </p:spPr>
        <p:txBody>
          <a:bodyPr anchor="t" rtlCol="false" tIns="0" lIns="0" bIns="0" rIns="0">
            <a:spAutoFit/>
          </a:bodyPr>
          <a:lstStyle/>
          <a:p>
            <a:pPr>
              <a:lnSpc>
                <a:spcPts val="7279"/>
              </a:lnSpc>
            </a:pPr>
            <a:r>
              <a:rPr lang="en-US" sz="5199">
                <a:solidFill>
                  <a:srgbClr val="FEFCFE"/>
                </a:solidFill>
                <a:latin typeface="DejaVu Serif Bold"/>
              </a:rPr>
              <a:t>Sınır Koyma Aşamaları</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2026643"/>
            <a:ext cx="16099254" cy="6323330"/>
          </a:xfrm>
          <a:prstGeom prst="rect">
            <a:avLst/>
          </a:prstGeom>
        </p:spPr>
        <p:txBody>
          <a:bodyPr anchor="t" rtlCol="false" tIns="0" lIns="0" bIns="0" rIns="0">
            <a:spAutoFit/>
          </a:bodyPr>
          <a:lstStyle/>
          <a:p>
            <a:pPr>
              <a:lnSpc>
                <a:spcPts val="5599"/>
              </a:lnSpc>
            </a:pPr>
            <a:r>
              <a:rPr lang="en-US" sz="3999">
                <a:solidFill>
                  <a:srgbClr val="FFFFFF"/>
                </a:solidFill>
                <a:latin typeface="DejaVu Serif Bold"/>
              </a:rPr>
              <a:t>1. Davranış Tanımlama</a:t>
            </a:r>
          </a:p>
          <a:p>
            <a:pPr>
              <a:lnSpc>
                <a:spcPts val="4200"/>
              </a:lnSpc>
            </a:pPr>
          </a:p>
          <a:p>
            <a:pPr>
              <a:lnSpc>
                <a:spcPts val="5039"/>
              </a:lnSpc>
            </a:pPr>
            <a:r>
              <a:rPr lang="en-US" sz="3599">
                <a:solidFill>
                  <a:srgbClr val="000000"/>
                </a:solidFill>
                <a:latin typeface="DejaVu Serif"/>
              </a:rPr>
              <a:t>Çocuğun anlaşıldığını ve hangi davranışından dolayı uyarıldığını daha net anlaması amacıyla yapılır. Kısa cümlelerle görülen şey söylenir, tahmin ve yorum yapmaktan kaçınılır. Çocuğun davranışları, sözleri, duyguları yansıtılır.</a:t>
            </a:r>
            <a:r>
              <a:rPr lang="en-US" sz="3599">
                <a:solidFill>
                  <a:srgbClr val="000000"/>
                </a:solidFill>
                <a:latin typeface="DejaVu Serif Bold"/>
              </a:rPr>
              <a:t>                                                                            </a:t>
            </a:r>
          </a:p>
          <a:p>
            <a:pPr>
              <a:lnSpc>
                <a:spcPts val="5039"/>
              </a:lnSpc>
            </a:pPr>
          </a:p>
          <a:p>
            <a:pPr>
              <a:lnSpc>
                <a:spcPts val="5039"/>
              </a:lnSpc>
            </a:pPr>
          </a:p>
          <a:p>
            <a:pPr>
              <a:lnSpc>
                <a:spcPts val="5039"/>
              </a:lnSpc>
            </a:pPr>
            <a:r>
              <a:rPr lang="en-US" sz="3599">
                <a:solidFill>
                  <a:srgbClr val="000000"/>
                </a:solidFill>
                <a:latin typeface="DejaVu Serif Bold"/>
              </a:rPr>
              <a:t>Oğlum Ahmet, gece geç saatlerde dışarı çıkman anladığım kadarıyla hoşuna gitti.</a:t>
            </a: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928575"/>
            <a:ext cx="16099254" cy="5949315"/>
          </a:xfrm>
          <a:prstGeom prst="rect">
            <a:avLst/>
          </a:prstGeom>
        </p:spPr>
        <p:txBody>
          <a:bodyPr anchor="t" rtlCol="false" tIns="0" lIns="0" bIns="0" rIns="0">
            <a:spAutoFit/>
          </a:bodyPr>
          <a:lstStyle/>
          <a:p>
            <a:pPr>
              <a:lnSpc>
                <a:spcPts val="5879"/>
              </a:lnSpc>
            </a:pPr>
            <a:r>
              <a:rPr lang="en-US" sz="4199">
                <a:solidFill>
                  <a:srgbClr val="FFFFFF"/>
                </a:solidFill>
                <a:latin typeface="DejaVu Serif"/>
              </a:rPr>
              <a:t>2. SINIRI İFADE ETME</a:t>
            </a:r>
          </a:p>
          <a:p>
            <a:pPr>
              <a:lnSpc>
                <a:spcPts val="5879"/>
              </a:lnSpc>
            </a:pPr>
          </a:p>
          <a:p>
            <a:pPr>
              <a:lnSpc>
                <a:spcPts val="5040"/>
              </a:lnSpc>
            </a:pPr>
            <a:r>
              <a:rPr lang="en-US" sz="3600">
                <a:solidFill>
                  <a:srgbClr val="000000"/>
                </a:solidFill>
                <a:latin typeface="DejaVu Serif"/>
              </a:rPr>
              <a:t>Kural çocuğa net ve açık şekilde söylenir. Ses tonunun sakin olmasına dikkat edilmelidir. Sınırları açıklarken BİZ denilmesi sınırların herkes için olduğunu çocuğun anlamasını sağlar!</a:t>
            </a:r>
          </a:p>
          <a:p>
            <a:pPr>
              <a:lnSpc>
                <a:spcPts val="5040"/>
              </a:lnSpc>
            </a:pPr>
          </a:p>
          <a:p>
            <a:pPr>
              <a:lnSpc>
                <a:spcPts val="5040"/>
              </a:lnSpc>
            </a:pPr>
            <a:r>
              <a:rPr lang="en-US" sz="3600">
                <a:solidFill>
                  <a:srgbClr val="000000"/>
                </a:solidFill>
                <a:latin typeface="DejaVu Serif Bold"/>
              </a:rPr>
              <a:t>Ancak evimizin kurallarından birisi de gece geç saatlerde dışarı çıkmıyoruz.</a:t>
            </a:r>
          </a:p>
          <a:p>
            <a:pPr>
              <a:lnSpc>
                <a:spcPts val="5040"/>
              </a:lnSpc>
            </a:pP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928575"/>
            <a:ext cx="16099254" cy="7863840"/>
          </a:xfrm>
          <a:prstGeom prst="rect">
            <a:avLst/>
          </a:prstGeom>
        </p:spPr>
        <p:txBody>
          <a:bodyPr anchor="t" rtlCol="false" tIns="0" lIns="0" bIns="0" rIns="0">
            <a:spAutoFit/>
          </a:bodyPr>
          <a:lstStyle/>
          <a:p>
            <a:pPr>
              <a:lnSpc>
                <a:spcPts val="5879"/>
              </a:lnSpc>
            </a:pPr>
            <a:r>
              <a:rPr lang="en-US" sz="4199">
                <a:solidFill>
                  <a:srgbClr val="FFFFFF"/>
                </a:solidFill>
                <a:latin typeface="DejaVu Serif"/>
              </a:rPr>
              <a:t>3. SEÇENEK SUNMA</a:t>
            </a:r>
          </a:p>
          <a:p>
            <a:pPr>
              <a:lnSpc>
                <a:spcPts val="5879"/>
              </a:lnSpc>
            </a:pPr>
          </a:p>
          <a:p>
            <a:pPr>
              <a:lnSpc>
                <a:spcPts val="5040"/>
              </a:lnSpc>
            </a:pPr>
            <a:r>
              <a:rPr lang="en-US" sz="3600">
                <a:solidFill>
                  <a:srgbClr val="000000"/>
                </a:solidFill>
                <a:latin typeface="DejaVu Serif"/>
              </a:rPr>
              <a:t> Yeni bir davranış seçeneği verilir. Verilen seçenek;</a:t>
            </a:r>
          </a:p>
          <a:p>
            <a:pPr marL="777240" indent="-388620" lvl="1">
              <a:lnSpc>
                <a:spcPts val="5040"/>
              </a:lnSpc>
              <a:buFont typeface="Arial"/>
              <a:buChar char="•"/>
            </a:pPr>
            <a:r>
              <a:rPr lang="en-US" sz="3600">
                <a:solidFill>
                  <a:srgbClr val="000000"/>
                </a:solidFill>
                <a:latin typeface="DejaVu Serif"/>
              </a:rPr>
              <a:t>Doğal </a:t>
            </a:r>
          </a:p>
          <a:p>
            <a:pPr marL="777240" indent="-388620" lvl="1">
              <a:lnSpc>
                <a:spcPts val="5040"/>
              </a:lnSpc>
              <a:buFont typeface="Arial"/>
              <a:buChar char="•"/>
            </a:pPr>
            <a:r>
              <a:rPr lang="en-US" sz="3600">
                <a:solidFill>
                  <a:srgbClr val="000000"/>
                </a:solidFill>
                <a:latin typeface="DejaVu Serif"/>
              </a:rPr>
              <a:t>Mantıklı </a:t>
            </a:r>
          </a:p>
          <a:p>
            <a:pPr marL="777240" indent="-388620" lvl="1">
              <a:lnSpc>
                <a:spcPts val="5040"/>
              </a:lnSpc>
              <a:buFont typeface="Arial"/>
              <a:buChar char="•"/>
            </a:pPr>
            <a:r>
              <a:rPr lang="en-US" sz="3600">
                <a:solidFill>
                  <a:srgbClr val="000000"/>
                </a:solidFill>
                <a:latin typeface="DejaVu Serif"/>
              </a:rPr>
              <a:t>Ceza anlamı olmayan </a:t>
            </a:r>
          </a:p>
          <a:p>
            <a:pPr marL="777240" indent="-388620" lvl="1">
              <a:lnSpc>
                <a:spcPts val="5040"/>
              </a:lnSpc>
              <a:buFont typeface="Arial"/>
              <a:buChar char="•"/>
            </a:pPr>
            <a:r>
              <a:rPr lang="en-US" sz="3600">
                <a:solidFill>
                  <a:srgbClr val="000000"/>
                </a:solidFill>
                <a:latin typeface="DejaVu Serif"/>
              </a:rPr>
              <a:t>Kabul edilebilir </a:t>
            </a:r>
          </a:p>
          <a:p>
            <a:pPr marL="777240" indent="-388620" lvl="1">
              <a:lnSpc>
                <a:spcPts val="5040"/>
              </a:lnSpc>
              <a:buFont typeface="Arial"/>
              <a:buChar char="•"/>
            </a:pPr>
            <a:r>
              <a:rPr lang="en-US" sz="3600">
                <a:solidFill>
                  <a:srgbClr val="000000"/>
                </a:solidFill>
                <a:latin typeface="DejaVu Serif"/>
              </a:rPr>
              <a:t>Olumlu cümlelerle ifade edilmelidir.</a:t>
            </a:r>
          </a:p>
          <a:p>
            <a:pPr>
              <a:lnSpc>
                <a:spcPts val="5040"/>
              </a:lnSpc>
            </a:pPr>
          </a:p>
          <a:p>
            <a:pPr>
              <a:lnSpc>
                <a:spcPts val="5040"/>
              </a:lnSpc>
            </a:pPr>
          </a:p>
          <a:p>
            <a:pPr>
              <a:lnSpc>
                <a:spcPts val="5040"/>
              </a:lnSpc>
            </a:pPr>
            <a:r>
              <a:rPr lang="en-US" sz="3600">
                <a:solidFill>
                  <a:srgbClr val="000000"/>
                </a:solidFill>
                <a:latin typeface="DejaVu Serif Bold"/>
              </a:rPr>
              <a:t>Eğer arkadaşlarınla vakit geçirmek istiyorsan gündüz saatlerini tercih edebilirsin.</a:t>
            </a: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1665770"/>
            <a:ext cx="16099254" cy="5949315"/>
          </a:xfrm>
          <a:prstGeom prst="rect">
            <a:avLst/>
          </a:prstGeom>
        </p:spPr>
        <p:txBody>
          <a:bodyPr anchor="t" rtlCol="false" tIns="0" lIns="0" bIns="0" rIns="0">
            <a:spAutoFit/>
          </a:bodyPr>
          <a:lstStyle/>
          <a:p>
            <a:pPr>
              <a:lnSpc>
                <a:spcPts val="5879"/>
              </a:lnSpc>
            </a:pPr>
            <a:r>
              <a:rPr lang="en-US" sz="4199">
                <a:solidFill>
                  <a:srgbClr val="FFFFFF"/>
                </a:solidFill>
                <a:latin typeface="DejaVu Serif"/>
              </a:rPr>
              <a:t>4. FİNAL SEÇENEĞİ</a:t>
            </a:r>
          </a:p>
          <a:p>
            <a:pPr>
              <a:lnSpc>
                <a:spcPts val="5879"/>
              </a:lnSpc>
            </a:pPr>
          </a:p>
          <a:p>
            <a:pPr>
              <a:lnSpc>
                <a:spcPts val="5040"/>
              </a:lnSpc>
            </a:pPr>
            <a:r>
              <a:rPr lang="en-US" sz="3600">
                <a:solidFill>
                  <a:srgbClr val="000000"/>
                </a:solidFill>
                <a:latin typeface="DejaVu Serif"/>
              </a:rPr>
              <a:t>Eğer daha önce uyarı yapıldıysa ve çocuk sınıra uymamaya devam ediyorsa uygulanır. Sınırlara uyma ya da uymama çocuğun kendi kararı olacaktır. </a:t>
            </a:r>
          </a:p>
          <a:p>
            <a:pPr>
              <a:lnSpc>
                <a:spcPts val="5040"/>
              </a:lnSpc>
            </a:pPr>
          </a:p>
          <a:p>
            <a:pPr>
              <a:lnSpc>
                <a:spcPts val="5040"/>
              </a:lnSpc>
            </a:pPr>
          </a:p>
          <a:p>
            <a:pPr>
              <a:lnSpc>
                <a:spcPts val="5040"/>
              </a:lnSpc>
            </a:pPr>
            <a:r>
              <a:rPr lang="en-US" sz="3600">
                <a:solidFill>
                  <a:srgbClr val="000000"/>
                </a:solidFill>
                <a:latin typeface="DejaVu Serif Bold"/>
              </a:rPr>
              <a:t>Oğlum Ahmet yaşanabilecek olumsuz bir durumdan dolayı gece dışarı çıkmanı istemiyorum</a:t>
            </a: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1028700" y="1665770"/>
            <a:ext cx="16099254" cy="4034790"/>
          </a:xfrm>
          <a:prstGeom prst="rect">
            <a:avLst/>
          </a:prstGeom>
        </p:spPr>
        <p:txBody>
          <a:bodyPr anchor="t" rtlCol="false" tIns="0" lIns="0" bIns="0" rIns="0">
            <a:spAutoFit/>
          </a:bodyPr>
          <a:lstStyle/>
          <a:p>
            <a:pPr>
              <a:lnSpc>
                <a:spcPts val="5879"/>
              </a:lnSpc>
            </a:pPr>
            <a:r>
              <a:rPr lang="en-US" sz="4199">
                <a:solidFill>
                  <a:srgbClr val="FFFFFF"/>
                </a:solidFill>
                <a:latin typeface="DejaVu Serif"/>
              </a:rPr>
              <a:t>5. KARARI UYGULAMA</a:t>
            </a:r>
          </a:p>
          <a:p>
            <a:pPr>
              <a:lnSpc>
                <a:spcPts val="5879"/>
              </a:lnSpc>
            </a:pPr>
          </a:p>
          <a:p>
            <a:pPr>
              <a:lnSpc>
                <a:spcPts val="5040"/>
              </a:lnSpc>
            </a:pPr>
            <a:r>
              <a:rPr lang="en-US" sz="3600">
                <a:solidFill>
                  <a:srgbClr val="000000"/>
                </a:solidFill>
                <a:latin typeface="DejaVu Serif"/>
              </a:rPr>
              <a:t>Çocuk sınıra uymamaya devam ediyorsa hemen sonuçlarına katlanması sağlanmalıdır. Nazik, sevecen ve kararlı olunmalıdır. </a:t>
            </a:r>
          </a:p>
          <a:p>
            <a:pPr>
              <a:lnSpc>
                <a:spcPts val="5040"/>
              </a:lnSpc>
            </a:pPr>
          </a:p>
          <a:p>
            <a:pPr>
              <a:lnSpc>
                <a:spcPts val="5040"/>
              </a:lnSpc>
            </a:pPr>
            <a:r>
              <a:rPr lang="en-US" sz="3600">
                <a:solidFill>
                  <a:srgbClr val="000000"/>
                </a:solidFill>
                <a:latin typeface="DejaVu Serif Bold"/>
              </a:rPr>
              <a:t>Kararı Uygulama</a:t>
            </a:r>
          </a:p>
        </p:txBody>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1028700" y="1598256"/>
            <a:ext cx="1842492" cy="741044"/>
          </a:xfrm>
          <a:prstGeom prst="rect">
            <a:avLst/>
          </a:prstGeom>
        </p:spPr>
        <p:txBody>
          <a:bodyPr anchor="t" rtlCol="false" tIns="0" lIns="0" bIns="0" rIns="0">
            <a:spAutoFit/>
          </a:bodyPr>
          <a:lstStyle/>
          <a:p>
            <a:pPr algn="ctr">
              <a:lnSpc>
                <a:spcPts val="5880"/>
              </a:lnSpc>
            </a:pPr>
            <a:r>
              <a:rPr lang="en-US" sz="4200">
                <a:solidFill>
                  <a:srgbClr val="FFFFFF"/>
                </a:solidFill>
                <a:latin typeface="DejaVu Serif Bold"/>
              </a:rPr>
              <a:t>Örnek</a:t>
            </a:r>
          </a:p>
        </p:txBody>
      </p:sp>
      <p:sp>
        <p:nvSpPr>
          <p:cNvPr name="TextBox 4" id="4"/>
          <p:cNvSpPr txBox="true"/>
          <p:nvPr/>
        </p:nvSpPr>
        <p:spPr>
          <a:xfrm rot="0">
            <a:off x="831364" y="2272625"/>
            <a:ext cx="16880627" cy="7633335"/>
          </a:xfrm>
          <a:prstGeom prst="rect">
            <a:avLst/>
          </a:prstGeom>
        </p:spPr>
        <p:txBody>
          <a:bodyPr anchor="t" rtlCol="false" tIns="0" lIns="0" bIns="0" rIns="0">
            <a:spAutoFit/>
          </a:bodyPr>
          <a:lstStyle/>
          <a:p>
            <a:pPr algn="just">
              <a:lnSpc>
                <a:spcPts val="5039"/>
              </a:lnSpc>
            </a:pPr>
            <a:r>
              <a:rPr lang="en-US" sz="3599">
                <a:solidFill>
                  <a:srgbClr val="000000"/>
                </a:solidFill>
                <a:latin typeface="Abril Fatface"/>
              </a:rPr>
              <a:t>Davranış Tanımlama: Alperciğim, kumları kum havuzundan dışarı atmak sanırım hoşuna gitti. </a:t>
            </a:r>
          </a:p>
          <a:p>
            <a:pPr algn="just">
              <a:lnSpc>
                <a:spcPts val="5039"/>
              </a:lnSpc>
            </a:pPr>
          </a:p>
          <a:p>
            <a:pPr algn="just">
              <a:lnSpc>
                <a:spcPts val="5039"/>
              </a:lnSpc>
            </a:pPr>
            <a:r>
              <a:rPr lang="en-US" sz="3599">
                <a:solidFill>
                  <a:srgbClr val="000000"/>
                </a:solidFill>
                <a:latin typeface="Abril Fatface"/>
              </a:rPr>
              <a:t>Sınırı İfade Etme: Ancak biz kumları kum havuzundan dışarı atmıyoruz</a:t>
            </a:r>
          </a:p>
          <a:p>
            <a:pPr algn="just">
              <a:lnSpc>
                <a:spcPts val="5039"/>
              </a:lnSpc>
            </a:pPr>
          </a:p>
          <a:p>
            <a:pPr algn="just">
              <a:lnSpc>
                <a:spcPts val="5039"/>
              </a:lnSpc>
            </a:pPr>
            <a:r>
              <a:rPr lang="en-US" sz="3599">
                <a:solidFill>
                  <a:srgbClr val="000000"/>
                </a:solidFill>
                <a:latin typeface="Abril Fatface"/>
              </a:rPr>
              <a:t>Seçenek Sunma: Eğer kumları bir yerden başka bir yere aktarmak istiyorsan, kumları bu kovanın içine doldurabilirsin.</a:t>
            </a:r>
          </a:p>
          <a:p>
            <a:pPr algn="just">
              <a:lnSpc>
                <a:spcPts val="5039"/>
              </a:lnSpc>
            </a:pPr>
          </a:p>
          <a:p>
            <a:pPr algn="just">
              <a:lnSpc>
                <a:spcPts val="5039"/>
              </a:lnSpc>
            </a:pPr>
            <a:r>
              <a:rPr lang="en-US" sz="3599">
                <a:solidFill>
                  <a:srgbClr val="000000"/>
                </a:solidFill>
                <a:latin typeface="Abril Fatface"/>
              </a:rPr>
              <a:t>Final Seçeneği: Alperciğim, eğer kumları dışarı atmayı tercih ediyorsan bu oyuna devam edemeyiz. </a:t>
            </a:r>
          </a:p>
          <a:p>
            <a:pPr algn="just">
              <a:lnSpc>
                <a:spcPts val="5039"/>
              </a:lnSpc>
            </a:pPr>
          </a:p>
          <a:p>
            <a:pPr algn="just">
              <a:lnSpc>
                <a:spcPts val="5039"/>
              </a:lnSpc>
            </a:pPr>
            <a:r>
              <a:rPr lang="en-US" sz="3599">
                <a:solidFill>
                  <a:srgbClr val="000000"/>
                </a:solidFill>
                <a:latin typeface="Abril Fatface"/>
              </a:rPr>
              <a:t>5. Aşama = Kararı Uygulama</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127677" y="1285958"/>
            <a:ext cx="9271677" cy="705484"/>
          </a:xfrm>
          <a:prstGeom prst="rect">
            <a:avLst/>
          </a:prstGeom>
        </p:spPr>
        <p:txBody>
          <a:bodyPr anchor="t" rtlCol="false" tIns="0" lIns="0" bIns="0" rIns="0">
            <a:spAutoFit/>
          </a:bodyPr>
          <a:lstStyle/>
          <a:p>
            <a:pPr algn="ctr">
              <a:lnSpc>
                <a:spcPts val="5740"/>
              </a:lnSpc>
            </a:pPr>
            <a:r>
              <a:rPr lang="en-US" sz="4100">
                <a:solidFill>
                  <a:srgbClr val="FFFFFF"/>
                </a:solidFill>
                <a:latin typeface="DejaVu Serif Bold"/>
              </a:rPr>
              <a:t>Çocuk Sınırlara Uymuyorsa ...</a:t>
            </a:r>
          </a:p>
        </p:txBody>
      </p:sp>
      <p:sp>
        <p:nvSpPr>
          <p:cNvPr name="TextBox 4" id="4"/>
          <p:cNvSpPr txBox="true"/>
          <p:nvPr/>
        </p:nvSpPr>
        <p:spPr>
          <a:xfrm rot="0">
            <a:off x="378673" y="2303145"/>
            <a:ext cx="16880627" cy="6955155"/>
          </a:xfrm>
          <a:prstGeom prst="rect">
            <a:avLst/>
          </a:prstGeom>
        </p:spPr>
        <p:txBody>
          <a:bodyPr anchor="t" rtlCol="false" tIns="0" lIns="0" bIns="0" rIns="0">
            <a:spAutoFit/>
          </a:bodyPr>
          <a:lstStyle/>
          <a:p>
            <a:pPr algn="just" marL="712470" indent="-356235" lvl="1">
              <a:lnSpc>
                <a:spcPts val="4620"/>
              </a:lnSpc>
              <a:buFont typeface="Arial"/>
              <a:buChar char="•"/>
            </a:pPr>
            <a:r>
              <a:rPr lang="en-US" sz="3300">
                <a:solidFill>
                  <a:srgbClr val="000000"/>
                </a:solidFill>
                <a:latin typeface="Abril Fatface"/>
              </a:rPr>
              <a:t>Çocuğunuz beraber belirlediğiniz bir kurala uymuyorsa, öncelikle sakin bir ses tonu ile ilgili kuralı tekrarlayın.</a:t>
            </a:r>
          </a:p>
          <a:p>
            <a:pPr algn="just" marL="712470" indent="-356235" lvl="1">
              <a:lnSpc>
                <a:spcPts val="4620"/>
              </a:lnSpc>
              <a:buFont typeface="Arial"/>
              <a:buChar char="•"/>
            </a:pPr>
            <a:r>
              <a:rPr lang="en-US" sz="3300">
                <a:solidFill>
                  <a:srgbClr val="000000"/>
                </a:solidFill>
                <a:latin typeface="Abril Fatface"/>
              </a:rPr>
              <a:t>Bunu yaparken, çocuğunuzla aynı seviyede olmayı ve göz kontağı kurmayı ihmal etmeyin</a:t>
            </a:r>
          </a:p>
          <a:p>
            <a:pPr algn="just" marL="712470" indent="-356235" lvl="1">
              <a:lnSpc>
                <a:spcPts val="4620"/>
              </a:lnSpc>
              <a:buFont typeface="Arial"/>
              <a:buChar char="•"/>
            </a:pPr>
            <a:r>
              <a:rPr lang="en-US" sz="3300">
                <a:solidFill>
                  <a:srgbClr val="000000"/>
                </a:solidFill>
                <a:latin typeface="Abril Fatface"/>
              </a:rPr>
              <a:t>Kuralı tekrarlarken, “lütfen, rica etsem, yalvarırım” gibi sözcükler yerine, kararlı ancak sert olmayan bir ses tonu ile, “.......yapmanı bekliyorum” demeyi deneyin. </a:t>
            </a:r>
          </a:p>
          <a:p>
            <a:pPr algn="just" marL="712470" indent="-356235" lvl="1">
              <a:lnSpc>
                <a:spcPts val="4620"/>
              </a:lnSpc>
              <a:buFont typeface="Arial"/>
              <a:buChar char="•"/>
            </a:pPr>
            <a:r>
              <a:rPr lang="en-US" sz="3300">
                <a:solidFill>
                  <a:srgbClr val="000000"/>
                </a:solidFill>
                <a:latin typeface="Abril Fatface"/>
              </a:rPr>
              <a:t>Yüksek ses, bağırma, şiddet uygulama, aşırı öfkelenme gibi tavırlar çocuğun kurala uymasını kolaylaştırmadığı gibi, anne babadan korkmasına ve ilerleyen zamanlarda onların anne babalık becerilerine saygı duymamasına sebep olabilir.</a:t>
            </a:r>
          </a:p>
          <a:p>
            <a:pPr algn="just" marL="712470" indent="-356235" lvl="1">
              <a:lnSpc>
                <a:spcPts val="4620"/>
              </a:lnSpc>
              <a:buFont typeface="Arial"/>
              <a:buChar char="•"/>
            </a:pPr>
            <a:r>
              <a:rPr lang="en-US" sz="3300">
                <a:solidFill>
                  <a:srgbClr val="000000"/>
                </a:solidFill>
                <a:latin typeface="Abril Fatface"/>
              </a:rPr>
              <a:t>Kuralı tekrarladıktan sonra, çocuğunuz hala uymayı reddediyorsa, “Peki, üstüne hırkanı giymediğin ve hava çok soğuk olduğu için, bu şekilde dışarı çıkmıyoruz” diyerek, davranışının sonucunu yaşamasını sağlayın. </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378673" y="1285958"/>
            <a:ext cx="9271677" cy="705484"/>
          </a:xfrm>
          <a:prstGeom prst="rect">
            <a:avLst/>
          </a:prstGeom>
        </p:spPr>
        <p:txBody>
          <a:bodyPr anchor="t" rtlCol="false" tIns="0" lIns="0" bIns="0" rIns="0">
            <a:spAutoFit/>
          </a:bodyPr>
          <a:lstStyle/>
          <a:p>
            <a:pPr algn="ctr">
              <a:lnSpc>
                <a:spcPts val="5740"/>
              </a:lnSpc>
            </a:pPr>
            <a:r>
              <a:rPr lang="en-US" sz="4100">
                <a:solidFill>
                  <a:srgbClr val="FFFFFF"/>
                </a:solidFill>
                <a:latin typeface="DejaVu Serif Bold"/>
              </a:rPr>
              <a:t>Yanlış Sınırlar Neleri Engeller?</a:t>
            </a:r>
          </a:p>
        </p:txBody>
      </p:sp>
      <p:sp>
        <p:nvSpPr>
          <p:cNvPr name="TextBox 4" id="4"/>
          <p:cNvSpPr txBox="true"/>
          <p:nvPr/>
        </p:nvSpPr>
        <p:spPr>
          <a:xfrm rot="0">
            <a:off x="1028700" y="1924767"/>
            <a:ext cx="6394923" cy="10254804"/>
          </a:xfrm>
          <a:prstGeom prst="rect">
            <a:avLst/>
          </a:prstGeom>
        </p:spPr>
        <p:txBody>
          <a:bodyPr anchor="t" rtlCol="false" tIns="0" lIns="0" bIns="0" rIns="0">
            <a:spAutoFit/>
          </a:bodyPr>
          <a:lstStyle/>
          <a:p>
            <a:pPr algn="just">
              <a:lnSpc>
                <a:spcPts val="5449"/>
              </a:lnSpc>
            </a:pPr>
          </a:p>
          <a:p>
            <a:pPr algn="just">
              <a:lnSpc>
                <a:spcPts val="5449"/>
              </a:lnSpc>
            </a:pPr>
            <a:r>
              <a:rPr lang="en-US" sz="3892">
                <a:solidFill>
                  <a:srgbClr val="000000"/>
                </a:solidFill>
                <a:latin typeface="Abril Fatface"/>
              </a:rPr>
              <a:t>Aşırı Kontrolcu Sınırlar</a:t>
            </a:r>
          </a:p>
          <a:p>
            <a:pPr algn="just">
              <a:lnSpc>
                <a:spcPts val="5449"/>
              </a:lnSpc>
            </a:pPr>
          </a:p>
          <a:p>
            <a:pPr algn="just">
              <a:lnSpc>
                <a:spcPts val="5449"/>
              </a:lnSpc>
            </a:pPr>
          </a:p>
          <a:p>
            <a:pPr algn="just">
              <a:lnSpc>
                <a:spcPts val="5449"/>
              </a:lnSpc>
            </a:pPr>
            <a:r>
              <a:rPr lang="en-US" sz="3892">
                <a:solidFill>
                  <a:srgbClr val="000000"/>
                </a:solidFill>
                <a:latin typeface="Abril Fatface"/>
              </a:rPr>
              <a:t>Kontrolsüz Sınırlar</a:t>
            </a:r>
          </a:p>
          <a:p>
            <a:pPr algn="just">
              <a:lnSpc>
                <a:spcPts val="5449"/>
              </a:lnSpc>
            </a:pPr>
          </a:p>
          <a:p>
            <a:pPr algn="just">
              <a:lnSpc>
                <a:spcPts val="5449"/>
              </a:lnSpc>
            </a:pPr>
          </a:p>
          <a:p>
            <a:pPr algn="just">
              <a:lnSpc>
                <a:spcPts val="5449"/>
              </a:lnSpc>
            </a:pPr>
            <a:r>
              <a:rPr lang="en-US" sz="3892">
                <a:solidFill>
                  <a:srgbClr val="000000"/>
                </a:solidFill>
                <a:latin typeface="Abril Fatface"/>
              </a:rPr>
              <a:t>Karışık Kontroller</a:t>
            </a:r>
          </a:p>
          <a:p>
            <a:pPr algn="just">
              <a:lnSpc>
                <a:spcPts val="5449"/>
              </a:lnSpc>
            </a:pPr>
          </a:p>
          <a:p>
            <a:pPr algn="just">
              <a:lnSpc>
                <a:spcPts val="5449"/>
              </a:lnSpc>
            </a:pPr>
          </a:p>
          <a:p>
            <a:pPr algn="just">
              <a:lnSpc>
                <a:spcPts val="5449"/>
              </a:lnSpc>
            </a:pPr>
            <a:r>
              <a:rPr lang="en-US" sz="3892">
                <a:solidFill>
                  <a:srgbClr val="000000"/>
                </a:solidFill>
                <a:latin typeface="Abril Fatface"/>
              </a:rPr>
              <a:t>Dengeli Sınırlar</a:t>
            </a:r>
          </a:p>
          <a:p>
            <a:pPr algn="just">
              <a:lnSpc>
                <a:spcPts val="5449"/>
              </a:lnSpc>
            </a:pPr>
          </a:p>
          <a:p>
            <a:pPr algn="just">
              <a:lnSpc>
                <a:spcPts val="5449"/>
              </a:lnSpc>
            </a:pPr>
          </a:p>
          <a:p>
            <a:pPr algn="just">
              <a:lnSpc>
                <a:spcPts val="5449"/>
              </a:lnSpc>
            </a:pPr>
          </a:p>
          <a:p>
            <a:pPr algn="just">
              <a:lnSpc>
                <a:spcPts val="5449"/>
              </a:lnSpc>
            </a:pPr>
          </a:p>
        </p:txBody>
      </p:sp>
      <p:sp>
        <p:nvSpPr>
          <p:cNvPr name="AutoShape 5" id="5"/>
          <p:cNvSpPr/>
          <p:nvPr/>
        </p:nvSpPr>
        <p:spPr>
          <a:xfrm>
            <a:off x="6773597" y="3065949"/>
            <a:ext cx="3373797" cy="0"/>
          </a:xfrm>
          <a:prstGeom prst="line">
            <a:avLst/>
          </a:prstGeom>
          <a:ln cap="flat" w="228600">
            <a:solidFill>
              <a:srgbClr val="FFFFFF"/>
            </a:solidFill>
            <a:prstDash val="solid"/>
            <a:headEnd type="none" len="sm" w="sm"/>
            <a:tailEnd type="triangle" len="med" w="lg"/>
          </a:ln>
        </p:spPr>
      </p:sp>
      <p:sp>
        <p:nvSpPr>
          <p:cNvPr name="AutoShape 6" id="6"/>
          <p:cNvSpPr/>
          <p:nvPr/>
        </p:nvSpPr>
        <p:spPr>
          <a:xfrm>
            <a:off x="6773597" y="5257800"/>
            <a:ext cx="3373797" cy="0"/>
          </a:xfrm>
          <a:prstGeom prst="line">
            <a:avLst/>
          </a:prstGeom>
          <a:ln cap="flat" w="228600">
            <a:solidFill>
              <a:srgbClr val="FFFFFF"/>
            </a:solidFill>
            <a:prstDash val="solid"/>
            <a:headEnd type="none" len="sm" w="sm"/>
            <a:tailEnd type="triangle" len="med" w="lg"/>
          </a:ln>
        </p:spPr>
      </p:sp>
      <p:sp>
        <p:nvSpPr>
          <p:cNvPr name="AutoShape 7" id="7"/>
          <p:cNvSpPr/>
          <p:nvPr/>
        </p:nvSpPr>
        <p:spPr>
          <a:xfrm>
            <a:off x="6773597" y="7373573"/>
            <a:ext cx="3373797" cy="0"/>
          </a:xfrm>
          <a:prstGeom prst="line">
            <a:avLst/>
          </a:prstGeom>
          <a:ln cap="flat" w="228600">
            <a:solidFill>
              <a:srgbClr val="FFFFFF"/>
            </a:solidFill>
            <a:prstDash val="solid"/>
            <a:headEnd type="none" len="sm" w="sm"/>
            <a:tailEnd type="triangle" len="med" w="lg"/>
          </a:ln>
        </p:spPr>
      </p:sp>
      <p:sp>
        <p:nvSpPr>
          <p:cNvPr name="AutoShape 8" id="8"/>
          <p:cNvSpPr/>
          <p:nvPr/>
        </p:nvSpPr>
        <p:spPr>
          <a:xfrm>
            <a:off x="6773597" y="9372600"/>
            <a:ext cx="3373797" cy="0"/>
          </a:xfrm>
          <a:prstGeom prst="line">
            <a:avLst/>
          </a:prstGeom>
          <a:ln cap="flat" w="228600">
            <a:solidFill>
              <a:srgbClr val="FFFFFF"/>
            </a:solidFill>
            <a:prstDash val="solid"/>
            <a:headEnd type="none" len="sm" w="sm"/>
            <a:tailEnd type="triangle" len="med" w="lg"/>
          </a:ln>
        </p:spPr>
      </p:sp>
      <p:sp>
        <p:nvSpPr>
          <p:cNvPr name="TextBox 9" id="9"/>
          <p:cNvSpPr txBox="true"/>
          <p:nvPr/>
        </p:nvSpPr>
        <p:spPr>
          <a:xfrm rot="0">
            <a:off x="10529288" y="2487107"/>
            <a:ext cx="7423623" cy="9139649"/>
          </a:xfrm>
          <a:prstGeom prst="rect">
            <a:avLst/>
          </a:prstGeom>
        </p:spPr>
        <p:txBody>
          <a:bodyPr anchor="t" rtlCol="false" tIns="0" lIns="0" bIns="0" rIns="0">
            <a:spAutoFit/>
          </a:bodyPr>
          <a:lstStyle/>
          <a:p>
            <a:pPr algn="just">
              <a:lnSpc>
                <a:spcPts val="4480"/>
              </a:lnSpc>
            </a:pPr>
            <a:r>
              <a:rPr lang="en-US" sz="3200">
                <a:solidFill>
                  <a:srgbClr val="000000"/>
                </a:solidFill>
                <a:latin typeface="Abril Fatface"/>
              </a:rPr>
              <a:t>Öğrenme ve sorumluluk kazanmayı engeller, isyanı körükler</a:t>
            </a:r>
          </a:p>
          <a:p>
            <a:pPr algn="just">
              <a:lnSpc>
                <a:spcPts val="5449"/>
              </a:lnSpc>
            </a:pPr>
          </a:p>
          <a:p>
            <a:pPr algn="just">
              <a:lnSpc>
                <a:spcPts val="4480"/>
              </a:lnSpc>
            </a:pPr>
            <a:r>
              <a:rPr lang="en-US" sz="3200">
                <a:solidFill>
                  <a:srgbClr val="000000"/>
                </a:solidFill>
                <a:latin typeface="Abril Fatface"/>
              </a:rPr>
              <a:t>Öğrenme ve sorumluluk kazanmayı engeller, aşırı denemeyi(test etme) körükler.</a:t>
            </a:r>
          </a:p>
          <a:p>
            <a:pPr algn="just">
              <a:lnSpc>
                <a:spcPts val="5449"/>
              </a:lnSpc>
            </a:pPr>
          </a:p>
          <a:p>
            <a:pPr algn="just">
              <a:lnSpc>
                <a:spcPts val="4480"/>
              </a:lnSpc>
            </a:pPr>
            <a:r>
              <a:rPr lang="en-US" sz="3200">
                <a:solidFill>
                  <a:srgbClr val="000000"/>
                </a:solidFill>
                <a:latin typeface="Abril Fatface"/>
              </a:rPr>
              <a:t>Öğrenme ve sorumluluk kazanmayı engeller, deneme ve isyanı körükler.</a:t>
            </a:r>
          </a:p>
          <a:p>
            <a:pPr algn="just">
              <a:lnSpc>
                <a:spcPts val="5449"/>
              </a:lnSpc>
            </a:pPr>
          </a:p>
          <a:p>
            <a:pPr algn="just">
              <a:lnSpc>
                <a:spcPts val="4480"/>
              </a:lnSpc>
            </a:pPr>
            <a:r>
              <a:rPr lang="en-US" sz="3200">
                <a:solidFill>
                  <a:srgbClr val="000000"/>
                </a:solidFill>
                <a:latin typeface="Abril Fatface"/>
              </a:rPr>
              <a:t>Öğrenme ve sorumluluk kazanmayı arttırır, işbirliğini yüreklendirir.</a:t>
            </a:r>
          </a:p>
          <a:p>
            <a:pPr algn="just">
              <a:lnSpc>
                <a:spcPts val="5449"/>
              </a:lnSpc>
            </a:pPr>
          </a:p>
          <a:p>
            <a:pPr algn="just">
              <a:lnSpc>
                <a:spcPts val="5449"/>
              </a:lnSpc>
            </a:pPr>
          </a:p>
          <a:p>
            <a:pPr algn="just">
              <a:lnSpc>
                <a:spcPts val="5449"/>
              </a:lnSpc>
            </a:pPr>
          </a:p>
        </p:txBody>
      </p:sp>
      <p:grpSp>
        <p:nvGrpSpPr>
          <p:cNvPr name="Group 10" id="10"/>
          <p:cNvGrpSpPr>
            <a:grpSpLocks noChangeAspect="true"/>
          </p:cNvGrpSpPr>
          <p:nvPr/>
        </p:nvGrpSpPr>
        <p:grpSpPr>
          <a:xfrm rot="0">
            <a:off x="16312548" y="81952"/>
            <a:ext cx="1893504" cy="1893497"/>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204632" y="-287230"/>
            <a:ext cx="18492632" cy="10861459"/>
          </a:xfrm>
          <a:prstGeom prst="rect">
            <a:avLst/>
          </a:prstGeom>
          <a:solidFill>
            <a:srgbClr val="F38124"/>
          </a:solidFill>
        </p:spPr>
      </p:sp>
      <p:grpSp>
        <p:nvGrpSpPr>
          <p:cNvPr name="Group 3" id="3"/>
          <p:cNvGrpSpPr/>
          <p:nvPr/>
        </p:nvGrpSpPr>
        <p:grpSpPr>
          <a:xfrm rot="0">
            <a:off x="9600726" y="7622438"/>
            <a:ext cx="285750" cy="285750"/>
            <a:chOff x="0" y="0"/>
            <a:chExt cx="381000" cy="381000"/>
          </a:xfrm>
        </p:grpSpPr>
        <p:grpSp>
          <p:nvGrpSpPr>
            <p:cNvPr name="Group 4" id="4"/>
            <p:cNvGrpSpPr>
              <a:grpSpLocks noChangeAspect="true"/>
            </p:cNvGrpSpPr>
            <p:nvPr/>
          </p:nvGrpSpPr>
          <p:grpSpPr>
            <a:xfrm rot="0">
              <a:off x="0" y="0"/>
              <a:ext cx="381000" cy="381000"/>
              <a:chOff x="6705600" y="1371600"/>
              <a:chExt cx="10972800" cy="10972800"/>
            </a:xfrm>
          </p:grpSpPr>
          <p:sp>
            <p:nvSpPr>
              <p:cNvPr name="Freeform 5" id="5"/>
              <p:cNvSpPr/>
              <p:nvPr/>
            </p:nvSpPr>
            <p:spPr>
              <a:xfrm flipH="false" flipV="false" rot="0">
                <a:off x="6696808" y="1100629"/>
                <a:ext cx="10990383" cy="11514742"/>
              </a:xfrm>
              <a:custGeom>
                <a:avLst/>
                <a:gdLst/>
                <a:ahLst/>
                <a:cxnLst/>
                <a:rect r="r" b="b" t="t" l="l"/>
                <a:pathLst>
                  <a:path h="11514742" w="10990383">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2E2E2E"/>
              </a:solidFill>
            </p:spPr>
          </p:sp>
        </p:grpSp>
        <p:grpSp>
          <p:nvGrpSpPr>
            <p:cNvPr name="Group 6" id="6"/>
            <p:cNvGrpSpPr>
              <a:grpSpLocks noChangeAspect="true"/>
            </p:cNvGrpSpPr>
            <p:nvPr/>
          </p:nvGrpSpPr>
          <p:grpSpPr>
            <a:xfrm rot="0">
              <a:off x="69420" y="69420"/>
              <a:ext cx="242160" cy="242160"/>
              <a:chOff x="6705600" y="1371600"/>
              <a:chExt cx="10972800" cy="10972800"/>
            </a:xfrm>
          </p:grpSpPr>
          <p:sp>
            <p:nvSpPr>
              <p:cNvPr name="Freeform 7" id="7"/>
              <p:cNvSpPr/>
              <p:nvPr/>
            </p:nvSpPr>
            <p:spPr>
              <a:xfrm flipH="false" flipV="false" rot="0">
                <a:off x="6696808" y="1100629"/>
                <a:ext cx="10990383" cy="11514742"/>
              </a:xfrm>
              <a:custGeom>
                <a:avLst/>
                <a:gdLst/>
                <a:ahLst/>
                <a:cxnLst/>
                <a:rect r="r" b="b" t="t" l="l"/>
                <a:pathLst>
                  <a:path h="11514742" w="10990383">
                    <a:moveTo>
                      <a:pt x="8792" y="5757371"/>
                    </a:moveTo>
                    <a:cubicBezTo>
                      <a:pt x="0" y="7723318"/>
                      <a:pt x="1043775" y="9543701"/>
                      <a:pt x="2744885" y="10529222"/>
                    </a:cubicBezTo>
                    <a:cubicBezTo>
                      <a:pt x="4445995" y="11514742"/>
                      <a:pt x="6544390" y="11514742"/>
                      <a:pt x="8245500" y="10529222"/>
                    </a:cubicBezTo>
                    <a:cubicBezTo>
                      <a:pt x="9946609" y="9543701"/>
                      <a:pt x="10990384" y="7723318"/>
                      <a:pt x="10981592" y="5757371"/>
                    </a:cubicBezTo>
                    <a:cubicBezTo>
                      <a:pt x="10990384" y="3791424"/>
                      <a:pt x="9946609" y="1971041"/>
                      <a:pt x="8245500" y="985520"/>
                    </a:cubicBezTo>
                    <a:cubicBezTo>
                      <a:pt x="6544390" y="0"/>
                      <a:pt x="4445995" y="0"/>
                      <a:pt x="2744885" y="985520"/>
                    </a:cubicBezTo>
                    <a:cubicBezTo>
                      <a:pt x="1043775" y="1971041"/>
                      <a:pt x="0" y="3791424"/>
                      <a:pt x="8792" y="5757371"/>
                    </a:cubicBezTo>
                    <a:close/>
                  </a:path>
                </a:pathLst>
              </a:custGeom>
              <a:solidFill>
                <a:srgbClr val="F1DCED"/>
              </a:solidFill>
            </p:spPr>
          </p:sp>
        </p:grpSp>
      </p:grpSp>
      <p:sp>
        <p:nvSpPr>
          <p:cNvPr name="Freeform 8" id="8"/>
          <p:cNvSpPr/>
          <p:nvPr/>
        </p:nvSpPr>
        <p:spPr>
          <a:xfrm flipH="false" flipV="false" rot="0">
            <a:off x="1525657" y="915555"/>
            <a:ext cx="6908166" cy="3176011"/>
          </a:xfrm>
          <a:custGeom>
            <a:avLst/>
            <a:gdLst/>
            <a:ahLst/>
            <a:cxnLst/>
            <a:rect r="r" b="b" t="t" l="l"/>
            <a:pathLst>
              <a:path h="3176011" w="6908166">
                <a:moveTo>
                  <a:pt x="0" y="0"/>
                </a:moveTo>
                <a:lnTo>
                  <a:pt x="6908165" y="0"/>
                </a:lnTo>
                <a:lnTo>
                  <a:pt x="6908165" y="3176012"/>
                </a:lnTo>
                <a:lnTo>
                  <a:pt x="0" y="3176012"/>
                </a:lnTo>
                <a:lnTo>
                  <a:pt x="0" y="0"/>
                </a:lnTo>
                <a:close/>
              </a:path>
            </a:pathLst>
          </a:custGeom>
          <a:blipFill>
            <a:blip r:embed="rId2"/>
            <a:stretch>
              <a:fillRect l="-1368" t="0" r="-1368" b="0"/>
            </a:stretch>
          </a:blipFill>
        </p:spPr>
      </p:sp>
      <p:sp>
        <p:nvSpPr>
          <p:cNvPr name="Freeform 9" id="9"/>
          <p:cNvSpPr/>
          <p:nvPr/>
        </p:nvSpPr>
        <p:spPr>
          <a:xfrm flipH="false" flipV="false" rot="0">
            <a:off x="7456249" y="3621897"/>
            <a:ext cx="3884312" cy="5964394"/>
          </a:xfrm>
          <a:custGeom>
            <a:avLst/>
            <a:gdLst/>
            <a:ahLst/>
            <a:cxnLst/>
            <a:rect r="r" b="b" t="t" l="l"/>
            <a:pathLst>
              <a:path h="5964394" w="3884312">
                <a:moveTo>
                  <a:pt x="0" y="0"/>
                </a:moveTo>
                <a:lnTo>
                  <a:pt x="3884311" y="0"/>
                </a:lnTo>
                <a:lnTo>
                  <a:pt x="3884311" y="5964394"/>
                </a:lnTo>
                <a:lnTo>
                  <a:pt x="0" y="59643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1561330" y="1392311"/>
            <a:ext cx="6836819" cy="1111250"/>
          </a:xfrm>
          <a:prstGeom prst="rect">
            <a:avLst/>
          </a:prstGeom>
        </p:spPr>
        <p:txBody>
          <a:bodyPr anchor="t" rtlCol="false" tIns="0" lIns="0" bIns="0" rIns="0">
            <a:spAutoFit/>
          </a:bodyPr>
          <a:lstStyle/>
          <a:p>
            <a:pPr algn="ctr">
              <a:lnSpc>
                <a:spcPts val="9099"/>
              </a:lnSpc>
            </a:pPr>
            <a:r>
              <a:rPr lang="en-US" sz="6499">
                <a:solidFill>
                  <a:srgbClr val="000000"/>
                </a:solidFill>
                <a:latin typeface="DejaVu Serif"/>
              </a:rPr>
              <a:t>SINIR ?</a:t>
            </a:r>
          </a:p>
        </p:txBody>
      </p:sp>
      <p:grpSp>
        <p:nvGrpSpPr>
          <p:cNvPr name="Group 11" id="11"/>
          <p:cNvGrpSpPr>
            <a:grpSpLocks noChangeAspect="true"/>
          </p:cNvGrpSpPr>
          <p:nvPr/>
        </p:nvGrpSpPr>
        <p:grpSpPr>
          <a:xfrm rot="0">
            <a:off x="16312548" y="81952"/>
            <a:ext cx="1893504" cy="1893497"/>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0" t="0" r="0" b="0"/>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1028700" y="1286474"/>
            <a:ext cx="9144000" cy="688974"/>
          </a:xfrm>
          <a:prstGeom prst="rect">
            <a:avLst/>
          </a:prstGeom>
        </p:spPr>
        <p:txBody>
          <a:bodyPr anchor="t" rtlCol="false" tIns="0" lIns="0" bIns="0" rIns="0">
            <a:spAutoFit/>
          </a:bodyPr>
          <a:lstStyle/>
          <a:p>
            <a:pPr>
              <a:lnSpc>
                <a:spcPts val="5600"/>
              </a:lnSpc>
            </a:pPr>
            <a:r>
              <a:rPr lang="en-US" sz="4000">
                <a:solidFill>
                  <a:srgbClr val="FEFCFE"/>
                </a:solidFill>
                <a:latin typeface="DejaVu Serif"/>
              </a:rPr>
              <a:t>SINIR NEDİR ?</a:t>
            </a:r>
          </a:p>
        </p:txBody>
      </p:sp>
      <p:sp>
        <p:nvSpPr>
          <p:cNvPr name="TextBox 4" id="4"/>
          <p:cNvSpPr txBox="true"/>
          <p:nvPr/>
        </p:nvSpPr>
        <p:spPr>
          <a:xfrm rot="0">
            <a:off x="1028700" y="2026643"/>
            <a:ext cx="16099254" cy="4451985"/>
          </a:xfrm>
          <a:prstGeom prst="rect">
            <a:avLst/>
          </a:prstGeom>
        </p:spPr>
        <p:txBody>
          <a:bodyPr anchor="t" rtlCol="false" tIns="0" lIns="0" bIns="0" rIns="0">
            <a:spAutoFit/>
          </a:bodyPr>
          <a:lstStyle/>
          <a:p>
            <a:pPr>
              <a:lnSpc>
                <a:spcPts val="5039"/>
              </a:lnSpc>
            </a:pPr>
          </a:p>
          <a:p>
            <a:pPr>
              <a:lnSpc>
                <a:spcPts val="5039"/>
              </a:lnSpc>
            </a:pPr>
            <a:r>
              <a:rPr lang="en-US" sz="3599">
                <a:solidFill>
                  <a:srgbClr val="000000"/>
                </a:solidFill>
                <a:latin typeface="DejaVu Serif"/>
              </a:rPr>
              <a:t>Ebeveynlerin bir kural ve beklentiyi öğretebilmek için kullandıkları sürece sınır koyma denir. Sınır koyma aynı zamanda çocuğa bakım veren kişinin, çocukla aralarındaki güvenli ilişkiye zarar vermeden, çocuğun davranışlarını kısıtlamasıdır. Sınırlar çocuğu destekleyici, koruyucu ve yaşama hazırlayıcı işleve sahiptir.</a:t>
            </a:r>
          </a:p>
          <a:p>
            <a:pPr>
              <a:lnSpc>
                <a:spcPts val="5039"/>
              </a:lnSpc>
            </a:pP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0" y="1086900"/>
            <a:ext cx="9144000" cy="688974"/>
          </a:xfrm>
          <a:prstGeom prst="rect">
            <a:avLst/>
          </a:prstGeom>
        </p:spPr>
        <p:txBody>
          <a:bodyPr anchor="t" rtlCol="false" tIns="0" lIns="0" bIns="0" rIns="0">
            <a:spAutoFit/>
          </a:bodyPr>
          <a:lstStyle/>
          <a:p>
            <a:pPr algn="ctr" marL="863606" indent="-431803" lvl="1">
              <a:lnSpc>
                <a:spcPts val="5600"/>
              </a:lnSpc>
              <a:buFont typeface="Arial"/>
              <a:buChar char="•"/>
            </a:pPr>
            <a:r>
              <a:rPr lang="en-US" sz="4000">
                <a:solidFill>
                  <a:srgbClr val="FEFCFE"/>
                </a:solidFill>
                <a:latin typeface="DejaVu Serif"/>
              </a:rPr>
              <a:t>SINIR NEDEN KOYUYORUZ?</a:t>
            </a:r>
          </a:p>
        </p:txBody>
      </p:sp>
      <p:sp>
        <p:nvSpPr>
          <p:cNvPr name="TextBox 4" id="4"/>
          <p:cNvSpPr txBox="true"/>
          <p:nvPr/>
        </p:nvSpPr>
        <p:spPr>
          <a:xfrm rot="0">
            <a:off x="1028700" y="2026643"/>
            <a:ext cx="16099254" cy="5090160"/>
          </a:xfrm>
          <a:prstGeom prst="rect">
            <a:avLst/>
          </a:prstGeom>
        </p:spPr>
        <p:txBody>
          <a:bodyPr anchor="t" rtlCol="false" tIns="0" lIns="0" bIns="0" rIns="0">
            <a:spAutoFit/>
          </a:bodyPr>
          <a:lstStyle/>
          <a:p>
            <a:pPr>
              <a:lnSpc>
                <a:spcPts val="5039"/>
              </a:lnSpc>
            </a:pPr>
            <a:r>
              <a:rPr lang="en-US" sz="3599">
                <a:solidFill>
                  <a:srgbClr val="000000"/>
                </a:solidFill>
                <a:latin typeface="DejaVu Serif"/>
              </a:rPr>
              <a:t>sınır koymamızı etkileyen süreçler nelerdir?</a:t>
            </a:r>
          </a:p>
          <a:p>
            <a:pPr marL="777238" indent="-388619" lvl="1">
              <a:lnSpc>
                <a:spcPts val="5039"/>
              </a:lnSpc>
              <a:buFont typeface="Arial"/>
              <a:buChar char="•"/>
            </a:pPr>
            <a:r>
              <a:rPr lang="en-US" sz="3599">
                <a:solidFill>
                  <a:srgbClr val="000000"/>
                </a:solidFill>
                <a:latin typeface="DejaVu Serif"/>
              </a:rPr>
              <a:t>Evdeyken anne/babanın rahat etmesi için mi?</a:t>
            </a:r>
          </a:p>
          <a:p>
            <a:pPr marL="777238" indent="-388619" lvl="1">
              <a:lnSpc>
                <a:spcPts val="5039"/>
              </a:lnSpc>
              <a:buFont typeface="Arial"/>
              <a:buChar char="•"/>
            </a:pPr>
            <a:r>
              <a:rPr lang="en-US" sz="3599">
                <a:solidFill>
                  <a:srgbClr val="000000"/>
                </a:solidFill>
                <a:latin typeface="DejaVu Serif"/>
              </a:rPr>
              <a:t>Okuldayken öğretmenin rahat etmesi için mi ?</a:t>
            </a:r>
          </a:p>
          <a:p>
            <a:pPr marL="777238" indent="-388619" lvl="1">
              <a:lnSpc>
                <a:spcPts val="5039"/>
              </a:lnSpc>
              <a:buFont typeface="Arial"/>
              <a:buChar char="•"/>
            </a:pPr>
            <a:r>
              <a:rPr lang="en-US" sz="3599">
                <a:solidFill>
                  <a:srgbClr val="000000"/>
                </a:solidFill>
                <a:latin typeface="DejaVu Serif"/>
              </a:rPr>
              <a:t>Alışkanlıklarımızdan kaynaklı olarak mı ?</a:t>
            </a:r>
          </a:p>
          <a:p>
            <a:pPr>
              <a:lnSpc>
                <a:spcPts val="5039"/>
              </a:lnSpc>
            </a:pPr>
          </a:p>
          <a:p>
            <a:pPr>
              <a:lnSpc>
                <a:spcPts val="5039"/>
              </a:lnSpc>
            </a:pPr>
            <a:r>
              <a:rPr lang="en-US" sz="3599">
                <a:solidFill>
                  <a:srgbClr val="000000"/>
                </a:solidFill>
                <a:latin typeface="DejaVu Serif"/>
              </a:rPr>
              <a:t>Yoksa çocuğumuzun güvenliği için mi ? Koyduğumuz kuralların hangisine hizmet ettiğine dikkat etmeliyiz gereğinden fazla sınır  konulmamalıdır.</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Freeform 2" id="2"/>
          <p:cNvSpPr/>
          <p:nvPr/>
        </p:nvSpPr>
        <p:spPr>
          <a:xfrm flipH="false" flipV="false" rot="0">
            <a:off x="5960393" y="2583537"/>
            <a:ext cx="5797563" cy="5797563"/>
          </a:xfrm>
          <a:custGeom>
            <a:avLst/>
            <a:gdLst/>
            <a:ahLst/>
            <a:cxnLst/>
            <a:rect r="r" b="b" t="t" l="l"/>
            <a:pathLst>
              <a:path h="5797563" w="5797563">
                <a:moveTo>
                  <a:pt x="0" y="0"/>
                </a:moveTo>
                <a:lnTo>
                  <a:pt x="5797563" y="0"/>
                </a:lnTo>
                <a:lnTo>
                  <a:pt x="5797563" y="5797564"/>
                </a:lnTo>
                <a:lnTo>
                  <a:pt x="0" y="5797564"/>
                </a:lnTo>
                <a:lnTo>
                  <a:pt x="0" y="0"/>
                </a:lnTo>
                <a:close/>
              </a:path>
            </a:pathLst>
          </a:custGeom>
          <a:blipFill>
            <a:blip r:embed="rId2"/>
            <a:stretch>
              <a:fillRect l="0" t="0" r="0" b="0"/>
            </a:stretch>
          </a:blipFill>
        </p:spPr>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4" id="4"/>
          <p:cNvSpPr txBox="true"/>
          <p:nvPr/>
        </p:nvSpPr>
        <p:spPr>
          <a:xfrm rot="0">
            <a:off x="2188746" y="1454114"/>
            <a:ext cx="16099254" cy="622935"/>
          </a:xfrm>
          <a:prstGeom prst="rect">
            <a:avLst/>
          </a:prstGeom>
        </p:spPr>
        <p:txBody>
          <a:bodyPr anchor="t" rtlCol="false" tIns="0" lIns="0" bIns="0" rIns="0">
            <a:spAutoFit/>
          </a:bodyPr>
          <a:lstStyle/>
          <a:p>
            <a:pPr>
              <a:lnSpc>
                <a:spcPts val="5039"/>
              </a:lnSpc>
            </a:pPr>
            <a:r>
              <a:rPr lang="en-US" sz="3599">
                <a:solidFill>
                  <a:srgbClr val="000000"/>
                </a:solidFill>
                <a:latin typeface="DejaVu Serif"/>
              </a:rPr>
              <a:t>Çocuğunuz boğulurken yüzme öğretmeye çalışmayın !</a:t>
            </a:r>
          </a:p>
        </p:txBody>
      </p:sp>
      <p:sp>
        <p:nvSpPr>
          <p:cNvPr name="TextBox 5" id="5"/>
          <p:cNvSpPr txBox="true"/>
          <p:nvPr/>
        </p:nvSpPr>
        <p:spPr>
          <a:xfrm rot="0">
            <a:off x="1599902" y="4553585"/>
            <a:ext cx="2488853" cy="589915"/>
          </a:xfrm>
          <a:prstGeom prst="rect">
            <a:avLst/>
          </a:prstGeom>
        </p:spPr>
        <p:txBody>
          <a:bodyPr anchor="t" rtlCol="false" tIns="0" lIns="0" bIns="0" rIns="0">
            <a:spAutoFit/>
          </a:bodyPr>
          <a:lstStyle/>
          <a:p>
            <a:pPr algn="ctr">
              <a:lnSpc>
                <a:spcPts val="4759"/>
              </a:lnSpc>
            </a:pPr>
            <a:r>
              <a:rPr lang="en-US" sz="3399">
                <a:solidFill>
                  <a:srgbClr val="000000"/>
                </a:solidFill>
                <a:latin typeface="Abril Fatface"/>
              </a:rPr>
              <a:t>anne desteği</a:t>
            </a:r>
          </a:p>
        </p:txBody>
      </p:sp>
      <p:sp>
        <p:nvSpPr>
          <p:cNvPr name="TextBox 6" id="6"/>
          <p:cNvSpPr txBox="true"/>
          <p:nvPr/>
        </p:nvSpPr>
        <p:spPr>
          <a:xfrm rot="0">
            <a:off x="13629594" y="4253547"/>
            <a:ext cx="2488853" cy="1189990"/>
          </a:xfrm>
          <a:prstGeom prst="rect">
            <a:avLst/>
          </a:prstGeom>
        </p:spPr>
        <p:txBody>
          <a:bodyPr anchor="t" rtlCol="false" tIns="0" lIns="0" bIns="0" rIns="0">
            <a:spAutoFit/>
          </a:bodyPr>
          <a:lstStyle/>
          <a:p>
            <a:pPr algn="ctr">
              <a:lnSpc>
                <a:spcPts val="4759"/>
              </a:lnSpc>
            </a:pPr>
            <a:r>
              <a:rPr lang="en-US" sz="3399">
                <a:solidFill>
                  <a:srgbClr val="000000"/>
                </a:solidFill>
                <a:latin typeface="Abril Fatface"/>
              </a:rPr>
              <a:t>babaya güven</a:t>
            </a:r>
          </a:p>
        </p:txBody>
      </p:sp>
      <p:sp>
        <p:nvSpPr>
          <p:cNvPr name="TextBox 7" id="7"/>
          <p:cNvSpPr txBox="true"/>
          <p:nvPr/>
        </p:nvSpPr>
        <p:spPr>
          <a:xfrm rot="0">
            <a:off x="2844329" y="6217816"/>
            <a:ext cx="2061270" cy="589915"/>
          </a:xfrm>
          <a:prstGeom prst="rect">
            <a:avLst/>
          </a:prstGeom>
        </p:spPr>
        <p:txBody>
          <a:bodyPr anchor="t" rtlCol="false" tIns="0" lIns="0" bIns="0" rIns="0">
            <a:spAutoFit/>
          </a:bodyPr>
          <a:lstStyle/>
          <a:p>
            <a:pPr algn="ctr">
              <a:lnSpc>
                <a:spcPts val="4759"/>
              </a:lnSpc>
            </a:pPr>
            <a:r>
              <a:rPr lang="en-US" sz="3399">
                <a:solidFill>
                  <a:srgbClr val="000000"/>
                </a:solidFill>
                <a:latin typeface="Abril Fatface"/>
              </a:rPr>
              <a:t>Çaresizlik</a:t>
            </a:r>
          </a:p>
        </p:txBody>
      </p:sp>
      <p:sp>
        <p:nvSpPr>
          <p:cNvPr name="TextBox 8" id="8"/>
          <p:cNvSpPr txBox="true"/>
          <p:nvPr/>
        </p:nvSpPr>
        <p:spPr>
          <a:xfrm rot="0">
            <a:off x="11769757" y="6217816"/>
            <a:ext cx="3929268" cy="1189990"/>
          </a:xfrm>
          <a:prstGeom prst="rect">
            <a:avLst/>
          </a:prstGeom>
        </p:spPr>
        <p:txBody>
          <a:bodyPr anchor="t" rtlCol="false" tIns="0" lIns="0" bIns="0" rIns="0">
            <a:spAutoFit/>
          </a:bodyPr>
          <a:lstStyle/>
          <a:p>
            <a:pPr algn="ctr">
              <a:lnSpc>
                <a:spcPts val="4759"/>
              </a:lnSpc>
            </a:pPr>
            <a:r>
              <a:rPr lang="en-US" sz="3399">
                <a:solidFill>
                  <a:srgbClr val="000000"/>
                </a:solidFill>
                <a:latin typeface="Abril Fatface"/>
              </a:rPr>
              <a:t>Danışabileceği ebecyn</a:t>
            </a:r>
          </a:p>
        </p:txBody>
      </p:sp>
      <p:sp>
        <p:nvSpPr>
          <p:cNvPr name="TextBox 9" id="9"/>
          <p:cNvSpPr txBox="true"/>
          <p:nvPr/>
        </p:nvSpPr>
        <p:spPr>
          <a:xfrm rot="0">
            <a:off x="6733791" y="9153525"/>
            <a:ext cx="4250767" cy="880111"/>
          </a:xfrm>
          <a:prstGeom prst="rect">
            <a:avLst/>
          </a:prstGeom>
        </p:spPr>
        <p:txBody>
          <a:bodyPr anchor="t" rtlCol="false" tIns="0" lIns="0" bIns="0" rIns="0">
            <a:spAutoFit/>
          </a:bodyPr>
          <a:lstStyle/>
          <a:p>
            <a:pPr algn="ctr">
              <a:lnSpc>
                <a:spcPts val="7139"/>
              </a:lnSpc>
            </a:pPr>
            <a:r>
              <a:rPr lang="en-US" sz="5099">
                <a:solidFill>
                  <a:srgbClr val="000000"/>
                </a:solidFill>
                <a:latin typeface="Abril Fatface"/>
              </a:rPr>
              <a:t>AİLE</a:t>
            </a:r>
          </a:p>
        </p:txBody>
      </p:sp>
      <p:grpSp>
        <p:nvGrpSpPr>
          <p:cNvPr name="Group 10" id="10"/>
          <p:cNvGrpSpPr>
            <a:grpSpLocks noChangeAspect="true"/>
          </p:cNvGrpSpPr>
          <p:nvPr/>
        </p:nvGrpSpPr>
        <p:grpSpPr>
          <a:xfrm rot="0">
            <a:off x="16312548" y="81952"/>
            <a:ext cx="1893504" cy="1893497"/>
            <a:chOff x="0" y="0"/>
            <a:chExt cx="6350000" cy="6349975"/>
          </a:xfrm>
        </p:grpSpPr>
        <p:sp>
          <p:nvSpPr>
            <p:cNvPr name="Freeform 11" id="1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7175433" y="-33438"/>
            <a:ext cx="4192488"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Sınır Koyma</a:t>
            </a:r>
          </a:p>
        </p:txBody>
      </p:sp>
      <p:sp>
        <p:nvSpPr>
          <p:cNvPr name="TextBox 3" id="3"/>
          <p:cNvSpPr txBox="true"/>
          <p:nvPr/>
        </p:nvSpPr>
        <p:spPr>
          <a:xfrm rot="0">
            <a:off x="0" y="1737150"/>
            <a:ext cx="17718055" cy="8089900"/>
          </a:xfrm>
          <a:prstGeom prst="rect">
            <a:avLst/>
          </a:prstGeom>
        </p:spPr>
        <p:txBody>
          <a:bodyPr anchor="t" rtlCol="false" tIns="0" lIns="0" bIns="0" rIns="0">
            <a:spAutoFit/>
          </a:bodyPr>
          <a:lstStyle/>
          <a:p>
            <a:pPr>
              <a:lnSpc>
                <a:spcPts val="5599"/>
              </a:lnSpc>
            </a:pPr>
            <a:r>
              <a:rPr lang="en-US" sz="3999">
                <a:solidFill>
                  <a:srgbClr val="FFFFFF"/>
                </a:solidFill>
                <a:latin typeface="Abril Fatface"/>
              </a:rPr>
              <a:t>Sınır koyarken  nelere dikkat etmeliyiz?</a:t>
            </a:r>
          </a:p>
          <a:p>
            <a:pPr>
              <a:lnSpc>
                <a:spcPts val="5039"/>
              </a:lnSpc>
            </a:pPr>
          </a:p>
          <a:p>
            <a:pPr marL="777238" indent="-388619" lvl="1">
              <a:lnSpc>
                <a:spcPts val="5039"/>
              </a:lnSpc>
              <a:buFont typeface="Arial"/>
              <a:buChar char="•"/>
            </a:pPr>
            <a:r>
              <a:rPr lang="en-US" sz="3599">
                <a:solidFill>
                  <a:srgbClr val="000000"/>
                </a:solidFill>
                <a:latin typeface="Abril Fatface"/>
              </a:rPr>
              <a:t>Sınır koyarken çocuğumuzun duygularına önem vermeliyiz. Onu yıpratacak, öz saygısını zedeleyecek kurallardan uzak durmalıyız.</a:t>
            </a:r>
          </a:p>
          <a:p>
            <a:pPr marL="777238" indent="-388619" lvl="1">
              <a:lnSpc>
                <a:spcPts val="5039"/>
              </a:lnSpc>
              <a:buFont typeface="Arial"/>
              <a:buChar char="•"/>
            </a:pPr>
            <a:r>
              <a:rPr lang="en-US" sz="3599">
                <a:solidFill>
                  <a:srgbClr val="000000"/>
                </a:solidFill>
                <a:latin typeface="Abril Fatface"/>
              </a:rPr>
              <a:t>Koyulan kuralları çocuğumuzla konuşmalı neden koyduğumuzu, neden bu kurala ihtiyacımız olduğunu açıklamalıyız.</a:t>
            </a:r>
          </a:p>
          <a:p>
            <a:pPr>
              <a:lnSpc>
                <a:spcPts val="5599"/>
              </a:lnSpc>
            </a:pPr>
            <a:r>
              <a:rPr lang="en-US" sz="3999">
                <a:solidFill>
                  <a:srgbClr val="FFFFFF"/>
                </a:solidFill>
                <a:latin typeface="Abril Fatface"/>
              </a:rPr>
              <a:t>Sınır Koymanın Amaçları</a:t>
            </a:r>
          </a:p>
          <a:p>
            <a:pPr>
              <a:lnSpc>
                <a:spcPts val="5599"/>
              </a:lnSpc>
            </a:pPr>
          </a:p>
          <a:p>
            <a:pPr marL="863596" indent="-431798" lvl="1">
              <a:lnSpc>
                <a:spcPts val="5599"/>
              </a:lnSpc>
              <a:buFont typeface="Arial"/>
              <a:buChar char="•"/>
            </a:pPr>
            <a:r>
              <a:rPr lang="en-US" sz="3999">
                <a:solidFill>
                  <a:srgbClr val="000000"/>
                </a:solidFill>
                <a:latin typeface="Abril Fatface"/>
              </a:rPr>
              <a:t>Çocuğumuzun kendini kontrol etmesi, kendi davranışlarının sorumluluğunu alması </a:t>
            </a:r>
          </a:p>
          <a:p>
            <a:pPr marL="863596" indent="-431798" lvl="1">
              <a:lnSpc>
                <a:spcPts val="5599"/>
              </a:lnSpc>
              <a:buFont typeface="Arial"/>
              <a:buChar char="•"/>
            </a:pPr>
            <a:r>
              <a:rPr lang="en-US" sz="3999">
                <a:solidFill>
                  <a:srgbClr val="000000"/>
                </a:solidFill>
                <a:latin typeface="Abril Fatface"/>
              </a:rPr>
              <a:t>Karşılıklı saygı ortamı oluşturabilmek</a:t>
            </a:r>
          </a:p>
          <a:p>
            <a:pPr marL="863596" indent="-431798" lvl="1">
              <a:lnSpc>
                <a:spcPts val="5599"/>
              </a:lnSpc>
              <a:buFont typeface="Arial"/>
              <a:buChar char="•"/>
            </a:pPr>
            <a:r>
              <a:rPr lang="en-US" sz="3999">
                <a:solidFill>
                  <a:srgbClr val="000000"/>
                </a:solidFill>
                <a:latin typeface="Abril Fatface"/>
              </a:rPr>
              <a:t>Çocuğunuzun ve çevresindekilerin sağlığını koruyabilmek</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Freeform 2" id="2"/>
          <p:cNvSpPr/>
          <p:nvPr/>
        </p:nvSpPr>
        <p:spPr>
          <a:xfrm flipH="false" flipV="false" rot="0">
            <a:off x="11571140" y="2706093"/>
            <a:ext cx="6716860" cy="6716860"/>
          </a:xfrm>
          <a:custGeom>
            <a:avLst/>
            <a:gdLst/>
            <a:ahLst/>
            <a:cxnLst/>
            <a:rect r="r" b="b" t="t" l="l"/>
            <a:pathLst>
              <a:path h="6716860" w="6716860">
                <a:moveTo>
                  <a:pt x="0" y="0"/>
                </a:moveTo>
                <a:lnTo>
                  <a:pt x="6716860" y="0"/>
                </a:lnTo>
                <a:lnTo>
                  <a:pt x="6716860" y="6716860"/>
                </a:lnTo>
                <a:lnTo>
                  <a:pt x="0" y="6716860"/>
                </a:lnTo>
                <a:lnTo>
                  <a:pt x="0" y="0"/>
                </a:lnTo>
                <a:close/>
              </a:path>
            </a:pathLst>
          </a:custGeom>
          <a:blipFill>
            <a:blip r:embed="rId2"/>
            <a:stretch>
              <a:fillRect l="0" t="0" r="0" b="0"/>
            </a:stretch>
          </a:blipFill>
        </p:spPr>
      </p:sp>
      <p:sp>
        <p:nvSpPr>
          <p:cNvPr name="TextBox 3" id="3"/>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4" id="4"/>
          <p:cNvSpPr txBox="true"/>
          <p:nvPr/>
        </p:nvSpPr>
        <p:spPr>
          <a:xfrm rot="0">
            <a:off x="1028700" y="2026643"/>
            <a:ext cx="16099254" cy="679450"/>
          </a:xfrm>
          <a:prstGeom prst="rect">
            <a:avLst/>
          </a:prstGeom>
        </p:spPr>
        <p:txBody>
          <a:bodyPr anchor="t" rtlCol="false" tIns="0" lIns="0" bIns="0" rIns="0">
            <a:spAutoFit/>
          </a:bodyPr>
          <a:lstStyle/>
          <a:p>
            <a:pPr>
              <a:lnSpc>
                <a:spcPts val="5599"/>
              </a:lnSpc>
            </a:pPr>
            <a:r>
              <a:rPr lang="en-US" sz="3999">
                <a:solidFill>
                  <a:srgbClr val="FFFFFF"/>
                </a:solidFill>
                <a:latin typeface="DejaVu Serif Bold"/>
              </a:rPr>
              <a:t>Hangi Durumlarda Sınır Koymalıyım ?</a:t>
            </a:r>
          </a:p>
        </p:txBody>
      </p:sp>
      <p:sp>
        <p:nvSpPr>
          <p:cNvPr name="TextBox 5" id="5"/>
          <p:cNvSpPr txBox="true"/>
          <p:nvPr/>
        </p:nvSpPr>
        <p:spPr>
          <a:xfrm rot="0">
            <a:off x="660102" y="2832594"/>
            <a:ext cx="9784386" cy="6222032"/>
          </a:xfrm>
          <a:prstGeom prst="rect">
            <a:avLst/>
          </a:prstGeom>
        </p:spPr>
        <p:txBody>
          <a:bodyPr anchor="t" rtlCol="false" tIns="0" lIns="0" bIns="0" rIns="0">
            <a:spAutoFit/>
          </a:bodyPr>
          <a:lstStyle/>
          <a:p>
            <a:pPr algn="just" marL="871825" indent="-435913" lvl="1">
              <a:lnSpc>
                <a:spcPts val="5653"/>
              </a:lnSpc>
              <a:buFont typeface="Arial"/>
              <a:buChar char="•"/>
            </a:pPr>
            <a:r>
              <a:rPr lang="en-US" sz="4038">
                <a:solidFill>
                  <a:srgbClr val="000000"/>
                </a:solidFill>
                <a:latin typeface="Abril Fatface"/>
              </a:rPr>
              <a:t>Cama taş atıyorsa</a:t>
            </a:r>
          </a:p>
          <a:p>
            <a:pPr algn="just" marL="871825" indent="-435913" lvl="1">
              <a:lnSpc>
                <a:spcPts val="5653"/>
              </a:lnSpc>
              <a:buFont typeface="Arial"/>
              <a:buChar char="•"/>
            </a:pPr>
            <a:r>
              <a:rPr lang="en-US" sz="4038">
                <a:solidFill>
                  <a:srgbClr val="000000"/>
                </a:solidFill>
                <a:latin typeface="Abril Fatface"/>
              </a:rPr>
              <a:t>Arkadaşlarına ve/veya kendisine zarar veriyorsa</a:t>
            </a:r>
          </a:p>
          <a:p>
            <a:pPr algn="just" marL="755649" indent="-377824" lvl="1">
              <a:lnSpc>
                <a:spcPts val="4899"/>
              </a:lnSpc>
              <a:buFont typeface="Arial"/>
              <a:buChar char="•"/>
            </a:pPr>
            <a:r>
              <a:rPr lang="en-US" sz="3499">
                <a:solidFill>
                  <a:srgbClr val="000000"/>
                </a:solidFill>
                <a:latin typeface="Abril Fatface"/>
              </a:rPr>
              <a:t>Anlaştığınız sürenin üstünde bilgisayar/telefon/tablet oynuyorsa</a:t>
            </a:r>
          </a:p>
          <a:p>
            <a:pPr algn="just" marL="871825" indent="-435913" lvl="1">
              <a:lnSpc>
                <a:spcPts val="5653"/>
              </a:lnSpc>
              <a:buFont typeface="Arial"/>
              <a:buChar char="•"/>
            </a:pPr>
            <a:r>
              <a:rPr lang="en-US" sz="4038">
                <a:solidFill>
                  <a:srgbClr val="000000"/>
                </a:solidFill>
                <a:latin typeface="Abril Fatface"/>
              </a:rPr>
              <a:t>Çocuğun isteği zaman dışarı çıkmak istemesi, </a:t>
            </a:r>
          </a:p>
          <a:p>
            <a:pPr algn="just" marL="871825" indent="-435913" lvl="1">
              <a:lnSpc>
                <a:spcPts val="5653"/>
              </a:lnSpc>
              <a:buFont typeface="Arial"/>
              <a:buChar char="•"/>
            </a:pPr>
            <a:r>
              <a:rPr lang="en-US" sz="4038">
                <a:solidFill>
                  <a:srgbClr val="000000"/>
                </a:solidFill>
                <a:latin typeface="Abril Fatface"/>
              </a:rPr>
              <a:t>Arkadaşlarıyla geçirdiği zamanı uzatma isteği, </a:t>
            </a:r>
          </a:p>
        </p:txBody>
      </p:sp>
      <p:grpSp>
        <p:nvGrpSpPr>
          <p:cNvPr name="Group 6" id="6"/>
          <p:cNvGrpSpPr>
            <a:grpSpLocks noChangeAspect="true"/>
          </p:cNvGrpSpPr>
          <p:nvPr/>
        </p:nvGrpSpPr>
        <p:grpSpPr>
          <a:xfrm rot="0">
            <a:off x="16312548" y="81952"/>
            <a:ext cx="1893504" cy="1893497"/>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TextBox 2" id="2"/>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sp>
        <p:nvSpPr>
          <p:cNvPr name="TextBox 3" id="3"/>
          <p:cNvSpPr txBox="true"/>
          <p:nvPr/>
        </p:nvSpPr>
        <p:spPr>
          <a:xfrm rot="0">
            <a:off x="1028700" y="2007593"/>
            <a:ext cx="16099254" cy="5749290"/>
          </a:xfrm>
          <a:prstGeom prst="rect">
            <a:avLst/>
          </a:prstGeom>
        </p:spPr>
        <p:txBody>
          <a:bodyPr anchor="t" rtlCol="false" tIns="0" lIns="0" bIns="0" rIns="0">
            <a:spAutoFit/>
          </a:bodyPr>
          <a:lstStyle/>
          <a:p>
            <a:pPr>
              <a:lnSpc>
                <a:spcPts val="5880"/>
              </a:lnSpc>
            </a:pPr>
            <a:r>
              <a:rPr lang="en-US" sz="4200">
                <a:solidFill>
                  <a:srgbClr val="FFFFFF"/>
                </a:solidFill>
                <a:latin typeface="DejaVu Serif Bold"/>
              </a:rPr>
              <a:t>Sınır Koyma ve Şiddet</a:t>
            </a:r>
          </a:p>
          <a:p>
            <a:pPr>
              <a:lnSpc>
                <a:spcPts val="4200"/>
              </a:lnSpc>
            </a:pPr>
          </a:p>
          <a:p>
            <a:pPr>
              <a:lnSpc>
                <a:spcPts val="5039"/>
              </a:lnSpc>
            </a:pPr>
            <a:r>
              <a:rPr lang="en-US" sz="3599">
                <a:solidFill>
                  <a:srgbClr val="000000"/>
                </a:solidFill>
                <a:latin typeface="DejaVu Serif Bold"/>
              </a:rPr>
              <a:t>Ebeveynler ve öğretmenler çocukluk çağındaki bireylerin şiddete yönelimlerine kesinlikle onay vermemeli, çocuk şiddet uygulamakta ısrarcı olursa fiziksel olarak engellenmelidir.</a:t>
            </a:r>
          </a:p>
          <a:p>
            <a:pPr>
              <a:lnSpc>
                <a:spcPts val="5039"/>
              </a:lnSpc>
            </a:pPr>
          </a:p>
          <a:p>
            <a:pPr>
              <a:lnSpc>
                <a:spcPts val="5039"/>
              </a:lnSpc>
            </a:pPr>
            <a:r>
              <a:rPr lang="en-US" sz="3599">
                <a:solidFill>
                  <a:srgbClr val="000000"/>
                </a:solidFill>
                <a:latin typeface="DejaVu Serif Bold"/>
              </a:rPr>
              <a:t>Çocuğun öfke ve yalnızlık isteğine her zaman saygı duyulmalı fakat bu duygunun saldırganlık ve şiddet olarak kendini göstermesine izin verilmemelidir.</a:t>
            </a:r>
          </a:p>
        </p:txBody>
      </p:sp>
      <p:grpSp>
        <p:nvGrpSpPr>
          <p:cNvPr name="Group 4" id="4"/>
          <p:cNvGrpSpPr>
            <a:grpSpLocks noChangeAspect="true"/>
          </p:cNvGrpSpPr>
          <p:nvPr/>
        </p:nvGrpSpPr>
        <p:grpSpPr>
          <a:xfrm rot="0">
            <a:off x="16312548" y="81952"/>
            <a:ext cx="1893504" cy="1893497"/>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0" t="0" r="0" b="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38124"/>
        </a:solidFill>
      </p:bgPr>
    </p:bg>
    <p:spTree>
      <p:nvGrpSpPr>
        <p:cNvPr id="1" name=""/>
        <p:cNvGrpSpPr/>
        <p:nvPr/>
      </p:nvGrpSpPr>
      <p:grpSpPr>
        <a:xfrm>
          <a:off x="0" y="0"/>
          <a:ext cx="0" cy="0"/>
          <a:chOff x="0" y="0"/>
          <a:chExt cx="0" cy="0"/>
        </a:xfrm>
      </p:grpSpPr>
      <p:sp>
        <p:nvSpPr>
          <p:cNvPr name="Freeform 2" id="2"/>
          <p:cNvSpPr/>
          <p:nvPr/>
        </p:nvSpPr>
        <p:spPr>
          <a:xfrm flipH="false" flipV="false" rot="0">
            <a:off x="5298215" y="6203140"/>
            <a:ext cx="5438753" cy="3055160"/>
          </a:xfrm>
          <a:custGeom>
            <a:avLst/>
            <a:gdLst/>
            <a:ahLst/>
            <a:cxnLst/>
            <a:rect r="r" b="b" t="t" l="l"/>
            <a:pathLst>
              <a:path h="3055160" w="5438753">
                <a:moveTo>
                  <a:pt x="0" y="0"/>
                </a:moveTo>
                <a:lnTo>
                  <a:pt x="5438752" y="0"/>
                </a:lnTo>
                <a:lnTo>
                  <a:pt x="5438752" y="3055160"/>
                </a:lnTo>
                <a:lnTo>
                  <a:pt x="0" y="3055160"/>
                </a:lnTo>
                <a:lnTo>
                  <a:pt x="0" y="0"/>
                </a:lnTo>
                <a:close/>
              </a:path>
            </a:pathLst>
          </a:custGeom>
          <a:blipFill>
            <a:blip r:embed="rId2"/>
            <a:stretch>
              <a:fillRect l="0" t="0" r="0" b="0"/>
            </a:stretch>
          </a:blipFill>
        </p:spPr>
      </p:sp>
      <p:sp>
        <p:nvSpPr>
          <p:cNvPr name="TextBox 3" id="3"/>
          <p:cNvSpPr txBox="true"/>
          <p:nvPr/>
        </p:nvSpPr>
        <p:spPr>
          <a:xfrm rot="-60000">
            <a:off x="1050310" y="2026454"/>
            <a:ext cx="16099254" cy="3175635"/>
          </a:xfrm>
          <a:prstGeom prst="rect">
            <a:avLst/>
          </a:prstGeom>
        </p:spPr>
        <p:txBody>
          <a:bodyPr anchor="t" rtlCol="false" tIns="0" lIns="0" bIns="0" rIns="0">
            <a:spAutoFit/>
          </a:bodyPr>
          <a:lstStyle/>
          <a:p>
            <a:pPr marL="777240" indent="-388620" lvl="1">
              <a:lnSpc>
                <a:spcPts val="5040"/>
              </a:lnSpc>
              <a:buFont typeface="Arial"/>
              <a:buChar char="•"/>
            </a:pPr>
            <a:r>
              <a:rPr lang="en-US" sz="3600">
                <a:solidFill>
                  <a:srgbClr val="000000"/>
                </a:solidFill>
                <a:latin typeface="DejaVu Serif Bold"/>
              </a:rPr>
              <a:t>Kronik olarak öfkeli davranışlar gösteren,</a:t>
            </a:r>
          </a:p>
          <a:p>
            <a:pPr marL="777240" indent="-388620" lvl="1">
              <a:lnSpc>
                <a:spcPts val="5040"/>
              </a:lnSpc>
              <a:buFont typeface="Arial"/>
              <a:buChar char="•"/>
            </a:pPr>
            <a:r>
              <a:rPr lang="en-US" sz="3600">
                <a:solidFill>
                  <a:srgbClr val="000000"/>
                </a:solidFill>
                <a:latin typeface="DejaVu Serif Bold"/>
              </a:rPr>
              <a:t>Sürekli karşı koyan,</a:t>
            </a:r>
          </a:p>
          <a:p>
            <a:pPr marL="777240" indent="-388620" lvl="1">
              <a:lnSpc>
                <a:spcPts val="5040"/>
              </a:lnSpc>
              <a:buFont typeface="Arial"/>
              <a:buChar char="•"/>
            </a:pPr>
            <a:r>
              <a:rPr lang="en-US" sz="3600">
                <a:solidFill>
                  <a:srgbClr val="000000"/>
                </a:solidFill>
                <a:latin typeface="DejaVu Serif Bold"/>
              </a:rPr>
              <a:t>Aileden ayrılma anlarında problemler yaşayan,</a:t>
            </a:r>
          </a:p>
          <a:p>
            <a:pPr marL="777240" indent="-388620" lvl="1">
              <a:lnSpc>
                <a:spcPts val="5040"/>
              </a:lnSpc>
              <a:buFont typeface="Arial"/>
              <a:buChar char="•"/>
            </a:pPr>
            <a:r>
              <a:rPr lang="en-US" sz="3600">
                <a:solidFill>
                  <a:srgbClr val="000000"/>
                </a:solidFill>
                <a:latin typeface="DejaVu Serif Bold"/>
              </a:rPr>
              <a:t>Duygusal sorunlar yaşayan çocuklarımız için mutlaka bir uzman desteği alınması gereklidir.</a:t>
            </a:r>
          </a:p>
        </p:txBody>
      </p:sp>
      <p:sp>
        <p:nvSpPr>
          <p:cNvPr name="TextBox 4" id="4"/>
          <p:cNvSpPr txBox="true"/>
          <p:nvPr/>
        </p:nvSpPr>
        <p:spPr>
          <a:xfrm rot="0">
            <a:off x="6773597" y="-33438"/>
            <a:ext cx="4996160" cy="1057263"/>
          </a:xfrm>
          <a:prstGeom prst="rect">
            <a:avLst/>
          </a:prstGeom>
        </p:spPr>
        <p:txBody>
          <a:bodyPr anchor="t" rtlCol="false" tIns="0" lIns="0" bIns="0" rIns="0">
            <a:spAutoFit/>
          </a:bodyPr>
          <a:lstStyle/>
          <a:p>
            <a:pPr algn="ctr">
              <a:lnSpc>
                <a:spcPts val="8400"/>
              </a:lnSpc>
            </a:pPr>
            <a:r>
              <a:rPr lang="en-US" sz="6000">
                <a:solidFill>
                  <a:srgbClr val="FFFFFF"/>
                </a:solidFill>
                <a:latin typeface="Arimo"/>
              </a:rPr>
              <a:t>SINIR KOYMA</a:t>
            </a:r>
          </a:p>
        </p:txBody>
      </p:sp>
      <p:grpSp>
        <p:nvGrpSpPr>
          <p:cNvPr name="Group 5" id="5"/>
          <p:cNvGrpSpPr>
            <a:grpSpLocks noChangeAspect="true"/>
          </p:cNvGrpSpPr>
          <p:nvPr/>
        </p:nvGrpSpPr>
        <p:grpSpPr>
          <a:xfrm rot="0">
            <a:off x="16312548" y="81952"/>
            <a:ext cx="1893504" cy="1893497"/>
            <a:chOff x="0" y="0"/>
            <a:chExt cx="6350000" cy="6349975"/>
          </a:xfrm>
        </p:grpSpPr>
        <p:sp>
          <p:nvSpPr>
            <p:cNvPr name="Freeform 6" id="6"/>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t="0" r="0"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DAFRoMmi3tg</dc:identifier>
  <dcterms:modified xsi:type="dcterms:W3CDTF">2011-08-01T06:04:30Z</dcterms:modified>
  <cp:revision>1</cp:revision>
  <dc:title>SINIR KOYMA</dc:title>
</cp:coreProperties>
</file>