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entury Gothic Paneuropean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Unicode" charset="-128"/>
      <p:regular r:id="rId26"/>
    </p:embeddedFont>
    <p:embeddedFont>
      <p:font typeface="Questrial" charset="0"/>
      <p:regular r:id="rId27"/>
    </p:embeddedFont>
    <p:embeddedFont>
      <p:font typeface="Arial Unicode Bold" charset="-128"/>
      <p:regular r:id="rId28"/>
    </p:embeddedFont>
    <p:embeddedFont>
      <p:font typeface="Arial Bold" charset="-9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4" Type="http://schemas.openxmlformats.org/officeDocument/2006/relationships/image" Target="../media/image24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40.sv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8.svg"/><Relationship Id="rId12" Type="http://schemas.openxmlformats.org/officeDocument/2006/relationships/image" Target="../media/image5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0.svg"/><Relationship Id="rId3" Type="http://schemas.openxmlformats.org/officeDocument/2006/relationships/image" Target="../media/image17.png"/><Relationship Id="rId7" Type="http://schemas.openxmlformats.org/officeDocument/2006/relationships/image" Target="../media/image54.sv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6.sv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png"/><Relationship Id="rId5" Type="http://schemas.openxmlformats.org/officeDocument/2006/relationships/image" Target="../media/image26.sv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89222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666" y="197010"/>
            <a:ext cx="1999583" cy="19995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504487" y="1352430"/>
            <a:ext cx="8207921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</a:pPr>
            <a:r>
              <a:rPr lang="en-US" sz="9999" dirty="0" smtClean="0">
                <a:solidFill>
                  <a:srgbClr val="000000"/>
                </a:solidFill>
                <a:latin typeface="Century Gothic Paneuropean"/>
              </a:rPr>
              <a:t>K</a:t>
            </a:r>
            <a:r>
              <a:rPr lang="tr-TR" sz="9999" dirty="0" smtClean="0">
                <a:solidFill>
                  <a:srgbClr val="000000"/>
                </a:solidFill>
                <a:latin typeface="Century Gothic Paneuropean"/>
              </a:rPr>
              <a:t>İ</a:t>
            </a:r>
            <a:r>
              <a:rPr lang="en-US" sz="9999" dirty="0" smtClean="0">
                <a:solidFill>
                  <a:srgbClr val="000000"/>
                </a:solidFill>
                <a:latin typeface="Century Gothic Paneuropean"/>
              </a:rPr>
              <a:t>Ş</a:t>
            </a:r>
            <a:r>
              <a:rPr lang="tr-TR" sz="9999" dirty="0" smtClean="0">
                <a:solidFill>
                  <a:srgbClr val="000000"/>
                </a:solidFill>
                <a:latin typeface="Century Gothic Paneuropean"/>
              </a:rPr>
              <a:t>İ</a:t>
            </a:r>
            <a:r>
              <a:rPr lang="en-US" sz="9999" dirty="0" smtClean="0">
                <a:solidFill>
                  <a:srgbClr val="000000"/>
                </a:solidFill>
                <a:latin typeface="Century Gothic Paneuropean"/>
              </a:rPr>
              <a:t>SEL </a:t>
            </a:r>
            <a:r>
              <a:rPr lang="en-US" sz="9999" dirty="0">
                <a:solidFill>
                  <a:srgbClr val="000000"/>
                </a:solidFill>
                <a:latin typeface="Century Gothic Paneuropean"/>
              </a:rPr>
              <a:t>SINIRLARIM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23678" y="5204441"/>
            <a:ext cx="9812505" cy="190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977">
                <a:solidFill>
                  <a:srgbClr val="000000"/>
                </a:solidFill>
                <a:latin typeface="Century Gothic Paneuropean"/>
              </a:rPr>
              <a:t>PSİKOLOJİK DANIŞMAN</a:t>
            </a:r>
          </a:p>
          <a:p>
            <a:pPr algn="ctr">
              <a:lnSpc>
                <a:spcPts val="5091"/>
              </a:lnSpc>
            </a:pPr>
            <a:r>
              <a:rPr lang="en-US" sz="3977">
                <a:solidFill>
                  <a:srgbClr val="000000"/>
                </a:solidFill>
                <a:latin typeface="Century Gothic Paneuropean"/>
              </a:rPr>
              <a:t>HATİCE DOBUR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endParaRPr lang="en-US" sz="3977">
              <a:solidFill>
                <a:srgbClr val="000000"/>
              </a:solidFill>
              <a:latin typeface="Century Gothic Paneurope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97618" y="7755566"/>
            <a:ext cx="13092763" cy="115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577">
                <a:solidFill>
                  <a:srgbClr val="000000"/>
                </a:solidFill>
                <a:latin typeface="Century Gothic Paneuropean"/>
              </a:rPr>
              <a:t>BAĞCILAR REHBERLİK VE ARAŞTIRMA MERKEZİ</a:t>
            </a:r>
          </a:p>
          <a:p>
            <a:pPr algn="ctr">
              <a:lnSpc>
                <a:spcPts val="4579"/>
              </a:lnSpc>
              <a:spcBef>
                <a:spcPct val="0"/>
              </a:spcBef>
            </a:pPr>
            <a:endParaRPr lang="en-US" sz="3577">
              <a:solidFill>
                <a:srgbClr val="000000"/>
              </a:solidFill>
              <a:latin typeface="Century Gothic Paneurope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94454" y="-2216286"/>
            <a:ext cx="7591881" cy="7841380"/>
          </a:xfrm>
          <a:custGeom>
            <a:avLst/>
            <a:gdLst/>
            <a:ahLst/>
            <a:cxnLst/>
            <a:rect l="l" t="t" r="r" b="b"/>
            <a:pathLst>
              <a:path w="7591881" h="7841380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19869">
            <a:off x="-445724" y="-961371"/>
            <a:ext cx="4019228" cy="4742452"/>
          </a:xfrm>
          <a:custGeom>
            <a:avLst/>
            <a:gdLst/>
            <a:ahLst/>
            <a:cxnLst/>
            <a:rect l="l" t="t" r="r" b="b"/>
            <a:pathLst>
              <a:path w="4019228" h="4742452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75408" y="5696945"/>
            <a:ext cx="2490977" cy="3343593"/>
          </a:xfrm>
          <a:custGeom>
            <a:avLst/>
            <a:gdLst/>
            <a:ahLst/>
            <a:cxnLst/>
            <a:rect l="l" t="t" r="r" b="b"/>
            <a:pathLst>
              <a:path w="2490977" h="3343593">
                <a:moveTo>
                  <a:pt x="0" y="0"/>
                </a:moveTo>
                <a:lnTo>
                  <a:pt x="2490976" y="0"/>
                </a:lnTo>
                <a:lnTo>
                  <a:pt x="2490976" y="3343593"/>
                </a:lnTo>
                <a:lnTo>
                  <a:pt x="0" y="3343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2106" y="5476532"/>
            <a:ext cx="3399090" cy="3672887"/>
          </a:xfrm>
          <a:custGeom>
            <a:avLst/>
            <a:gdLst/>
            <a:ahLst/>
            <a:cxnLst/>
            <a:rect l="l" t="t" r="r" b="b"/>
            <a:pathLst>
              <a:path w="3399090" h="3672887">
                <a:moveTo>
                  <a:pt x="0" y="0"/>
                </a:moveTo>
                <a:lnTo>
                  <a:pt x="3399090" y="0"/>
                </a:lnTo>
                <a:lnTo>
                  <a:pt x="3399090" y="3672887"/>
                </a:lnTo>
                <a:lnTo>
                  <a:pt x="0" y="367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8099" y="5696945"/>
            <a:ext cx="2570387" cy="3343593"/>
          </a:xfrm>
          <a:custGeom>
            <a:avLst/>
            <a:gdLst/>
            <a:ahLst/>
            <a:cxnLst/>
            <a:rect l="l" t="t" r="r" b="b"/>
            <a:pathLst>
              <a:path w="2570387" h="3343593">
                <a:moveTo>
                  <a:pt x="0" y="0"/>
                </a:moveTo>
                <a:lnTo>
                  <a:pt x="2570387" y="0"/>
                </a:lnTo>
                <a:lnTo>
                  <a:pt x="2570387" y="3343593"/>
                </a:lnTo>
                <a:lnTo>
                  <a:pt x="0" y="3343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33800" y="419100"/>
            <a:ext cx="12303681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59"/>
              </a:lnSpc>
              <a:spcBef>
                <a:spcPct val="0"/>
              </a:spcBef>
            </a:pPr>
            <a:r>
              <a:rPr lang="en-US" sz="9499" dirty="0">
                <a:solidFill>
                  <a:srgbClr val="000000"/>
                </a:solidFill>
                <a:latin typeface="Arial"/>
              </a:rPr>
              <a:t>İYİ DOKUNUŞ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73262" y="4002140"/>
            <a:ext cx="9741476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38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İyi dokunuşlar mutlu ve güvende hissetmemizi sağlar.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2312" y="2639880"/>
            <a:ext cx="10556677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38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Dokunmak, birbirimiz ile iletişim kurmada önemli bir yoldur!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9247" y="632481"/>
            <a:ext cx="4608710" cy="4608710"/>
          </a:xfrm>
          <a:custGeom>
            <a:avLst/>
            <a:gdLst/>
            <a:ahLst/>
            <a:cxnLst/>
            <a:rect l="l" t="t" r="r" b="b"/>
            <a:pathLst>
              <a:path w="4608710" h="4608710">
                <a:moveTo>
                  <a:pt x="0" y="0"/>
                </a:moveTo>
                <a:lnTo>
                  <a:pt x="4608710" y="0"/>
                </a:lnTo>
                <a:lnTo>
                  <a:pt x="4608710" y="4608711"/>
                </a:lnTo>
                <a:lnTo>
                  <a:pt x="0" y="4608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029957" y="741009"/>
            <a:ext cx="4356966" cy="394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7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rial Unicode"/>
              </a:rPr>
              <a:t>Diyelim ki, babanız ile alışveriş için çok kalabalık olan bir markete gittiniz. Babanız siz kaybolmayın diye sizin elinizden/kolunuzdan sıkıca tuttu.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93062" y="5841043"/>
            <a:ext cx="4654075" cy="387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Diyelim ki, bugün doğum gününüz ve ailece akşam bugünü kutluyorsunuz. Patanızdaki mumlara üfledikten sonra annenize,babanıza ve diğer kardeşlerinize sarılıp kutluyorsunuz.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70474" y="5028057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57686" y="46487"/>
            <a:ext cx="5097013" cy="5097013"/>
          </a:xfrm>
          <a:custGeom>
            <a:avLst/>
            <a:gdLst/>
            <a:ahLst/>
            <a:cxnLst/>
            <a:rect l="l" t="t" r="r" b="b"/>
            <a:pathLst>
              <a:path w="5097013" h="5097013">
                <a:moveTo>
                  <a:pt x="0" y="0"/>
                </a:moveTo>
                <a:lnTo>
                  <a:pt x="5097013" y="0"/>
                </a:lnTo>
                <a:lnTo>
                  <a:pt x="5097013" y="5097013"/>
                </a:lnTo>
                <a:lnTo>
                  <a:pt x="0" y="5097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67080" y="5405560"/>
            <a:ext cx="1353045" cy="1219432"/>
          </a:xfrm>
          <a:custGeom>
            <a:avLst/>
            <a:gdLst/>
            <a:ahLst/>
            <a:cxnLst/>
            <a:rect l="l" t="t" r="r" b="b"/>
            <a:pathLst>
              <a:path w="1353045" h="1219432">
                <a:moveTo>
                  <a:pt x="0" y="0"/>
                </a:moveTo>
                <a:lnTo>
                  <a:pt x="1353045" y="0"/>
                </a:lnTo>
                <a:lnTo>
                  <a:pt x="1353045" y="1219432"/>
                </a:lnTo>
                <a:lnTo>
                  <a:pt x="0" y="1219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7489" y="3631055"/>
            <a:ext cx="1176043" cy="1059909"/>
          </a:xfrm>
          <a:custGeom>
            <a:avLst/>
            <a:gdLst/>
            <a:ahLst/>
            <a:cxnLst/>
            <a:rect l="l" t="t" r="r" b="b"/>
            <a:pathLst>
              <a:path w="1176043" h="1059909">
                <a:moveTo>
                  <a:pt x="0" y="0"/>
                </a:moveTo>
                <a:lnTo>
                  <a:pt x="1176043" y="0"/>
                </a:lnTo>
                <a:lnTo>
                  <a:pt x="1176043" y="1059908"/>
                </a:lnTo>
                <a:lnTo>
                  <a:pt x="0" y="105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21829" y="5358995"/>
            <a:ext cx="1697418" cy="1529798"/>
          </a:xfrm>
          <a:custGeom>
            <a:avLst/>
            <a:gdLst/>
            <a:ahLst/>
            <a:cxnLst/>
            <a:rect l="l" t="t" r="r" b="b"/>
            <a:pathLst>
              <a:path w="1697418" h="1529798">
                <a:moveTo>
                  <a:pt x="0" y="0"/>
                </a:moveTo>
                <a:lnTo>
                  <a:pt x="1697418" y="0"/>
                </a:lnTo>
                <a:lnTo>
                  <a:pt x="1697418" y="1529798"/>
                </a:lnTo>
                <a:lnTo>
                  <a:pt x="0" y="152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51990" y="177321"/>
            <a:ext cx="1257912" cy="1702757"/>
          </a:xfrm>
          <a:custGeom>
            <a:avLst/>
            <a:gdLst/>
            <a:ahLst/>
            <a:cxnLst/>
            <a:rect l="l" t="t" r="r" b="b"/>
            <a:pathLst>
              <a:path w="1257912" h="1702757">
                <a:moveTo>
                  <a:pt x="0" y="0"/>
                </a:moveTo>
                <a:lnTo>
                  <a:pt x="1257912" y="0"/>
                </a:lnTo>
                <a:lnTo>
                  <a:pt x="1257912" y="1702758"/>
                </a:lnTo>
                <a:lnTo>
                  <a:pt x="0" y="1702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383960" y="4143311"/>
            <a:ext cx="1570855" cy="1716781"/>
          </a:xfrm>
          <a:custGeom>
            <a:avLst/>
            <a:gdLst/>
            <a:ahLst/>
            <a:cxnLst/>
            <a:rect l="l" t="t" r="r" b="b"/>
            <a:pathLst>
              <a:path w="1570855" h="1716781">
                <a:moveTo>
                  <a:pt x="0" y="0"/>
                </a:moveTo>
                <a:lnTo>
                  <a:pt x="1570855" y="0"/>
                </a:lnTo>
                <a:lnTo>
                  <a:pt x="1570855" y="1716782"/>
                </a:lnTo>
                <a:lnTo>
                  <a:pt x="0" y="1716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28847" y="3183792"/>
            <a:ext cx="1178275" cy="1959708"/>
          </a:xfrm>
          <a:custGeom>
            <a:avLst/>
            <a:gdLst/>
            <a:ahLst/>
            <a:cxnLst/>
            <a:rect l="l" t="t" r="r" b="b"/>
            <a:pathLst>
              <a:path w="1178275" h="1959708">
                <a:moveTo>
                  <a:pt x="0" y="0"/>
                </a:moveTo>
                <a:lnTo>
                  <a:pt x="1178275" y="0"/>
                </a:lnTo>
                <a:lnTo>
                  <a:pt x="1178275" y="1959708"/>
                </a:lnTo>
                <a:lnTo>
                  <a:pt x="0" y="1959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1000125"/>
            <a:ext cx="3928406" cy="380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7"/>
              </a:lnSpc>
              <a:spcBef>
                <a:spcPct val="0"/>
              </a:spcBef>
            </a:pPr>
            <a:r>
              <a:rPr lang="en-US" sz="2982">
                <a:solidFill>
                  <a:srgbClr val="000000"/>
                </a:solidFill>
                <a:latin typeface="Arial Unicode"/>
              </a:rPr>
              <a:t>Diyelim ki, bugün okuldan eve gidiyorsunuz ve sizi kapıda karşılayan anneniz “canım kızım/oğlum” seni çok özledim deyip size sarılıyor.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9247" y="6784018"/>
            <a:ext cx="4265219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>
                <a:solidFill>
                  <a:srgbClr val="FD01D6"/>
                </a:solidFill>
                <a:latin typeface="Arial Unicode Bold"/>
              </a:rPr>
              <a:t>Bu bir iyi dokunuştur.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29157" y="2832062"/>
            <a:ext cx="4056477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>
                <a:solidFill>
                  <a:srgbClr val="FD01D6"/>
                </a:solidFill>
                <a:latin typeface="Arial Unicode Bold"/>
              </a:rPr>
              <a:t>Bu bir iyi dokunuştur.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29957" y="7450768"/>
            <a:ext cx="4597671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>
                <a:solidFill>
                  <a:srgbClr val="FD01D6"/>
                </a:solidFill>
                <a:latin typeface="Arial Unicode Bold"/>
              </a:rPr>
              <a:t>Bu bir iyi dokunuştur.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841188" y="-2681722"/>
            <a:ext cx="7591881" cy="7841380"/>
          </a:xfrm>
          <a:custGeom>
            <a:avLst/>
            <a:gdLst/>
            <a:ahLst/>
            <a:cxnLst/>
            <a:rect l="l" t="t" r="r" b="b"/>
            <a:pathLst>
              <a:path w="7591881" h="7841380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19869">
            <a:off x="-1281914" y="-1600921"/>
            <a:ext cx="4019228" cy="4742452"/>
          </a:xfrm>
          <a:custGeom>
            <a:avLst/>
            <a:gdLst/>
            <a:ahLst/>
            <a:cxnLst/>
            <a:rect l="l" t="t" r="r" b="b"/>
            <a:pathLst>
              <a:path w="4019228" h="4742452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21803" y="4403401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1468469" h="2057400">
                <a:moveTo>
                  <a:pt x="0" y="0"/>
                </a:moveTo>
                <a:lnTo>
                  <a:pt x="1468469" y="0"/>
                </a:lnTo>
                <a:lnTo>
                  <a:pt x="146846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59612" y="190500"/>
            <a:ext cx="1293066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59"/>
              </a:lnSpc>
              <a:spcBef>
                <a:spcPct val="0"/>
              </a:spcBef>
            </a:pPr>
            <a:r>
              <a:rPr lang="en-US" sz="9499" dirty="0">
                <a:solidFill>
                  <a:srgbClr val="000000"/>
                </a:solidFill>
                <a:latin typeface="Arial"/>
              </a:rPr>
              <a:t>KÖTÜ  DOKUNUŞ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00436" y="2016835"/>
            <a:ext cx="9316760" cy="94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84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Kötü dokunmalar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ise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bizi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mutsuz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incinmiş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hissettirir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0436" y="3104463"/>
            <a:ext cx="12755602" cy="144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384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Hoşlanmadığımız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kendimizi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kızgın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üzgün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kafası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karışmış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korkmuş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hissetmemize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neden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olan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her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dokunuş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kötü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dokunuştur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.</a:t>
            </a:r>
          </a:p>
          <a:p>
            <a:pPr algn="just">
              <a:lnSpc>
                <a:spcPts val="384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00436" y="4930134"/>
            <a:ext cx="9286360" cy="29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</a:pPr>
            <a:endParaRPr dirty="0"/>
          </a:p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VURMAK</a:t>
            </a:r>
          </a:p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İTMEK</a:t>
            </a:r>
          </a:p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İZİNSİZ BAŞKALARINA DOKUNMAK</a:t>
            </a:r>
          </a:p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ÖZEL BÖLGELERE DOKUNMAK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00436" y="4629150"/>
            <a:ext cx="539877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 Unicode"/>
              </a:rPr>
              <a:t>KÖTÜ DOKUNUŞLAR NELER?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1966" y="413594"/>
            <a:ext cx="5710300" cy="5710300"/>
          </a:xfrm>
          <a:custGeom>
            <a:avLst/>
            <a:gdLst/>
            <a:ahLst/>
            <a:cxnLst/>
            <a:rect l="l" t="t" r="r" b="b"/>
            <a:pathLst>
              <a:path w="5710300" h="5710300">
                <a:moveTo>
                  <a:pt x="0" y="0"/>
                </a:moveTo>
                <a:lnTo>
                  <a:pt x="5710300" y="0"/>
                </a:lnTo>
                <a:lnTo>
                  <a:pt x="5710300" y="5710300"/>
                </a:lnTo>
                <a:lnTo>
                  <a:pt x="0" y="5710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83065" y="4225054"/>
            <a:ext cx="5710300" cy="5710300"/>
          </a:xfrm>
          <a:custGeom>
            <a:avLst/>
            <a:gdLst/>
            <a:ahLst/>
            <a:cxnLst/>
            <a:rect l="l" t="t" r="r" b="b"/>
            <a:pathLst>
              <a:path w="5710300" h="5710300">
                <a:moveTo>
                  <a:pt x="0" y="0"/>
                </a:moveTo>
                <a:lnTo>
                  <a:pt x="5710300" y="0"/>
                </a:lnTo>
                <a:lnTo>
                  <a:pt x="5710300" y="5710300"/>
                </a:lnTo>
                <a:lnTo>
                  <a:pt x="0" y="5710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35458" y="4625311"/>
            <a:ext cx="2223142" cy="1425590"/>
          </a:xfrm>
          <a:custGeom>
            <a:avLst/>
            <a:gdLst/>
            <a:ahLst/>
            <a:cxnLst/>
            <a:rect l="l" t="t" r="r" b="b"/>
            <a:pathLst>
              <a:path w="2223142" h="1425590">
                <a:moveTo>
                  <a:pt x="0" y="0"/>
                </a:moveTo>
                <a:lnTo>
                  <a:pt x="2223142" y="0"/>
                </a:lnTo>
                <a:lnTo>
                  <a:pt x="2223142" y="1425590"/>
                </a:lnTo>
                <a:lnTo>
                  <a:pt x="0" y="14255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26449" y="8479984"/>
            <a:ext cx="1903753" cy="1387360"/>
          </a:xfrm>
          <a:custGeom>
            <a:avLst/>
            <a:gdLst/>
            <a:ahLst/>
            <a:cxnLst/>
            <a:rect l="l" t="t" r="r" b="b"/>
            <a:pathLst>
              <a:path w="1903753" h="1387360">
                <a:moveTo>
                  <a:pt x="0" y="0"/>
                </a:moveTo>
                <a:lnTo>
                  <a:pt x="1903753" y="0"/>
                </a:lnTo>
                <a:lnTo>
                  <a:pt x="1903753" y="1387360"/>
                </a:lnTo>
                <a:lnTo>
                  <a:pt x="0" y="1387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73883" y="6446603"/>
            <a:ext cx="2907063" cy="1551645"/>
          </a:xfrm>
          <a:custGeom>
            <a:avLst/>
            <a:gdLst/>
            <a:ahLst/>
            <a:cxnLst/>
            <a:rect l="l" t="t" r="r" b="b"/>
            <a:pathLst>
              <a:path w="2907063" h="1551645">
                <a:moveTo>
                  <a:pt x="0" y="0"/>
                </a:moveTo>
                <a:lnTo>
                  <a:pt x="2907063" y="0"/>
                </a:lnTo>
                <a:lnTo>
                  <a:pt x="2907063" y="1551645"/>
                </a:lnTo>
                <a:lnTo>
                  <a:pt x="0" y="1551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31813" y="1495508"/>
            <a:ext cx="4215216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Diyelim ki, bir gün parkta oynuyorsunuz ve yanınıza tanımadığınız biri gelip size dokunmak istiyor!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98105" y="6104844"/>
            <a:ext cx="4280220" cy="193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Diyelim ki, bir arkadaşın yanına gelip senden izin almadan sana dokunuyor.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548" y="8168557"/>
            <a:ext cx="5784414" cy="75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Bu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bir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kötü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dokunuştur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27040" y="1362158"/>
            <a:ext cx="5784414" cy="75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Bu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bir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kötü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 </a:t>
            </a:r>
            <a:r>
              <a:rPr lang="en-US" sz="3999" dirty="0" err="1">
                <a:solidFill>
                  <a:srgbClr val="FD01D6"/>
                </a:solidFill>
                <a:latin typeface="Arial Unicode Bold"/>
              </a:rPr>
              <a:t>dokunuştur</a:t>
            </a:r>
            <a:r>
              <a:rPr lang="en-US" sz="3999" dirty="0">
                <a:solidFill>
                  <a:srgbClr val="FD01D6"/>
                </a:solidFill>
                <a:latin typeface="Arial Unicode Bold"/>
              </a:rPr>
              <a:t>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546282" y="2521218"/>
            <a:ext cx="2907063" cy="1551645"/>
          </a:xfrm>
          <a:custGeom>
            <a:avLst/>
            <a:gdLst/>
            <a:ahLst/>
            <a:cxnLst/>
            <a:rect l="l" t="t" r="r" b="b"/>
            <a:pathLst>
              <a:path w="2907063" h="1551645">
                <a:moveTo>
                  <a:pt x="0" y="0"/>
                </a:moveTo>
                <a:lnTo>
                  <a:pt x="2907063" y="0"/>
                </a:lnTo>
                <a:lnTo>
                  <a:pt x="2907063" y="1551645"/>
                </a:lnTo>
                <a:lnTo>
                  <a:pt x="0" y="1551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36370" y="4567592"/>
            <a:ext cx="2556319" cy="4114800"/>
          </a:xfrm>
          <a:custGeom>
            <a:avLst/>
            <a:gdLst/>
            <a:ahLst/>
            <a:cxnLst/>
            <a:rect l="l" t="t" r="r" b="b"/>
            <a:pathLst>
              <a:path w="2556319" h="4114800">
                <a:moveTo>
                  <a:pt x="0" y="0"/>
                </a:moveTo>
                <a:lnTo>
                  <a:pt x="2556320" y="0"/>
                </a:lnTo>
                <a:lnTo>
                  <a:pt x="2556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65468" y="205739"/>
            <a:ext cx="8192300" cy="6523119"/>
          </a:xfrm>
          <a:custGeom>
            <a:avLst/>
            <a:gdLst/>
            <a:ahLst/>
            <a:cxnLst/>
            <a:rect l="l" t="t" r="r" b="b"/>
            <a:pathLst>
              <a:path w="8192300" h="6523119">
                <a:moveTo>
                  <a:pt x="0" y="0"/>
                </a:moveTo>
                <a:lnTo>
                  <a:pt x="8192301" y="0"/>
                </a:lnTo>
                <a:lnTo>
                  <a:pt x="8192301" y="6523119"/>
                </a:lnTo>
                <a:lnTo>
                  <a:pt x="0" y="6523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553057" y="1575409"/>
            <a:ext cx="4052083" cy="297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477">
                <a:solidFill>
                  <a:srgbClr val="000000"/>
                </a:solidFill>
                <a:latin typeface="Arial Bold"/>
              </a:rPr>
              <a:t>Birileri bana izinsiz dokunursa ne yapmalıyım?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19920">
            <a:off x="-544079" y="-517716"/>
            <a:ext cx="2752029" cy="2942036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82884" y="5585341"/>
            <a:ext cx="2389435" cy="2511890"/>
          </a:xfrm>
          <a:custGeom>
            <a:avLst/>
            <a:gdLst/>
            <a:ahLst/>
            <a:cxnLst/>
            <a:rect l="l" t="t" r="r" b="b"/>
            <a:pathLst>
              <a:path w="2389435" h="2511890">
                <a:moveTo>
                  <a:pt x="0" y="0"/>
                </a:moveTo>
                <a:lnTo>
                  <a:pt x="2389435" y="0"/>
                </a:lnTo>
                <a:lnTo>
                  <a:pt x="2389435" y="2511890"/>
                </a:lnTo>
                <a:lnTo>
                  <a:pt x="0" y="251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96194" y="5034951"/>
            <a:ext cx="2771363" cy="3062280"/>
          </a:xfrm>
          <a:custGeom>
            <a:avLst/>
            <a:gdLst/>
            <a:ahLst/>
            <a:cxnLst/>
            <a:rect l="l" t="t" r="r" b="b"/>
            <a:pathLst>
              <a:path w="2771363" h="3062280">
                <a:moveTo>
                  <a:pt x="0" y="0"/>
                </a:moveTo>
                <a:lnTo>
                  <a:pt x="2771363" y="0"/>
                </a:lnTo>
                <a:lnTo>
                  <a:pt x="2771363" y="3062280"/>
                </a:lnTo>
                <a:lnTo>
                  <a:pt x="0" y="3062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6984" y="5440680"/>
            <a:ext cx="2012337" cy="2656551"/>
          </a:xfrm>
          <a:custGeom>
            <a:avLst/>
            <a:gdLst/>
            <a:ahLst/>
            <a:cxnLst/>
            <a:rect l="l" t="t" r="r" b="b"/>
            <a:pathLst>
              <a:path w="2012337" h="2656551">
                <a:moveTo>
                  <a:pt x="0" y="0"/>
                </a:moveTo>
                <a:lnTo>
                  <a:pt x="2012337" y="0"/>
                </a:lnTo>
                <a:lnTo>
                  <a:pt x="2012337" y="2656551"/>
                </a:lnTo>
                <a:lnTo>
                  <a:pt x="0" y="2656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37500" y="936705"/>
            <a:ext cx="1845652" cy="1845652"/>
          </a:xfrm>
          <a:custGeom>
            <a:avLst/>
            <a:gdLst/>
            <a:ahLst/>
            <a:cxnLst/>
            <a:rect l="l" t="t" r="r" b="b"/>
            <a:pathLst>
              <a:path w="1845652" h="1845652">
                <a:moveTo>
                  <a:pt x="0" y="0"/>
                </a:moveTo>
                <a:lnTo>
                  <a:pt x="1845652" y="0"/>
                </a:lnTo>
                <a:lnTo>
                  <a:pt x="1845652" y="1845651"/>
                </a:lnTo>
                <a:lnTo>
                  <a:pt x="0" y="1845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17576" y="953302"/>
            <a:ext cx="1797634" cy="1797634"/>
          </a:xfrm>
          <a:custGeom>
            <a:avLst/>
            <a:gdLst/>
            <a:ahLst/>
            <a:cxnLst/>
            <a:rect l="l" t="t" r="r" b="b"/>
            <a:pathLst>
              <a:path w="1797634" h="1797634">
                <a:moveTo>
                  <a:pt x="0" y="0"/>
                </a:moveTo>
                <a:lnTo>
                  <a:pt x="1797635" y="0"/>
                </a:lnTo>
                <a:lnTo>
                  <a:pt x="1797635" y="1797634"/>
                </a:lnTo>
                <a:lnTo>
                  <a:pt x="0" y="1797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26984" y="1028700"/>
            <a:ext cx="1753656" cy="1753656"/>
          </a:xfrm>
          <a:custGeom>
            <a:avLst/>
            <a:gdLst/>
            <a:ahLst/>
            <a:cxnLst/>
            <a:rect l="l" t="t" r="r" b="b"/>
            <a:pathLst>
              <a:path w="1753656" h="1753656">
                <a:moveTo>
                  <a:pt x="0" y="0"/>
                </a:moveTo>
                <a:lnTo>
                  <a:pt x="1753656" y="0"/>
                </a:lnTo>
                <a:lnTo>
                  <a:pt x="1753656" y="1753656"/>
                </a:lnTo>
                <a:lnTo>
                  <a:pt x="0" y="1753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72123" y="2949490"/>
            <a:ext cx="401095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Questrial"/>
              </a:rPr>
              <a:t>ÖNCE BAĞIR! HAYIR DE! ÇIĞLIK AT!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10914" y="2949490"/>
            <a:ext cx="401095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Questrial"/>
              </a:rPr>
              <a:t>KOŞ ve UZAKLAŞ!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48342" y="2949490"/>
            <a:ext cx="401095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Questrial"/>
              </a:rPr>
              <a:t>GÜVENDİĞİN KİŞİLERE (Aile, Öğretmen) ANLAT!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5492" y="1028700"/>
            <a:ext cx="8137017" cy="8229600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644362" y="609995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8554883" y="4093730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899" y="0"/>
                </a:lnTo>
                <a:lnTo>
                  <a:pt x="4294899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994" y="-2581346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43832" y="7023908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645527">
            <a:off x="15615307" y="-1352751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04412">
            <a:off x="-489401" y="7036197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8809" y="3630350"/>
            <a:ext cx="4057601" cy="2693232"/>
          </a:xfrm>
          <a:custGeom>
            <a:avLst/>
            <a:gdLst/>
            <a:ahLst/>
            <a:cxnLst/>
            <a:rect l="l" t="t" r="r" b="b"/>
            <a:pathLst>
              <a:path w="4057601" h="2693232">
                <a:moveTo>
                  <a:pt x="0" y="0"/>
                </a:moveTo>
                <a:lnTo>
                  <a:pt x="4057601" y="0"/>
                </a:lnTo>
                <a:lnTo>
                  <a:pt x="4057601" y="2693233"/>
                </a:lnTo>
                <a:lnTo>
                  <a:pt x="0" y="269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84170" y="1074343"/>
            <a:ext cx="1407824" cy="1291525"/>
          </a:xfrm>
          <a:custGeom>
            <a:avLst/>
            <a:gdLst/>
            <a:ahLst/>
            <a:cxnLst/>
            <a:rect l="l" t="t" r="r" b="b"/>
            <a:pathLst>
              <a:path w="1407824" h="1291525">
                <a:moveTo>
                  <a:pt x="0" y="0"/>
                </a:moveTo>
                <a:lnTo>
                  <a:pt x="1407824" y="0"/>
                </a:lnTo>
                <a:lnTo>
                  <a:pt x="1407824" y="1291525"/>
                </a:lnTo>
                <a:lnTo>
                  <a:pt x="0" y="1291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04468" y="7745942"/>
            <a:ext cx="2427153" cy="2047910"/>
          </a:xfrm>
          <a:custGeom>
            <a:avLst/>
            <a:gdLst/>
            <a:ahLst/>
            <a:cxnLst/>
            <a:rect l="l" t="t" r="r" b="b"/>
            <a:pathLst>
              <a:path w="2427153" h="2047910">
                <a:moveTo>
                  <a:pt x="0" y="0"/>
                </a:moveTo>
                <a:lnTo>
                  <a:pt x="2427153" y="0"/>
                </a:lnTo>
                <a:lnTo>
                  <a:pt x="2427153" y="2047910"/>
                </a:lnTo>
                <a:lnTo>
                  <a:pt x="0" y="2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86321" y="743825"/>
            <a:ext cx="7538323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>
                <a:solidFill>
                  <a:srgbClr val="FE0000"/>
                </a:solidFill>
                <a:latin typeface="Arial Unicode"/>
              </a:rPr>
              <a:t>SIR</a:t>
            </a:r>
            <a:r>
              <a:rPr lang="en-US" sz="3000">
                <a:solidFill>
                  <a:srgbClr val="000000"/>
                </a:solidFill>
                <a:latin typeface="Arial Unicode"/>
              </a:rPr>
              <a:t>: Bilinmesi istenmeyen, gizli kalan şeydir.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65458"/>
            <a:ext cx="12975768" cy="175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 u="sng">
                <a:solidFill>
                  <a:srgbClr val="FE0000"/>
                </a:solidFill>
                <a:latin typeface="Arial Unicode Bold"/>
              </a:rPr>
              <a:t>İyi sırlar</a:t>
            </a:r>
            <a:r>
              <a:rPr lang="en-US" sz="3000">
                <a:solidFill>
                  <a:srgbClr val="000000"/>
                </a:solidFill>
                <a:latin typeface="Arial Unicode"/>
              </a:rPr>
              <a:t>; eğlencelidir, heyecan vericidir. Örneğin; sürpriz doğum günü partisi, uzun süredir görmediğin bir yakınının gelmesi.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Arial Unicod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91812" y="5249155"/>
            <a:ext cx="10418136" cy="235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000" u="sng" dirty="0">
                <a:solidFill>
                  <a:srgbClr val="FE0000"/>
                </a:solidFill>
                <a:latin typeface="Arial Unicode Bold"/>
              </a:rPr>
              <a:t>Kötü </a:t>
            </a:r>
            <a:r>
              <a:rPr lang="en-US" sz="3000" u="sng" dirty="0" err="1">
                <a:solidFill>
                  <a:srgbClr val="FE0000"/>
                </a:solidFill>
                <a:latin typeface="Arial Unicode Bold"/>
              </a:rPr>
              <a:t>sırlar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rahatsız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eder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korkutucu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tedirgin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edici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ya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da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zarar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verici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olabilir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Örneğin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kötü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dokunuş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güvenliği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bozan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zarar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verici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her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şey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Unicode"/>
              </a:rPr>
              <a:t>olabilir</a:t>
            </a:r>
            <a:r>
              <a:rPr lang="en-US" sz="3000" dirty="0">
                <a:solidFill>
                  <a:srgbClr val="000000"/>
                </a:solidFill>
                <a:latin typeface="Arial Unicode"/>
              </a:rPr>
              <a:t>.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Arial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5492" y="1028700"/>
            <a:ext cx="8137017" cy="8229600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994" y="-2581346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43832" y="7023908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645527">
            <a:off x="15615307" y="-1352751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04412">
            <a:off x="-489401" y="7036197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7285" y="755397"/>
            <a:ext cx="1847919" cy="4114800"/>
          </a:xfrm>
          <a:custGeom>
            <a:avLst/>
            <a:gdLst/>
            <a:ahLst/>
            <a:cxnLst/>
            <a:rect l="l" t="t" r="r" b="b"/>
            <a:pathLst>
              <a:path w="1847919" h="4114800">
                <a:moveTo>
                  <a:pt x="0" y="0"/>
                </a:moveTo>
                <a:lnTo>
                  <a:pt x="1847919" y="0"/>
                </a:lnTo>
                <a:lnTo>
                  <a:pt x="18479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91347" y="1604878"/>
            <a:ext cx="14165723" cy="622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79"/>
              </a:lnSpc>
              <a:spcBef>
                <a:spcPct val="0"/>
              </a:spcBef>
            </a:pPr>
            <a:r>
              <a:rPr lang="en-US" sz="3577">
                <a:solidFill>
                  <a:srgbClr val="000000"/>
                </a:solidFill>
                <a:latin typeface="Arial"/>
              </a:rPr>
              <a:t>Sana izinsiz dokunan kişiler;</a:t>
            </a:r>
          </a:p>
          <a:p>
            <a:pPr algn="just">
              <a:lnSpc>
                <a:spcPts val="4579"/>
              </a:lnSpc>
              <a:spcBef>
                <a:spcPct val="0"/>
              </a:spcBef>
            </a:pPr>
            <a:endParaRPr lang="en-US" sz="3577">
              <a:solidFill>
                <a:srgbClr val="000000"/>
              </a:solidFill>
              <a:latin typeface="Arial"/>
            </a:endParaRPr>
          </a:p>
          <a:p>
            <a:pPr marL="772373" lvl="1" indent="-386186" algn="just">
              <a:lnSpc>
                <a:spcPts val="4579"/>
              </a:lnSpc>
              <a:buFont typeface="Arial"/>
              <a:buChar char="•"/>
            </a:pPr>
            <a:r>
              <a:rPr lang="en-US" sz="3577">
                <a:solidFill>
                  <a:srgbClr val="000000"/>
                </a:solidFill>
                <a:latin typeface="Arial"/>
              </a:rPr>
              <a:t>Bu aramızda bir sır olarak kalsın.</a:t>
            </a:r>
          </a:p>
          <a:p>
            <a:pPr marL="772373" lvl="1" indent="-386186" algn="just">
              <a:lnSpc>
                <a:spcPts val="4579"/>
              </a:lnSpc>
              <a:buFont typeface="Arial"/>
              <a:buChar char="•"/>
            </a:pPr>
            <a:r>
              <a:rPr lang="en-US" sz="3577">
                <a:solidFill>
                  <a:srgbClr val="000000"/>
                </a:solidFill>
                <a:latin typeface="Arial"/>
              </a:rPr>
              <a:t>Eğer söylersen annenler sana kızar.</a:t>
            </a:r>
          </a:p>
          <a:p>
            <a:pPr marL="772373" lvl="1" indent="-386186" algn="just">
              <a:lnSpc>
                <a:spcPts val="5938"/>
              </a:lnSpc>
              <a:buFont typeface="Arial"/>
              <a:buChar char="•"/>
            </a:pPr>
            <a:r>
              <a:rPr lang="en-US" sz="3577">
                <a:solidFill>
                  <a:srgbClr val="000000"/>
                </a:solidFill>
                <a:latin typeface="Arial"/>
              </a:rPr>
              <a:t>Eğer sırrımızı saklarsan sana istediğin bir oyuncağı alırım.</a:t>
            </a:r>
          </a:p>
          <a:p>
            <a:pPr algn="just">
              <a:lnSpc>
                <a:spcPts val="5938"/>
              </a:lnSpc>
            </a:pPr>
            <a:r>
              <a:rPr lang="en-US" sz="3577">
                <a:solidFill>
                  <a:srgbClr val="000000"/>
                </a:solidFill>
                <a:latin typeface="Arial"/>
              </a:rPr>
              <a:t>diyebilir.</a:t>
            </a:r>
          </a:p>
          <a:p>
            <a:pPr algn="just">
              <a:lnSpc>
                <a:spcPts val="4579"/>
              </a:lnSpc>
            </a:pPr>
            <a:endParaRPr lang="en-US" sz="3577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ts val="4579"/>
              </a:lnSpc>
              <a:spcBef>
                <a:spcPct val="0"/>
              </a:spcBef>
            </a:pPr>
            <a:r>
              <a:rPr lang="en-US" sz="3577">
                <a:solidFill>
                  <a:srgbClr val="000000"/>
                </a:solidFill>
                <a:latin typeface="Arial"/>
              </a:rPr>
              <a:t>Sakın onun dediğini </a:t>
            </a:r>
            <a:r>
              <a:rPr lang="en-US" sz="3577">
                <a:solidFill>
                  <a:srgbClr val="FE0000"/>
                </a:solidFill>
                <a:latin typeface="Arial Bold"/>
              </a:rPr>
              <a:t>yapma ve hemen ailene veya öğretmenine her şeyi anlat!</a:t>
            </a:r>
          </a:p>
          <a:p>
            <a:pPr algn="just">
              <a:lnSpc>
                <a:spcPts val="4579"/>
              </a:lnSpc>
              <a:spcBef>
                <a:spcPct val="0"/>
              </a:spcBef>
            </a:pPr>
            <a:endParaRPr lang="en-US" sz="3577">
              <a:solidFill>
                <a:srgbClr val="FE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31593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97075" y="4393883"/>
            <a:ext cx="7493851" cy="14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9000">
                <a:solidFill>
                  <a:srgbClr val="000000"/>
                </a:solidFill>
                <a:latin typeface="Arial Unicode"/>
              </a:rPr>
              <a:t>Teşekkürler...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84770" y="-331591"/>
            <a:ext cx="4486062" cy="5293288"/>
          </a:xfrm>
          <a:custGeom>
            <a:avLst/>
            <a:gdLst/>
            <a:ahLst/>
            <a:cxnLst/>
            <a:rect l="l" t="t" r="r" b="b"/>
            <a:pathLst>
              <a:path w="4486062" h="5293288">
                <a:moveTo>
                  <a:pt x="0" y="0"/>
                </a:moveTo>
                <a:lnTo>
                  <a:pt x="4486061" y="0"/>
                </a:lnTo>
                <a:lnTo>
                  <a:pt x="4486061" y="5293288"/>
                </a:lnTo>
                <a:lnTo>
                  <a:pt x="0" y="5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25635" y="6190806"/>
            <a:ext cx="4043240" cy="2946511"/>
          </a:xfrm>
          <a:custGeom>
            <a:avLst/>
            <a:gdLst/>
            <a:ahLst/>
            <a:cxnLst/>
            <a:rect l="l" t="t" r="r" b="b"/>
            <a:pathLst>
              <a:path w="4043240" h="2946511">
                <a:moveTo>
                  <a:pt x="0" y="0"/>
                </a:moveTo>
                <a:lnTo>
                  <a:pt x="4043240" y="0"/>
                </a:lnTo>
                <a:lnTo>
                  <a:pt x="4043240" y="2946511"/>
                </a:lnTo>
                <a:lnTo>
                  <a:pt x="0" y="2946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36483" y="5638800"/>
            <a:ext cx="6979166" cy="4114800"/>
          </a:xfrm>
          <a:custGeom>
            <a:avLst/>
            <a:gdLst/>
            <a:ahLst/>
            <a:cxnLst/>
            <a:rect l="l" t="t" r="r" b="b"/>
            <a:pathLst>
              <a:path w="6979166" h="4114800">
                <a:moveTo>
                  <a:pt x="0" y="0"/>
                </a:moveTo>
                <a:lnTo>
                  <a:pt x="6979166" y="0"/>
                </a:lnTo>
                <a:lnTo>
                  <a:pt x="6979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26368" y="1118856"/>
            <a:ext cx="11846514" cy="170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59"/>
              </a:lnSpc>
            </a:pPr>
            <a:r>
              <a:rPr lang="en-US" sz="9499">
                <a:solidFill>
                  <a:srgbClr val="000000"/>
                </a:solidFill>
                <a:latin typeface="Arial"/>
              </a:rPr>
              <a:t>Kişisel Sınır Nedir?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26368" y="3177541"/>
            <a:ext cx="12149258" cy="196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rial"/>
              </a:rPr>
              <a:t>Başka insanlar tarafından zarar görmemek ve kendimizi güvende tutmak için oluşturduğumuz fiziksel ve duygusal sınırlarımızdır.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36370" y="4567592"/>
            <a:ext cx="2556319" cy="4114800"/>
          </a:xfrm>
          <a:custGeom>
            <a:avLst/>
            <a:gdLst/>
            <a:ahLst/>
            <a:cxnLst/>
            <a:rect l="l" t="t" r="r" b="b"/>
            <a:pathLst>
              <a:path w="2556319" h="4114800">
                <a:moveTo>
                  <a:pt x="0" y="0"/>
                </a:moveTo>
                <a:lnTo>
                  <a:pt x="2556320" y="0"/>
                </a:lnTo>
                <a:lnTo>
                  <a:pt x="2556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65468" y="205739"/>
            <a:ext cx="8192300" cy="6523119"/>
          </a:xfrm>
          <a:custGeom>
            <a:avLst/>
            <a:gdLst/>
            <a:ahLst/>
            <a:cxnLst/>
            <a:rect l="l" t="t" r="r" b="b"/>
            <a:pathLst>
              <a:path w="8192300" h="6523119">
                <a:moveTo>
                  <a:pt x="0" y="0"/>
                </a:moveTo>
                <a:lnTo>
                  <a:pt x="8192301" y="0"/>
                </a:lnTo>
                <a:lnTo>
                  <a:pt x="8192301" y="6523119"/>
                </a:lnTo>
                <a:lnTo>
                  <a:pt x="0" y="6523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553057" y="1575409"/>
            <a:ext cx="4052083" cy="297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477">
                <a:solidFill>
                  <a:srgbClr val="000000"/>
                </a:solidFill>
                <a:latin typeface="Arial Bold"/>
              </a:rPr>
              <a:t>Fiziksel ve Duygusal Sınırların Önemi Nedir?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613935" y="3435030"/>
            <a:ext cx="7591881" cy="7841380"/>
          </a:xfrm>
          <a:custGeom>
            <a:avLst/>
            <a:gdLst/>
            <a:ahLst/>
            <a:cxnLst/>
            <a:rect l="l" t="t" r="r" b="b"/>
            <a:pathLst>
              <a:path w="7591881" h="7841380">
                <a:moveTo>
                  <a:pt x="0" y="0"/>
                </a:moveTo>
                <a:lnTo>
                  <a:pt x="7591882" y="0"/>
                </a:lnTo>
                <a:lnTo>
                  <a:pt x="7591882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92138">
            <a:off x="-721992" y="6201530"/>
            <a:ext cx="3501384" cy="4369902"/>
          </a:xfrm>
          <a:custGeom>
            <a:avLst/>
            <a:gdLst/>
            <a:ahLst/>
            <a:cxnLst/>
            <a:rect l="l" t="t" r="r" b="b"/>
            <a:pathLst>
              <a:path w="3501384" h="4369902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56192" y="-2022514"/>
            <a:ext cx="5125736" cy="5695263"/>
          </a:xfrm>
          <a:custGeom>
            <a:avLst/>
            <a:gdLst/>
            <a:ahLst/>
            <a:cxnLst/>
            <a:rect l="l" t="t" r="r" b="b"/>
            <a:pathLst>
              <a:path w="5125736" h="5695263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25118"/>
            <a:ext cx="1758341" cy="1758341"/>
          </a:xfrm>
          <a:custGeom>
            <a:avLst/>
            <a:gdLst/>
            <a:ahLst/>
            <a:cxnLst/>
            <a:rect l="l" t="t" r="r" b="b"/>
            <a:pathLst>
              <a:path w="1758341" h="1758341">
                <a:moveTo>
                  <a:pt x="0" y="0"/>
                </a:moveTo>
                <a:lnTo>
                  <a:pt x="1758341" y="0"/>
                </a:lnTo>
                <a:lnTo>
                  <a:pt x="1758341" y="1758341"/>
                </a:lnTo>
                <a:lnTo>
                  <a:pt x="0" y="1758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11072" y="1367468"/>
            <a:ext cx="10548604" cy="123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9"/>
              </a:lnSpc>
              <a:spcBef>
                <a:spcPct val="0"/>
              </a:spcBef>
            </a:pPr>
            <a:r>
              <a:rPr lang="en-US" sz="3577">
                <a:solidFill>
                  <a:srgbClr val="000000"/>
                </a:solidFill>
                <a:latin typeface="Arial"/>
              </a:rPr>
              <a:t>Sınırlar, sağlıklı bir kişisel alan duygusu yaratmak için vardır.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85374" y="5064532"/>
            <a:ext cx="9522414" cy="18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9"/>
              </a:lnSpc>
              <a:spcBef>
                <a:spcPct val="0"/>
              </a:spcBef>
            </a:pPr>
            <a:r>
              <a:rPr lang="en-US" sz="3577">
                <a:solidFill>
                  <a:srgbClr val="000000"/>
                </a:solidFill>
                <a:latin typeface="Arial"/>
              </a:rPr>
              <a:t>İnsanların belirlediği fiziksel veya duygusal sınırlar; yapılan bir davranışın doğru veya yanlış olduğunu ayırt etmeye yardımcı olurlar.</a:t>
            </a:r>
          </a:p>
        </p:txBody>
      </p:sp>
      <p:sp>
        <p:nvSpPr>
          <p:cNvPr id="8" name="Freeform 8"/>
          <p:cNvSpPr/>
          <p:nvPr/>
        </p:nvSpPr>
        <p:spPr>
          <a:xfrm>
            <a:off x="6068016" y="5169307"/>
            <a:ext cx="1758341" cy="1758341"/>
          </a:xfrm>
          <a:custGeom>
            <a:avLst/>
            <a:gdLst/>
            <a:ahLst/>
            <a:cxnLst/>
            <a:rect l="l" t="t" r="r" b="b"/>
            <a:pathLst>
              <a:path w="1758341" h="1758341">
                <a:moveTo>
                  <a:pt x="0" y="0"/>
                </a:moveTo>
                <a:lnTo>
                  <a:pt x="1758341" y="0"/>
                </a:lnTo>
                <a:lnTo>
                  <a:pt x="1758341" y="1758341"/>
                </a:lnTo>
                <a:lnTo>
                  <a:pt x="0" y="1758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658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1632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29057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76482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0" y="0"/>
                </a:moveTo>
                <a:lnTo>
                  <a:pt x="2672689" y="0"/>
                </a:lnTo>
                <a:lnTo>
                  <a:pt x="2672689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138829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685119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232544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779968" y="7993739"/>
            <a:ext cx="2672689" cy="2857218"/>
          </a:xfrm>
          <a:custGeom>
            <a:avLst/>
            <a:gdLst/>
            <a:ahLst/>
            <a:cxnLst/>
            <a:rect l="l" t="t" r="r" b="b"/>
            <a:pathLst>
              <a:path w="2672689" h="2857218">
                <a:moveTo>
                  <a:pt x="2672690" y="0"/>
                </a:moveTo>
                <a:lnTo>
                  <a:pt x="0" y="0"/>
                </a:lnTo>
                <a:lnTo>
                  <a:pt x="0" y="2857218"/>
                </a:lnTo>
                <a:lnTo>
                  <a:pt x="2672690" y="2857218"/>
                </a:lnTo>
                <a:lnTo>
                  <a:pt x="267269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19920">
            <a:off x="-544079" y="-517716"/>
            <a:ext cx="2752029" cy="2942036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71687" y="1901190"/>
            <a:ext cx="14249536" cy="623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Beni öpmek istersen benden izin almalısın.</a:t>
            </a:r>
          </a:p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Benimle bir yere gitmek için bana bunu isteyip  istemediğimi sormalısın.</a:t>
            </a:r>
          </a:p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Bana sarılmak istersen benden izin almalısın. </a:t>
            </a:r>
          </a:p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Eşyalarımı kullanmak için benden izin almalısın.</a:t>
            </a:r>
          </a:p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Odama girmek için benden izin almalısın.</a:t>
            </a:r>
          </a:p>
          <a:p>
            <a:pPr marL="647700" lvl="1" indent="-323850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Benimle bir etkinlik yapmak istersen ona katılmak isteyip istemediğimi sormalısın.</a:t>
            </a:r>
          </a:p>
          <a:p>
            <a:pPr>
              <a:lnSpc>
                <a:spcPts val="6240"/>
              </a:lnSpc>
            </a:pPr>
            <a:endParaRPr lang="en-US" sz="3000">
              <a:solidFill>
                <a:srgbClr val="000000"/>
              </a:solidFill>
              <a:latin typeface="Arial Unicod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91289" y="353377"/>
            <a:ext cx="13386947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rial Unicode"/>
              </a:rPr>
              <a:t>SINIRLARIM VE KURALLARIM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00776" y="507987"/>
            <a:ext cx="6718472" cy="5349583"/>
          </a:xfrm>
          <a:custGeom>
            <a:avLst/>
            <a:gdLst/>
            <a:ahLst/>
            <a:cxnLst/>
            <a:rect l="l" t="t" r="r" b="b"/>
            <a:pathLst>
              <a:path w="6718472" h="5349583">
                <a:moveTo>
                  <a:pt x="0" y="0"/>
                </a:moveTo>
                <a:lnTo>
                  <a:pt x="6718471" y="0"/>
                </a:lnTo>
                <a:lnTo>
                  <a:pt x="6718471" y="5349583"/>
                </a:lnTo>
                <a:lnTo>
                  <a:pt x="0" y="5349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59139" y="5365810"/>
            <a:ext cx="2483085" cy="3872257"/>
          </a:xfrm>
          <a:custGeom>
            <a:avLst/>
            <a:gdLst/>
            <a:ahLst/>
            <a:cxnLst/>
            <a:rect l="l" t="t" r="r" b="b"/>
            <a:pathLst>
              <a:path w="2483085" h="3872257">
                <a:moveTo>
                  <a:pt x="0" y="0"/>
                </a:moveTo>
                <a:lnTo>
                  <a:pt x="2483085" y="0"/>
                </a:lnTo>
                <a:lnTo>
                  <a:pt x="2483085" y="3872257"/>
                </a:lnTo>
                <a:lnTo>
                  <a:pt x="0" y="3872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01996" y="2224639"/>
            <a:ext cx="5255922" cy="18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  <a:spcBef>
                <a:spcPct val="0"/>
              </a:spcBef>
            </a:pPr>
            <a:r>
              <a:rPr lang="en-US" sz="3577">
                <a:solidFill>
                  <a:srgbClr val="000000"/>
                </a:solidFill>
                <a:latin typeface="Arial"/>
              </a:rPr>
              <a:t>FİZİKSEL SINIRLARIMI NASIL BELİRLEYECEĞİM?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26539" y="1028700"/>
            <a:ext cx="8137017" cy="8229600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3323635" y="2490403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0"/>
                </a:lnTo>
                <a:lnTo>
                  <a:pt x="0" y="477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91994" y="-2581346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43832" y="7023908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645527">
            <a:off x="15615307" y="-1352751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304412">
            <a:off x="-489401" y="7036197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1245" y="1229210"/>
            <a:ext cx="12557211" cy="239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373" lvl="1" indent="-386186" algn="just">
              <a:lnSpc>
                <a:spcPts val="4579"/>
              </a:lnSpc>
              <a:buFont typeface="Arial"/>
              <a:buChar char="•"/>
            </a:pPr>
            <a:r>
              <a:rPr lang="en-US" sz="3577">
                <a:solidFill>
                  <a:srgbClr val="000000"/>
                </a:solidFill>
                <a:latin typeface="Arial"/>
              </a:rPr>
              <a:t>Her insanın bedeninde dokunamayacağımız özel bölgeleri vardır. Biz bu özel bölgelerimizi belirledikten sonra (yani fiziksel sınırları) diğer insanların bu bölgelere dokunmasına izin vermeyiz!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1245" y="5373445"/>
            <a:ext cx="15334476" cy="64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373" lvl="1" indent="-386186" algn="just">
              <a:lnSpc>
                <a:spcPts val="4579"/>
              </a:lnSpc>
              <a:buFont typeface="Arial"/>
              <a:buChar char="•"/>
            </a:pPr>
            <a:r>
              <a:rPr lang="en-US" sz="3577">
                <a:solidFill>
                  <a:srgbClr val="000000"/>
                </a:solidFill>
                <a:latin typeface="Arial"/>
              </a:rPr>
              <a:t>Burada bilmeniz gereken en önemli şey; bedeninizdeki özel bölgelerdir!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32718" y="2901170"/>
            <a:ext cx="9752842" cy="5303230"/>
          </a:xfrm>
          <a:custGeom>
            <a:avLst/>
            <a:gdLst/>
            <a:ahLst/>
            <a:cxnLst/>
            <a:rect l="l" t="t" r="r" b="b"/>
            <a:pathLst>
              <a:path w="9752842" h="5303230">
                <a:moveTo>
                  <a:pt x="0" y="0"/>
                </a:moveTo>
                <a:lnTo>
                  <a:pt x="9752842" y="0"/>
                </a:lnTo>
                <a:lnTo>
                  <a:pt x="9752842" y="5303230"/>
                </a:lnTo>
                <a:lnTo>
                  <a:pt x="0" y="53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9" r="-15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9027" y="571500"/>
            <a:ext cx="15312076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59"/>
              </a:lnSpc>
              <a:spcBef>
                <a:spcPct val="0"/>
              </a:spcBef>
            </a:pPr>
            <a:r>
              <a:rPr lang="en-US" sz="9499" dirty="0">
                <a:solidFill>
                  <a:srgbClr val="000000"/>
                </a:solidFill>
                <a:latin typeface="Arial Unicode"/>
              </a:rPr>
              <a:t>ÖZEL BÖLGELERİMİZ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00" y="3288575"/>
            <a:ext cx="4966978" cy="368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38" lvl="1" indent="-504469" algn="just">
              <a:lnSpc>
                <a:spcPts val="7430"/>
              </a:lnSpc>
              <a:buFont typeface="Arial"/>
              <a:buChar char="•"/>
            </a:pPr>
            <a:r>
              <a:rPr lang="en-US" sz="4673">
                <a:solidFill>
                  <a:srgbClr val="000000"/>
                </a:solidFill>
                <a:latin typeface="Arial Unicode"/>
              </a:rPr>
              <a:t>DUDAK</a:t>
            </a:r>
          </a:p>
          <a:p>
            <a:pPr marL="1008938" lvl="1" indent="-504469" algn="just">
              <a:lnSpc>
                <a:spcPts val="7430"/>
              </a:lnSpc>
              <a:buFont typeface="Arial"/>
              <a:buChar char="•"/>
            </a:pPr>
            <a:r>
              <a:rPr lang="en-US" sz="4673">
                <a:solidFill>
                  <a:srgbClr val="000000"/>
                </a:solidFill>
                <a:latin typeface="Arial Unicode"/>
              </a:rPr>
              <a:t>GÖĞÜSLER</a:t>
            </a:r>
          </a:p>
          <a:p>
            <a:pPr marL="1008938" lvl="1" indent="-504469" algn="just">
              <a:lnSpc>
                <a:spcPts val="7430"/>
              </a:lnSpc>
              <a:buFont typeface="Arial"/>
              <a:buChar char="•"/>
            </a:pPr>
            <a:r>
              <a:rPr lang="en-US" sz="4673">
                <a:solidFill>
                  <a:srgbClr val="000000"/>
                </a:solidFill>
                <a:latin typeface="Arial Unicode"/>
              </a:rPr>
              <a:t>BACAK ARASI</a:t>
            </a:r>
          </a:p>
          <a:p>
            <a:pPr marL="1008938" lvl="1" indent="-504469" algn="just">
              <a:lnSpc>
                <a:spcPts val="7430"/>
              </a:lnSpc>
              <a:buFont typeface="Arial"/>
              <a:buChar char="•"/>
            </a:pPr>
            <a:r>
              <a:rPr lang="en-US" sz="4673">
                <a:solidFill>
                  <a:srgbClr val="000000"/>
                </a:solidFill>
                <a:latin typeface="Arial Unicode"/>
              </a:rPr>
              <a:t>POPO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5492" y="1028700"/>
            <a:ext cx="8137017" cy="8229600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994" y="-2581346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43832" y="7023908"/>
            <a:ext cx="4130153" cy="5059207"/>
          </a:xfrm>
          <a:custGeom>
            <a:avLst/>
            <a:gdLst/>
            <a:ahLst/>
            <a:cxnLst/>
            <a:rect l="l" t="t" r="r" b="b"/>
            <a:pathLst>
              <a:path w="4130153" h="5059207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645527">
            <a:off x="15615307" y="-1352751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04412">
            <a:off x="-489401" y="7036197"/>
            <a:ext cx="3621292" cy="4762902"/>
          </a:xfrm>
          <a:custGeom>
            <a:avLst/>
            <a:gdLst/>
            <a:ahLst/>
            <a:cxnLst/>
            <a:rect l="l" t="t" r="r" b="b"/>
            <a:pathLst>
              <a:path w="3621292" h="476290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0464" y="1163619"/>
            <a:ext cx="15465237" cy="155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rial Unicode"/>
              </a:rPr>
              <a:t>Bazı özel durumlar dışında kimse senin özel bölgelerine bakmamalı ve dokunmamalıdır.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464" y="2946700"/>
            <a:ext cx="7568232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70"/>
              </a:lnSpc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       Bu özel durumlar;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0464" y="3969685"/>
            <a:ext cx="14704308" cy="175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Anne ya da baban, kendin yapamadığın durumlarda seni giydirmek, sağlığını kontrol etmek ya da seni temizlemek için senin onay vermen koşuluyla özel bölgelere dokunabilirler.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0464" y="6192820"/>
            <a:ext cx="14704308" cy="11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7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Unicode"/>
              </a:rPr>
              <a:t>Doktor veya hemşireler seni tedavi etmeleri gerektiğinde annen ya da baban yanındayken senin onay vermen koşuluyla özel bölgelere dokunabilirler.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559</Words>
  <Application>Microsoft Office PowerPoint</Application>
  <PresentationFormat>Özel</PresentationFormat>
  <Paragraphs>66</Paragraphs>
  <Slides>19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7" baseType="lpstr">
      <vt:lpstr>Arial</vt:lpstr>
      <vt:lpstr>Century Gothic Paneuropean</vt:lpstr>
      <vt:lpstr>Calibri</vt:lpstr>
      <vt:lpstr>Arial Unicode</vt:lpstr>
      <vt:lpstr>Questrial</vt:lpstr>
      <vt:lpstr>Arial Unicode Bold</vt:lpstr>
      <vt:lpstr>Arial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Rose Watercolor Organic Creative Project Presentation</dc:title>
  <cp:lastModifiedBy>PC</cp:lastModifiedBy>
  <cp:revision>4</cp:revision>
  <dcterms:created xsi:type="dcterms:W3CDTF">2006-08-16T00:00:00Z</dcterms:created>
  <dcterms:modified xsi:type="dcterms:W3CDTF">2024-01-09T09:04:52Z</dcterms:modified>
  <dc:identifier>DAF22oFgBhA</dc:identifier>
</cp:coreProperties>
</file>