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8288000" cy="10287000"/>
  <p:notesSz cx="6858000" cy="9144000"/>
  <p:embeddedFontLst>
    <p:embeddedFont>
      <p:font typeface="Arimo Bold" charset="0"/>
      <p:regular r:id="rId43"/>
    </p:embeddedFont>
    <p:embeddedFont>
      <p:font typeface="Mardoto Heavy" charset="0"/>
      <p:regular r:id="rId44"/>
    </p:embeddedFont>
    <p:embeddedFont>
      <p:font typeface="Clear Sans Medium" charset="0"/>
      <p:regular r:id="rId45"/>
    </p:embeddedFont>
    <p:embeddedFont>
      <p:font typeface="DejaVu Serif Bold" charset="0"/>
      <p:regular r:id="rId46"/>
    </p:embeddedFont>
    <p:embeddedFont>
      <p:font typeface="Open Sans Light" charset="0"/>
      <p:regular r:id="rId47"/>
    </p:embeddedFont>
    <p:embeddedFont>
      <p:font typeface="Public Sans Bold" charset="-94"/>
      <p:regular r:id="rId48"/>
    </p:embeddedFont>
    <p:embeddedFont>
      <p:font typeface="Calibri" pitchFamily="34" charset="0"/>
      <p:regular r:id="rId49"/>
      <p:bold r:id="rId50"/>
      <p:italic r:id="rId51"/>
      <p:boldItalic r:id="rId52"/>
    </p:embeddedFont>
    <p:embeddedFont>
      <p:font typeface="Aileron Bold" charset="-94"/>
      <p:regular r:id="rId53"/>
    </p:embeddedFont>
    <p:embeddedFont>
      <p:font typeface="Mardoto Bold"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26.svg"/><Relationship Id="rId17" Type="http://schemas.openxmlformats.org/officeDocument/2006/relationships/image" Target="../media/image21.png"/><Relationship Id="rId2" Type="http://schemas.openxmlformats.org/officeDocument/2006/relationships/image" Target="../media/image5.jpe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grpSp>
        <p:nvGrpSpPr>
          <p:cNvPr id="2" name="Group 2"/>
          <p:cNvGrpSpPr/>
          <p:nvPr/>
        </p:nvGrpSpPr>
        <p:grpSpPr>
          <a:xfrm>
            <a:off x="8512533" y="2764855"/>
            <a:ext cx="8556858" cy="1673225"/>
            <a:chOff x="0" y="0"/>
            <a:chExt cx="2341807" cy="457921"/>
          </a:xfrm>
        </p:grpSpPr>
        <p:sp>
          <p:nvSpPr>
            <p:cNvPr id="3" name="Freeform 3"/>
            <p:cNvSpPr/>
            <p:nvPr/>
          </p:nvSpPr>
          <p:spPr>
            <a:xfrm>
              <a:off x="0" y="0"/>
              <a:ext cx="2341807" cy="457922"/>
            </a:xfrm>
            <a:custGeom>
              <a:avLst/>
              <a:gdLst/>
              <a:ahLst/>
              <a:cxnLst/>
              <a:rect l="l" t="t" r="r" b="b"/>
              <a:pathLst>
                <a:path w="2341807" h="457922">
                  <a:moveTo>
                    <a:pt x="0" y="0"/>
                  </a:moveTo>
                  <a:lnTo>
                    <a:pt x="2341807" y="0"/>
                  </a:lnTo>
                  <a:lnTo>
                    <a:pt x="2341807" y="457922"/>
                  </a:lnTo>
                  <a:lnTo>
                    <a:pt x="0" y="457922"/>
                  </a:lnTo>
                  <a:close/>
                </a:path>
              </a:pathLst>
            </a:custGeom>
            <a:solidFill>
              <a:srgbClr val="EFA038"/>
            </a:solidFill>
          </p:spPr>
        </p:sp>
        <p:sp>
          <p:nvSpPr>
            <p:cNvPr id="4" name="TextBox 4"/>
            <p:cNvSpPr txBox="1"/>
            <p:nvPr/>
          </p:nvSpPr>
          <p:spPr>
            <a:xfrm>
              <a:off x="0" y="-38100"/>
              <a:ext cx="2341807" cy="49602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902504" y="-874376"/>
            <a:ext cx="8932059" cy="17164890"/>
          </a:xfrm>
          <a:custGeom>
            <a:avLst/>
            <a:gdLst/>
            <a:ahLst/>
            <a:cxnLst/>
            <a:rect l="l" t="t" r="r" b="b"/>
            <a:pathLst>
              <a:path w="8932059" h="17164890">
                <a:moveTo>
                  <a:pt x="8932059" y="0"/>
                </a:moveTo>
                <a:lnTo>
                  <a:pt x="0" y="0"/>
                </a:lnTo>
                <a:lnTo>
                  <a:pt x="0" y="17164891"/>
                </a:lnTo>
                <a:lnTo>
                  <a:pt x="8932059" y="17164891"/>
                </a:lnTo>
                <a:lnTo>
                  <a:pt x="8932059" y="0"/>
                </a:lnTo>
                <a:close/>
              </a:path>
            </a:pathLst>
          </a:custGeom>
          <a:blipFill>
            <a:blip r:embed="rId2"/>
            <a:stretch>
              <a:fillRect/>
            </a:stretch>
          </a:blipFill>
        </p:spPr>
      </p:sp>
      <p:grpSp>
        <p:nvGrpSpPr>
          <p:cNvPr id="6" name="Group 6"/>
          <p:cNvGrpSpPr/>
          <p:nvPr/>
        </p:nvGrpSpPr>
        <p:grpSpPr>
          <a:xfrm rot="5400000">
            <a:off x="651708" y="1112637"/>
            <a:ext cx="3086100" cy="1543050"/>
            <a:chOff x="0" y="0"/>
            <a:chExt cx="812800" cy="406400"/>
          </a:xfrm>
        </p:grpSpPr>
        <p:sp>
          <p:nvSpPr>
            <p:cNvPr id="7" name="Freeform 7"/>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8" name="TextBox 8"/>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9" name="Group 9"/>
          <p:cNvGrpSpPr/>
          <p:nvPr/>
        </p:nvGrpSpPr>
        <p:grpSpPr>
          <a:xfrm rot="5400000">
            <a:off x="-2975620" y="3524816"/>
            <a:ext cx="6893838" cy="3446919"/>
            <a:chOff x="0" y="0"/>
            <a:chExt cx="812800" cy="406400"/>
          </a:xfrm>
        </p:grpSpPr>
        <p:sp>
          <p:nvSpPr>
            <p:cNvPr id="10" name="Freeform 10"/>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11" name="TextBox 11"/>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12" name="Group 12"/>
          <p:cNvGrpSpPr/>
          <p:nvPr/>
        </p:nvGrpSpPr>
        <p:grpSpPr>
          <a:xfrm>
            <a:off x="8908422" y="5153467"/>
            <a:ext cx="1662463" cy="166246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sp>
      </p:grpSp>
      <p:grpSp>
        <p:nvGrpSpPr>
          <p:cNvPr id="14" name="Group 14"/>
          <p:cNvGrpSpPr/>
          <p:nvPr/>
        </p:nvGrpSpPr>
        <p:grpSpPr>
          <a:xfrm>
            <a:off x="14784920" y="5143500"/>
            <a:ext cx="1801921" cy="180192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sp>
      </p:grpSp>
      <p:grpSp>
        <p:nvGrpSpPr>
          <p:cNvPr id="16" name="Group 16"/>
          <p:cNvGrpSpPr/>
          <p:nvPr/>
        </p:nvGrpSpPr>
        <p:grpSpPr>
          <a:xfrm>
            <a:off x="11908322" y="5102059"/>
            <a:ext cx="1765279" cy="176527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1701" b="-1701"/>
              </a:stretch>
            </a:blipFill>
          </p:spPr>
        </p:sp>
      </p:grpSp>
      <p:sp>
        <p:nvSpPr>
          <p:cNvPr id="18" name="TextBox 18"/>
          <p:cNvSpPr txBox="1"/>
          <p:nvPr/>
        </p:nvSpPr>
        <p:spPr>
          <a:xfrm>
            <a:off x="5689491" y="464937"/>
            <a:ext cx="11837585" cy="1960064"/>
          </a:xfrm>
          <a:prstGeom prst="rect">
            <a:avLst/>
          </a:prstGeom>
        </p:spPr>
        <p:txBody>
          <a:bodyPr lIns="0" tIns="0" rIns="0" bIns="0" rtlCol="0" anchor="t">
            <a:spAutoFit/>
          </a:bodyPr>
          <a:lstStyle/>
          <a:p>
            <a:pPr algn="r">
              <a:lnSpc>
                <a:spcPts val="15062"/>
              </a:lnSpc>
            </a:pPr>
            <a:r>
              <a:rPr lang="en-US" sz="13693" spc="438">
                <a:solidFill>
                  <a:srgbClr val="FFFFFF"/>
                </a:solidFill>
                <a:latin typeface="Public Sans Bold"/>
              </a:rPr>
              <a:t>ZORBALIK </a:t>
            </a:r>
          </a:p>
        </p:txBody>
      </p:sp>
      <p:sp>
        <p:nvSpPr>
          <p:cNvPr id="19" name="TextBox 19"/>
          <p:cNvSpPr txBox="1"/>
          <p:nvPr/>
        </p:nvSpPr>
        <p:spPr>
          <a:xfrm>
            <a:off x="4295057" y="3260155"/>
            <a:ext cx="12551655" cy="720725"/>
          </a:xfrm>
          <a:prstGeom prst="rect">
            <a:avLst/>
          </a:prstGeom>
        </p:spPr>
        <p:txBody>
          <a:bodyPr lIns="0" tIns="0" rIns="0" bIns="0" rtlCol="0" anchor="t">
            <a:spAutoFit/>
          </a:bodyPr>
          <a:lstStyle/>
          <a:p>
            <a:pPr algn="r">
              <a:lnSpc>
                <a:spcPts val="5500"/>
              </a:lnSpc>
            </a:pPr>
            <a:r>
              <a:rPr lang="en-US" sz="5000" spc="160">
                <a:solidFill>
                  <a:srgbClr val="FFFFFF"/>
                </a:solidFill>
                <a:latin typeface="Public Sans Bold"/>
              </a:rPr>
              <a:t>ZORBALIKLA  BAŞ ETME</a:t>
            </a:r>
          </a:p>
        </p:txBody>
      </p:sp>
      <p:sp>
        <p:nvSpPr>
          <p:cNvPr id="20" name="TextBox 20"/>
          <p:cNvSpPr txBox="1"/>
          <p:nvPr/>
        </p:nvSpPr>
        <p:spPr>
          <a:xfrm>
            <a:off x="9160037" y="7310434"/>
            <a:ext cx="6181725" cy="1226775"/>
          </a:xfrm>
          <a:prstGeom prst="rect">
            <a:avLst/>
          </a:prstGeom>
        </p:spPr>
        <p:txBody>
          <a:bodyPr lIns="0" tIns="0" rIns="0" bIns="0" rtlCol="0" anchor="t">
            <a:spAutoFit/>
          </a:bodyPr>
          <a:lstStyle/>
          <a:p>
            <a:pPr algn="ctr">
              <a:lnSpc>
                <a:spcPts val="4612"/>
              </a:lnSpc>
            </a:pPr>
            <a:r>
              <a:rPr lang="en-US" sz="4192" spc="167">
                <a:solidFill>
                  <a:srgbClr val="FFFFFF"/>
                </a:solidFill>
                <a:latin typeface="Clear Sans Medium"/>
              </a:rPr>
              <a:t>PSİKOLOJİK DANIŞMAN</a:t>
            </a:r>
          </a:p>
          <a:p>
            <a:pPr algn="ctr">
              <a:lnSpc>
                <a:spcPts val="4950"/>
              </a:lnSpc>
              <a:spcBef>
                <a:spcPct val="0"/>
              </a:spcBef>
            </a:pPr>
            <a:r>
              <a:rPr lang="en-US" sz="4500" spc="179">
                <a:solidFill>
                  <a:srgbClr val="FFFFFF"/>
                </a:solidFill>
                <a:latin typeface="Clear Sans Medium"/>
              </a:rPr>
              <a:t>HATİCE DOBUR</a:t>
            </a:r>
          </a:p>
        </p:txBody>
      </p:sp>
      <p:sp>
        <p:nvSpPr>
          <p:cNvPr id="21" name="TextBox 21"/>
          <p:cNvSpPr txBox="1"/>
          <p:nvPr/>
        </p:nvSpPr>
        <p:spPr>
          <a:xfrm>
            <a:off x="7655087" y="9052878"/>
            <a:ext cx="9191625" cy="439419"/>
          </a:xfrm>
          <a:prstGeom prst="rect">
            <a:avLst/>
          </a:prstGeom>
        </p:spPr>
        <p:txBody>
          <a:bodyPr lIns="0" tIns="0" rIns="0" bIns="0" rtlCol="0" anchor="t">
            <a:spAutoFit/>
          </a:bodyPr>
          <a:lstStyle/>
          <a:p>
            <a:pPr algn="ctr">
              <a:lnSpc>
                <a:spcPts val="3409"/>
              </a:lnSpc>
              <a:spcBef>
                <a:spcPct val="0"/>
              </a:spcBef>
            </a:pPr>
            <a:r>
              <a:rPr lang="en-US" sz="3099" spc="123">
                <a:solidFill>
                  <a:srgbClr val="FFFFFF"/>
                </a:solidFill>
                <a:latin typeface="Clear Sans Medium"/>
              </a:rPr>
              <a:t>BAĞCILAR REHBERLİK VE ARAŞTIRMA MERKEZİ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grpSp>
        <p:nvGrpSpPr>
          <p:cNvPr id="2" name="Group 2"/>
          <p:cNvGrpSpPr/>
          <p:nvPr/>
        </p:nvGrpSpPr>
        <p:grpSpPr>
          <a:xfrm>
            <a:off x="6367628" y="419033"/>
            <a:ext cx="10891672" cy="1673225"/>
            <a:chOff x="0" y="0"/>
            <a:chExt cx="2980789" cy="457921"/>
          </a:xfrm>
        </p:grpSpPr>
        <p:sp>
          <p:nvSpPr>
            <p:cNvPr id="3" name="Freeform 3"/>
            <p:cNvSpPr/>
            <p:nvPr/>
          </p:nvSpPr>
          <p:spPr>
            <a:xfrm>
              <a:off x="0" y="0"/>
              <a:ext cx="2980789" cy="457922"/>
            </a:xfrm>
            <a:custGeom>
              <a:avLst/>
              <a:gdLst/>
              <a:ahLst/>
              <a:cxnLst/>
              <a:rect l="l" t="t" r="r" b="b"/>
              <a:pathLst>
                <a:path w="2980789" h="457922">
                  <a:moveTo>
                    <a:pt x="0" y="0"/>
                  </a:moveTo>
                  <a:lnTo>
                    <a:pt x="2980789" y="0"/>
                  </a:lnTo>
                  <a:lnTo>
                    <a:pt x="2980789" y="457922"/>
                  </a:lnTo>
                  <a:lnTo>
                    <a:pt x="0" y="457922"/>
                  </a:lnTo>
                  <a:close/>
                </a:path>
              </a:pathLst>
            </a:custGeom>
            <a:solidFill>
              <a:srgbClr val="EFA038"/>
            </a:solidFill>
          </p:spPr>
        </p:sp>
        <p:sp>
          <p:nvSpPr>
            <p:cNvPr id="4" name="TextBox 4"/>
            <p:cNvSpPr txBox="1"/>
            <p:nvPr/>
          </p:nvSpPr>
          <p:spPr>
            <a:xfrm>
              <a:off x="0" y="-38100"/>
              <a:ext cx="2980789" cy="49602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299561" y="0"/>
            <a:ext cx="9443561" cy="18147854"/>
          </a:xfrm>
          <a:custGeom>
            <a:avLst/>
            <a:gdLst/>
            <a:ahLst/>
            <a:cxnLst/>
            <a:rect l="l" t="t" r="r" b="b"/>
            <a:pathLst>
              <a:path w="9443561" h="18147854">
                <a:moveTo>
                  <a:pt x="9443561" y="0"/>
                </a:moveTo>
                <a:lnTo>
                  <a:pt x="0" y="0"/>
                </a:lnTo>
                <a:lnTo>
                  <a:pt x="0" y="18147854"/>
                </a:lnTo>
                <a:lnTo>
                  <a:pt x="9443561" y="18147854"/>
                </a:lnTo>
                <a:lnTo>
                  <a:pt x="9443561" y="0"/>
                </a:lnTo>
                <a:close/>
              </a:path>
            </a:pathLst>
          </a:custGeom>
          <a:blipFill>
            <a:blip r:embed="rId2"/>
            <a:stretch>
              <a:fillRect/>
            </a:stretch>
          </a:blipFill>
        </p:spPr>
      </p:sp>
      <p:grpSp>
        <p:nvGrpSpPr>
          <p:cNvPr id="6" name="Group 6"/>
          <p:cNvGrpSpPr/>
          <p:nvPr/>
        </p:nvGrpSpPr>
        <p:grpSpPr>
          <a:xfrm rot="5400000">
            <a:off x="884941" y="1098191"/>
            <a:ext cx="2716633" cy="1358316"/>
            <a:chOff x="0" y="0"/>
            <a:chExt cx="812800" cy="406400"/>
          </a:xfrm>
        </p:grpSpPr>
        <p:sp>
          <p:nvSpPr>
            <p:cNvPr id="7" name="Freeform 7"/>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8" name="TextBox 8"/>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9" name="Group 9"/>
          <p:cNvGrpSpPr/>
          <p:nvPr/>
        </p:nvGrpSpPr>
        <p:grpSpPr>
          <a:xfrm rot="5400000">
            <a:off x="-2734347" y="4707582"/>
            <a:ext cx="6893838" cy="3446919"/>
            <a:chOff x="0" y="0"/>
            <a:chExt cx="812800" cy="406400"/>
          </a:xfrm>
        </p:grpSpPr>
        <p:sp>
          <p:nvSpPr>
            <p:cNvPr id="10" name="Freeform 10"/>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11" name="TextBox 11"/>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sp>
        <p:nvSpPr>
          <p:cNvPr id="12" name="Freeform 12"/>
          <p:cNvSpPr/>
          <p:nvPr/>
        </p:nvSpPr>
        <p:spPr>
          <a:xfrm>
            <a:off x="2582891" y="2790028"/>
            <a:ext cx="4830705" cy="4426134"/>
          </a:xfrm>
          <a:custGeom>
            <a:avLst/>
            <a:gdLst/>
            <a:ahLst/>
            <a:cxnLst/>
            <a:rect l="l" t="t" r="r" b="b"/>
            <a:pathLst>
              <a:path w="4830705" h="4426134">
                <a:moveTo>
                  <a:pt x="0" y="0"/>
                </a:moveTo>
                <a:lnTo>
                  <a:pt x="4830705" y="0"/>
                </a:lnTo>
                <a:lnTo>
                  <a:pt x="4830705" y="4426134"/>
                </a:lnTo>
                <a:lnTo>
                  <a:pt x="0" y="4426134"/>
                </a:lnTo>
                <a:lnTo>
                  <a:pt x="0" y="0"/>
                </a:lnTo>
                <a:close/>
              </a:path>
            </a:pathLst>
          </a:custGeom>
          <a:blipFill>
            <a:blip r:embed="rId3"/>
            <a:stretch>
              <a:fillRect/>
            </a:stretch>
          </a:blipFill>
        </p:spPr>
      </p:sp>
      <p:sp>
        <p:nvSpPr>
          <p:cNvPr id="13" name="TextBox 13"/>
          <p:cNvSpPr txBox="1"/>
          <p:nvPr/>
        </p:nvSpPr>
        <p:spPr>
          <a:xfrm>
            <a:off x="6367628" y="752408"/>
            <a:ext cx="10891672" cy="1038225"/>
          </a:xfrm>
          <a:prstGeom prst="rect">
            <a:avLst/>
          </a:prstGeom>
        </p:spPr>
        <p:txBody>
          <a:bodyPr lIns="0" tIns="0" rIns="0" bIns="0" rtlCol="0" anchor="t">
            <a:spAutoFit/>
          </a:bodyPr>
          <a:lstStyle/>
          <a:p>
            <a:pPr algn="ctr">
              <a:lnSpc>
                <a:spcPts val="8400"/>
              </a:lnSpc>
              <a:spcBef>
                <a:spcPct val="0"/>
              </a:spcBef>
            </a:pPr>
            <a:r>
              <a:rPr lang="en-US" sz="6000">
                <a:solidFill>
                  <a:srgbClr val="000000"/>
                </a:solidFill>
                <a:latin typeface="Aileron Bold"/>
              </a:rPr>
              <a:t>İLİŞKİSEL/SOSYAL ZORBALIK</a:t>
            </a:r>
          </a:p>
        </p:txBody>
      </p:sp>
      <p:sp>
        <p:nvSpPr>
          <p:cNvPr id="14" name="TextBox 14"/>
          <p:cNvSpPr txBox="1"/>
          <p:nvPr/>
        </p:nvSpPr>
        <p:spPr>
          <a:xfrm>
            <a:off x="7085352" y="2441197"/>
            <a:ext cx="9813260" cy="1028701"/>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Aileron Light"/>
              </a:rPr>
              <a:t>Çocuğun arkadaşlık/sosyal ilişkilerine zarar vermeyi hedefleyen davranışların yapılmasıdır.</a:t>
            </a:r>
          </a:p>
        </p:txBody>
      </p:sp>
      <p:sp>
        <p:nvSpPr>
          <p:cNvPr id="15" name="TextBox 15"/>
          <p:cNvSpPr txBox="1"/>
          <p:nvPr/>
        </p:nvSpPr>
        <p:spPr>
          <a:xfrm>
            <a:off x="8474740" y="3660398"/>
            <a:ext cx="9813260" cy="5130168"/>
          </a:xfrm>
          <a:prstGeom prst="rect">
            <a:avLst/>
          </a:prstGeom>
        </p:spPr>
        <p:txBody>
          <a:bodyPr lIns="0" tIns="0" rIns="0" bIns="0" rtlCol="0" anchor="t">
            <a:spAutoFit/>
          </a:bodyPr>
          <a:lstStyle/>
          <a:p>
            <a:pPr marL="647694" lvl="1" indent="-323847" algn="just">
              <a:lnSpc>
                <a:spcPts val="5879"/>
              </a:lnSpc>
              <a:buFont typeface="Arial"/>
              <a:buChar char="•"/>
            </a:pPr>
            <a:r>
              <a:rPr lang="en-US" sz="2999">
                <a:solidFill>
                  <a:srgbClr val="FFFFFF"/>
                </a:solidFill>
                <a:latin typeface="Aileron Light"/>
              </a:rPr>
              <a:t>Hakkında dedikodu yapmak, iftira atmak</a:t>
            </a:r>
          </a:p>
          <a:p>
            <a:pPr marL="647694" lvl="1" indent="-323847" algn="just">
              <a:lnSpc>
                <a:spcPts val="5879"/>
              </a:lnSpc>
              <a:buFont typeface="Arial"/>
              <a:buChar char="•"/>
            </a:pPr>
            <a:r>
              <a:rPr lang="en-US" sz="2999">
                <a:solidFill>
                  <a:srgbClr val="FFFFFF"/>
                </a:solidFill>
                <a:latin typeface="Aileron Light"/>
              </a:rPr>
              <a:t>Arkadaş grubundan dışlamak,soyutlamak</a:t>
            </a:r>
          </a:p>
          <a:p>
            <a:pPr marL="647694" lvl="1" indent="-323847" algn="just">
              <a:lnSpc>
                <a:spcPts val="5879"/>
              </a:lnSpc>
              <a:buFont typeface="Arial"/>
              <a:buChar char="•"/>
            </a:pPr>
            <a:r>
              <a:rPr lang="en-US" sz="2999">
                <a:solidFill>
                  <a:srgbClr val="FFFFFF"/>
                </a:solidFill>
                <a:latin typeface="Aileron Light"/>
              </a:rPr>
              <a:t>Yanına oturmasını istememek</a:t>
            </a:r>
          </a:p>
          <a:p>
            <a:pPr marL="647694" lvl="1" indent="-323847" algn="just">
              <a:lnSpc>
                <a:spcPts val="5879"/>
              </a:lnSpc>
              <a:buFont typeface="Arial"/>
              <a:buChar char="•"/>
            </a:pPr>
            <a:r>
              <a:rPr lang="en-US" sz="2999">
                <a:solidFill>
                  <a:srgbClr val="FFFFFF"/>
                </a:solidFill>
                <a:latin typeface="Aileron Light"/>
              </a:rPr>
              <a:t>Toplum içinde utandırmak veya küçük düşürmek</a:t>
            </a:r>
          </a:p>
          <a:p>
            <a:pPr marL="647694" lvl="1" indent="-323847" algn="just">
              <a:lnSpc>
                <a:spcPts val="5879"/>
              </a:lnSpc>
              <a:buFont typeface="Arial"/>
              <a:buChar char="•"/>
            </a:pPr>
            <a:r>
              <a:rPr lang="en-US" sz="2999">
                <a:solidFill>
                  <a:srgbClr val="FFFFFF"/>
                </a:solidFill>
                <a:latin typeface="Aileron Light"/>
              </a:rPr>
              <a:t>Jest ve mimikler ile istenmediğini hissttirmek</a:t>
            </a:r>
          </a:p>
          <a:p>
            <a:pPr marL="647694" lvl="1" indent="-323847" algn="just">
              <a:lnSpc>
                <a:spcPts val="5879"/>
              </a:lnSpc>
              <a:buFont typeface="Arial"/>
              <a:buChar char="•"/>
            </a:pPr>
            <a:r>
              <a:rPr lang="en-US" sz="2999">
                <a:solidFill>
                  <a:srgbClr val="FFFFFF"/>
                </a:solidFill>
                <a:latin typeface="Aileron Light"/>
              </a:rPr>
              <a:t>Oyuna almamak, oyundan dışlamak </a:t>
            </a:r>
          </a:p>
          <a:p>
            <a:pPr marL="647694" lvl="1" indent="-323847" algn="just">
              <a:lnSpc>
                <a:spcPts val="5879"/>
              </a:lnSpc>
              <a:buFont typeface="Arial"/>
              <a:buChar char="•"/>
            </a:pPr>
            <a:r>
              <a:rPr lang="en-US" sz="2999">
                <a:solidFill>
                  <a:srgbClr val="FFFFFF"/>
                </a:solidFill>
                <a:latin typeface="Aileron Light"/>
              </a:rPr>
              <a:t>Okul dışı aktivitelere dahil etmemek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grpSp>
        <p:nvGrpSpPr>
          <p:cNvPr id="2" name="Group 2"/>
          <p:cNvGrpSpPr/>
          <p:nvPr/>
        </p:nvGrpSpPr>
        <p:grpSpPr>
          <a:xfrm>
            <a:off x="7509338" y="419033"/>
            <a:ext cx="10199917" cy="1673225"/>
            <a:chOff x="0" y="0"/>
            <a:chExt cx="2791472" cy="457921"/>
          </a:xfrm>
        </p:grpSpPr>
        <p:sp>
          <p:nvSpPr>
            <p:cNvPr id="3" name="Freeform 3"/>
            <p:cNvSpPr/>
            <p:nvPr/>
          </p:nvSpPr>
          <p:spPr>
            <a:xfrm>
              <a:off x="0" y="0"/>
              <a:ext cx="2791472" cy="457922"/>
            </a:xfrm>
            <a:custGeom>
              <a:avLst/>
              <a:gdLst/>
              <a:ahLst/>
              <a:cxnLst/>
              <a:rect l="l" t="t" r="r" b="b"/>
              <a:pathLst>
                <a:path w="2791472" h="457922">
                  <a:moveTo>
                    <a:pt x="0" y="0"/>
                  </a:moveTo>
                  <a:lnTo>
                    <a:pt x="2791472" y="0"/>
                  </a:lnTo>
                  <a:lnTo>
                    <a:pt x="2791472" y="457922"/>
                  </a:lnTo>
                  <a:lnTo>
                    <a:pt x="0" y="457922"/>
                  </a:lnTo>
                  <a:close/>
                </a:path>
              </a:pathLst>
            </a:custGeom>
            <a:solidFill>
              <a:srgbClr val="EFA038"/>
            </a:solidFill>
          </p:spPr>
        </p:sp>
        <p:sp>
          <p:nvSpPr>
            <p:cNvPr id="4" name="TextBox 4"/>
            <p:cNvSpPr txBox="1"/>
            <p:nvPr/>
          </p:nvSpPr>
          <p:spPr>
            <a:xfrm>
              <a:off x="0" y="-38100"/>
              <a:ext cx="2791472" cy="49602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299561" y="0"/>
            <a:ext cx="9443561" cy="18147854"/>
          </a:xfrm>
          <a:custGeom>
            <a:avLst/>
            <a:gdLst/>
            <a:ahLst/>
            <a:cxnLst/>
            <a:rect l="l" t="t" r="r" b="b"/>
            <a:pathLst>
              <a:path w="9443561" h="18147854">
                <a:moveTo>
                  <a:pt x="9443561" y="0"/>
                </a:moveTo>
                <a:lnTo>
                  <a:pt x="0" y="0"/>
                </a:lnTo>
                <a:lnTo>
                  <a:pt x="0" y="18147854"/>
                </a:lnTo>
                <a:lnTo>
                  <a:pt x="9443561" y="18147854"/>
                </a:lnTo>
                <a:lnTo>
                  <a:pt x="9443561" y="0"/>
                </a:lnTo>
                <a:close/>
              </a:path>
            </a:pathLst>
          </a:custGeom>
          <a:blipFill>
            <a:blip r:embed="rId2"/>
            <a:stretch>
              <a:fillRect/>
            </a:stretch>
          </a:blipFill>
        </p:spPr>
      </p:sp>
      <p:grpSp>
        <p:nvGrpSpPr>
          <p:cNvPr id="6" name="Group 6"/>
          <p:cNvGrpSpPr/>
          <p:nvPr/>
        </p:nvGrpSpPr>
        <p:grpSpPr>
          <a:xfrm rot="5400000">
            <a:off x="884941" y="1098191"/>
            <a:ext cx="2716633" cy="1358316"/>
            <a:chOff x="0" y="0"/>
            <a:chExt cx="812800" cy="406400"/>
          </a:xfrm>
        </p:grpSpPr>
        <p:sp>
          <p:nvSpPr>
            <p:cNvPr id="7" name="Freeform 7"/>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8" name="TextBox 8"/>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9" name="Group 9"/>
          <p:cNvGrpSpPr/>
          <p:nvPr/>
        </p:nvGrpSpPr>
        <p:grpSpPr>
          <a:xfrm rot="5400000">
            <a:off x="-2734347" y="4707582"/>
            <a:ext cx="6893838" cy="3446919"/>
            <a:chOff x="0" y="0"/>
            <a:chExt cx="812800" cy="406400"/>
          </a:xfrm>
        </p:grpSpPr>
        <p:sp>
          <p:nvSpPr>
            <p:cNvPr id="10" name="Freeform 10"/>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11" name="TextBox 11"/>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sp>
        <p:nvSpPr>
          <p:cNvPr id="12" name="Freeform 12"/>
          <p:cNvSpPr/>
          <p:nvPr/>
        </p:nvSpPr>
        <p:spPr>
          <a:xfrm>
            <a:off x="2610363" y="2984122"/>
            <a:ext cx="5351862" cy="3177668"/>
          </a:xfrm>
          <a:custGeom>
            <a:avLst/>
            <a:gdLst/>
            <a:ahLst/>
            <a:cxnLst/>
            <a:rect l="l" t="t" r="r" b="b"/>
            <a:pathLst>
              <a:path w="5351862" h="3177668">
                <a:moveTo>
                  <a:pt x="0" y="0"/>
                </a:moveTo>
                <a:lnTo>
                  <a:pt x="5351862" y="0"/>
                </a:lnTo>
                <a:lnTo>
                  <a:pt x="5351862" y="3177668"/>
                </a:lnTo>
                <a:lnTo>
                  <a:pt x="0" y="3177668"/>
                </a:lnTo>
                <a:lnTo>
                  <a:pt x="0" y="0"/>
                </a:lnTo>
                <a:close/>
              </a:path>
            </a:pathLst>
          </a:custGeom>
          <a:blipFill>
            <a:blip r:embed="rId3"/>
            <a:stretch>
              <a:fillRect/>
            </a:stretch>
          </a:blipFill>
        </p:spPr>
      </p:sp>
      <p:sp>
        <p:nvSpPr>
          <p:cNvPr id="13" name="TextBox 13"/>
          <p:cNvSpPr txBox="1"/>
          <p:nvPr/>
        </p:nvSpPr>
        <p:spPr>
          <a:xfrm>
            <a:off x="7286191" y="752408"/>
            <a:ext cx="10199917" cy="1038225"/>
          </a:xfrm>
          <a:prstGeom prst="rect">
            <a:avLst/>
          </a:prstGeom>
        </p:spPr>
        <p:txBody>
          <a:bodyPr lIns="0" tIns="0" rIns="0" bIns="0" rtlCol="0" anchor="t">
            <a:spAutoFit/>
          </a:bodyPr>
          <a:lstStyle/>
          <a:p>
            <a:pPr algn="ctr">
              <a:lnSpc>
                <a:spcPts val="8400"/>
              </a:lnSpc>
              <a:spcBef>
                <a:spcPct val="0"/>
              </a:spcBef>
            </a:pPr>
            <a:r>
              <a:rPr lang="en-US" sz="6000">
                <a:solidFill>
                  <a:srgbClr val="030303"/>
                </a:solidFill>
                <a:latin typeface="Aileron Bold"/>
              </a:rPr>
              <a:t>SİBER ZORBALIK</a:t>
            </a:r>
          </a:p>
        </p:txBody>
      </p:sp>
      <p:sp>
        <p:nvSpPr>
          <p:cNvPr id="14" name="TextBox 14"/>
          <p:cNvSpPr txBox="1"/>
          <p:nvPr/>
        </p:nvSpPr>
        <p:spPr>
          <a:xfrm>
            <a:off x="7509338" y="2592741"/>
            <a:ext cx="10199917" cy="1028701"/>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Aileron Light"/>
              </a:rPr>
              <a:t>Teknolojik aletlerle(örn. cep telefonu,bilgisayar) yapılan davranışlardır.</a:t>
            </a:r>
          </a:p>
        </p:txBody>
      </p:sp>
      <p:sp>
        <p:nvSpPr>
          <p:cNvPr id="15" name="TextBox 15"/>
          <p:cNvSpPr txBox="1"/>
          <p:nvPr/>
        </p:nvSpPr>
        <p:spPr>
          <a:xfrm>
            <a:off x="9011729" y="3689767"/>
            <a:ext cx="8697525" cy="5370196"/>
          </a:xfrm>
          <a:prstGeom prst="rect">
            <a:avLst/>
          </a:prstGeom>
        </p:spPr>
        <p:txBody>
          <a:bodyPr lIns="0" tIns="0" rIns="0" bIns="0" rtlCol="0" anchor="t">
            <a:spAutoFit/>
          </a:bodyPr>
          <a:lstStyle/>
          <a:p>
            <a:pPr marL="647694" lvl="1" indent="-323847">
              <a:lnSpc>
                <a:spcPts val="4739"/>
              </a:lnSpc>
              <a:buFont typeface="Arial"/>
              <a:buChar char="•"/>
            </a:pPr>
            <a:r>
              <a:rPr lang="en-US" sz="2999">
                <a:solidFill>
                  <a:srgbClr val="FFFFFF"/>
                </a:solidFill>
                <a:latin typeface="Aileron Light"/>
              </a:rPr>
              <a:t>Rahatsız edici mesajlar göndermek</a:t>
            </a:r>
          </a:p>
          <a:p>
            <a:pPr marL="647694" lvl="1" indent="-323847">
              <a:lnSpc>
                <a:spcPts val="4739"/>
              </a:lnSpc>
              <a:buFont typeface="Arial"/>
              <a:buChar char="•"/>
            </a:pPr>
            <a:r>
              <a:rPr lang="en-US" sz="2999">
                <a:solidFill>
                  <a:srgbClr val="FFFFFF"/>
                </a:solidFill>
                <a:latin typeface="Aileron Light"/>
              </a:rPr>
              <a:t>Sosyal medya siteleri aracılığıyla rahatsız etmek</a:t>
            </a:r>
          </a:p>
          <a:p>
            <a:pPr marL="647694" lvl="1" indent="-323847">
              <a:lnSpc>
                <a:spcPts val="4739"/>
              </a:lnSpc>
              <a:buFont typeface="Arial"/>
              <a:buChar char="•"/>
            </a:pPr>
            <a:r>
              <a:rPr lang="en-US" sz="2999">
                <a:solidFill>
                  <a:srgbClr val="FFFFFF"/>
                </a:solidFill>
                <a:latin typeface="Aileron Light"/>
              </a:rPr>
              <a:t>Kişiden habersiz sosyal medya hesabı açmak</a:t>
            </a:r>
          </a:p>
          <a:p>
            <a:pPr marL="647694" lvl="1" indent="-323847">
              <a:lnSpc>
                <a:spcPts val="4739"/>
              </a:lnSpc>
              <a:buFont typeface="Arial"/>
              <a:buChar char="•"/>
            </a:pPr>
            <a:r>
              <a:rPr lang="en-US" sz="2999">
                <a:solidFill>
                  <a:srgbClr val="FFFFFF"/>
                </a:solidFill>
                <a:latin typeface="Aileron Light"/>
              </a:rPr>
              <a:t>Fotoğraflarını izinsiz kullanmak</a:t>
            </a:r>
          </a:p>
          <a:p>
            <a:pPr marL="647694" lvl="1" indent="-323847">
              <a:lnSpc>
                <a:spcPts val="4739"/>
              </a:lnSpc>
              <a:buFont typeface="Arial"/>
              <a:buChar char="•"/>
            </a:pPr>
            <a:r>
              <a:rPr lang="en-US" sz="2999">
                <a:solidFill>
                  <a:srgbClr val="FFFFFF"/>
                </a:solidFill>
                <a:latin typeface="Aileron Light"/>
              </a:rPr>
              <a:t>Kişiyi kötüleyen/ küçük düşüren paylaşımlarda bulunmak</a:t>
            </a:r>
          </a:p>
          <a:p>
            <a:pPr marL="647694" lvl="1" indent="-323847">
              <a:lnSpc>
                <a:spcPts val="4739"/>
              </a:lnSpc>
              <a:buFont typeface="Arial"/>
              <a:buChar char="•"/>
            </a:pPr>
            <a:r>
              <a:rPr lang="en-US" sz="2999">
                <a:solidFill>
                  <a:srgbClr val="FFFFFF"/>
                </a:solidFill>
                <a:latin typeface="Aileron Light"/>
              </a:rPr>
              <a:t>Sosyal medya hesaplarından dışlamak</a:t>
            </a:r>
          </a:p>
          <a:p>
            <a:pPr marL="647694" lvl="1" indent="-323847">
              <a:lnSpc>
                <a:spcPts val="4739"/>
              </a:lnSpc>
              <a:buFont typeface="Arial"/>
              <a:buChar char="•"/>
            </a:pPr>
            <a:r>
              <a:rPr lang="en-US" sz="2999">
                <a:solidFill>
                  <a:srgbClr val="FFFFFF"/>
                </a:solidFill>
                <a:latin typeface="Aileron Light"/>
              </a:rPr>
              <a:t>Özel fotoğraf ve görüşmelerini diğer kişiler ile paylaşmak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Freeform 2"/>
          <p:cNvSpPr/>
          <p:nvPr/>
        </p:nvSpPr>
        <p:spPr>
          <a:xfrm flipH="1">
            <a:off x="-1532774" y="5477712"/>
            <a:ext cx="3419644" cy="6571588"/>
          </a:xfrm>
          <a:custGeom>
            <a:avLst/>
            <a:gdLst/>
            <a:ahLst/>
            <a:cxnLst/>
            <a:rect l="l" t="t" r="r" b="b"/>
            <a:pathLst>
              <a:path w="3419644" h="6571588">
                <a:moveTo>
                  <a:pt x="3419643" y="0"/>
                </a:moveTo>
                <a:lnTo>
                  <a:pt x="0" y="0"/>
                </a:lnTo>
                <a:lnTo>
                  <a:pt x="0" y="6571588"/>
                </a:lnTo>
                <a:lnTo>
                  <a:pt x="3419643" y="6571588"/>
                </a:lnTo>
                <a:lnTo>
                  <a:pt x="3419643" y="0"/>
                </a:lnTo>
                <a:close/>
              </a:path>
            </a:pathLst>
          </a:custGeom>
          <a:blipFill>
            <a:blip r:embed="rId2"/>
            <a:stretch>
              <a:fillRect/>
            </a:stretch>
          </a:blipFill>
        </p:spPr>
      </p:sp>
      <p:sp>
        <p:nvSpPr>
          <p:cNvPr id="3" name="TextBox 3"/>
          <p:cNvSpPr txBox="1"/>
          <p:nvPr/>
        </p:nvSpPr>
        <p:spPr>
          <a:xfrm>
            <a:off x="1213186" y="175044"/>
            <a:ext cx="15861629" cy="2095500"/>
          </a:xfrm>
          <a:prstGeom prst="rect">
            <a:avLst/>
          </a:prstGeom>
        </p:spPr>
        <p:txBody>
          <a:bodyPr lIns="0" tIns="0" rIns="0" bIns="0" rtlCol="0" anchor="t">
            <a:spAutoFit/>
          </a:bodyPr>
          <a:lstStyle/>
          <a:p>
            <a:pPr marL="0" lvl="0" indent="0">
              <a:lnSpc>
                <a:spcPts val="8220"/>
              </a:lnSpc>
              <a:spcBef>
                <a:spcPct val="0"/>
              </a:spcBef>
            </a:pPr>
            <a:r>
              <a:rPr lang="en-US" sz="6850">
                <a:solidFill>
                  <a:srgbClr val="FFFFFF"/>
                </a:solidFill>
                <a:latin typeface="Mardoto Heavy"/>
              </a:rPr>
              <a:t>SİBER ZORBALIĞIN YAYGIN OLMA NEDENLERİ</a:t>
            </a:r>
          </a:p>
        </p:txBody>
      </p:sp>
      <p:sp>
        <p:nvSpPr>
          <p:cNvPr id="4" name="AutoShape 4"/>
          <p:cNvSpPr/>
          <p:nvPr/>
        </p:nvSpPr>
        <p:spPr>
          <a:xfrm flipV="1">
            <a:off x="1096835" y="2610072"/>
            <a:ext cx="13884412" cy="163614"/>
          </a:xfrm>
          <a:prstGeom prst="line">
            <a:avLst/>
          </a:prstGeom>
          <a:ln w="123825" cap="flat">
            <a:solidFill>
              <a:srgbClr val="EFA038"/>
            </a:solidFill>
            <a:prstDash val="solid"/>
            <a:headEnd type="none" w="sm" len="sm"/>
            <a:tailEnd type="none" w="sm" len="sm"/>
          </a:ln>
        </p:spPr>
      </p:sp>
      <p:sp>
        <p:nvSpPr>
          <p:cNvPr id="5" name="Freeform 5"/>
          <p:cNvSpPr/>
          <p:nvPr/>
        </p:nvSpPr>
        <p:spPr>
          <a:xfrm rot="5400000" flipH="1">
            <a:off x="12434507" y="-2385544"/>
            <a:ext cx="3419644" cy="6571588"/>
          </a:xfrm>
          <a:custGeom>
            <a:avLst/>
            <a:gdLst/>
            <a:ahLst/>
            <a:cxnLst/>
            <a:rect l="l" t="t" r="r" b="b"/>
            <a:pathLst>
              <a:path w="3419644" h="6571588">
                <a:moveTo>
                  <a:pt x="3419644" y="0"/>
                </a:moveTo>
                <a:lnTo>
                  <a:pt x="0" y="0"/>
                </a:lnTo>
                <a:lnTo>
                  <a:pt x="0" y="6571588"/>
                </a:lnTo>
                <a:lnTo>
                  <a:pt x="3419644" y="6571588"/>
                </a:lnTo>
                <a:lnTo>
                  <a:pt x="3419644" y="0"/>
                </a:lnTo>
                <a:close/>
              </a:path>
            </a:pathLst>
          </a:custGeom>
          <a:blipFill>
            <a:blip r:embed="rId2"/>
            <a:stretch>
              <a:fillRect/>
            </a:stretch>
          </a:blipFill>
        </p:spPr>
      </p:sp>
      <p:sp>
        <p:nvSpPr>
          <p:cNvPr id="6" name="TextBox 6"/>
          <p:cNvSpPr txBox="1"/>
          <p:nvPr/>
        </p:nvSpPr>
        <p:spPr>
          <a:xfrm>
            <a:off x="1094869" y="2776757"/>
            <a:ext cx="15729291" cy="5448078"/>
          </a:xfrm>
          <a:prstGeom prst="rect">
            <a:avLst/>
          </a:prstGeom>
        </p:spPr>
        <p:txBody>
          <a:bodyPr lIns="0" tIns="0" rIns="0" bIns="0" rtlCol="0" anchor="t">
            <a:spAutoFit/>
          </a:bodyPr>
          <a:lstStyle/>
          <a:p>
            <a:pPr algn="ctr">
              <a:lnSpc>
                <a:spcPts val="7458"/>
              </a:lnSpc>
            </a:pPr>
            <a:endParaRPr/>
          </a:p>
          <a:p>
            <a:pPr marL="863599" lvl="1" indent="-431800">
              <a:lnSpc>
                <a:spcPts val="7239"/>
              </a:lnSpc>
              <a:buFont typeface="Arial"/>
              <a:buChar char="•"/>
            </a:pPr>
            <a:r>
              <a:rPr lang="en-US" sz="3999">
                <a:solidFill>
                  <a:srgbClr val="FFFFFF"/>
                </a:solidFill>
                <a:latin typeface="Aileron Light"/>
              </a:rPr>
              <a:t>İnternet ve cep telefonuna sahip olma oranın giderek artması</a:t>
            </a:r>
          </a:p>
          <a:p>
            <a:pPr marL="863599" lvl="1" indent="-431800">
              <a:lnSpc>
                <a:spcPts val="7239"/>
              </a:lnSpc>
              <a:buFont typeface="Arial"/>
              <a:buChar char="•"/>
            </a:pPr>
            <a:r>
              <a:rPr lang="en-US" sz="3999">
                <a:solidFill>
                  <a:srgbClr val="FFFFFF"/>
                </a:solidFill>
                <a:latin typeface="Aileron Light"/>
              </a:rPr>
              <a:t>Bilişim teknolojilerine 7/24 erişimin olması </a:t>
            </a:r>
          </a:p>
          <a:p>
            <a:pPr marL="863599" lvl="1" indent="-431800">
              <a:lnSpc>
                <a:spcPts val="7239"/>
              </a:lnSpc>
              <a:buFont typeface="Arial"/>
              <a:buChar char="•"/>
            </a:pPr>
            <a:r>
              <a:rPr lang="en-US" sz="3999">
                <a:solidFill>
                  <a:srgbClr val="FFFFFF"/>
                </a:solidFill>
                <a:latin typeface="Aileron Light"/>
              </a:rPr>
              <a:t>Yüz yüze söylenemeyenler siber ortamda rahatlıkla söylenebilmesi</a:t>
            </a:r>
          </a:p>
          <a:p>
            <a:pPr marL="863599" lvl="1" indent="-431800">
              <a:lnSpc>
                <a:spcPts val="7239"/>
              </a:lnSpc>
              <a:buFont typeface="Arial"/>
              <a:buChar char="•"/>
            </a:pPr>
            <a:r>
              <a:rPr lang="en-US" sz="3999">
                <a:solidFill>
                  <a:srgbClr val="FFFFFF"/>
                </a:solidFill>
                <a:latin typeface="Aileron Light"/>
              </a:rPr>
              <a:t> Bireyler sanal ortamda kimliğini gizleyebildiğini sanması</a:t>
            </a:r>
          </a:p>
          <a:p>
            <a:pPr marL="863599" lvl="1" indent="-431800">
              <a:lnSpc>
                <a:spcPts val="7239"/>
              </a:lnSpc>
              <a:buFont typeface="Arial"/>
              <a:buChar char="•"/>
            </a:pPr>
            <a:r>
              <a:rPr lang="en-US" sz="3999">
                <a:solidFill>
                  <a:srgbClr val="FFFFFF"/>
                </a:solidFill>
                <a:latin typeface="Aileron Light"/>
              </a:rPr>
              <a:t>Bir tuşla birçok kişinin etkilenmesi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Freeform 2"/>
          <p:cNvSpPr/>
          <p:nvPr/>
        </p:nvSpPr>
        <p:spPr>
          <a:xfrm flipH="1">
            <a:off x="-1532774" y="5477712"/>
            <a:ext cx="3419644" cy="6571588"/>
          </a:xfrm>
          <a:custGeom>
            <a:avLst/>
            <a:gdLst/>
            <a:ahLst/>
            <a:cxnLst/>
            <a:rect l="l" t="t" r="r" b="b"/>
            <a:pathLst>
              <a:path w="3419644" h="6571588">
                <a:moveTo>
                  <a:pt x="3419643" y="0"/>
                </a:moveTo>
                <a:lnTo>
                  <a:pt x="0" y="0"/>
                </a:lnTo>
                <a:lnTo>
                  <a:pt x="0" y="6571588"/>
                </a:lnTo>
                <a:lnTo>
                  <a:pt x="3419643" y="6571588"/>
                </a:lnTo>
                <a:lnTo>
                  <a:pt x="3419643" y="0"/>
                </a:lnTo>
                <a:close/>
              </a:path>
            </a:pathLst>
          </a:custGeom>
          <a:blipFill>
            <a:blip r:embed="rId2"/>
            <a:stretch>
              <a:fillRect/>
            </a:stretch>
          </a:blipFill>
        </p:spPr>
      </p:sp>
      <p:sp>
        <p:nvSpPr>
          <p:cNvPr id="3" name="TextBox 3"/>
          <p:cNvSpPr txBox="1"/>
          <p:nvPr/>
        </p:nvSpPr>
        <p:spPr>
          <a:xfrm>
            <a:off x="868606" y="486958"/>
            <a:ext cx="15446414" cy="1083485"/>
          </a:xfrm>
          <a:prstGeom prst="rect">
            <a:avLst/>
          </a:prstGeom>
        </p:spPr>
        <p:txBody>
          <a:bodyPr lIns="0" tIns="0" rIns="0" bIns="0" rtlCol="0" anchor="t">
            <a:spAutoFit/>
          </a:bodyPr>
          <a:lstStyle/>
          <a:p>
            <a:pPr marL="0" lvl="0" indent="0">
              <a:lnSpc>
                <a:spcPts val="8580"/>
              </a:lnSpc>
              <a:spcBef>
                <a:spcPct val="0"/>
              </a:spcBef>
            </a:pPr>
            <a:r>
              <a:rPr lang="en-US" sz="7150">
                <a:solidFill>
                  <a:srgbClr val="FFFFFF"/>
                </a:solidFill>
                <a:latin typeface="Mardoto Heavy"/>
              </a:rPr>
              <a:t>SİBER ZORBALIĞIN NEDENLERİ</a:t>
            </a:r>
          </a:p>
        </p:txBody>
      </p:sp>
      <p:sp>
        <p:nvSpPr>
          <p:cNvPr id="4" name="AutoShape 4"/>
          <p:cNvSpPr/>
          <p:nvPr/>
        </p:nvSpPr>
        <p:spPr>
          <a:xfrm>
            <a:off x="868606" y="1994315"/>
            <a:ext cx="13136225" cy="0"/>
          </a:xfrm>
          <a:prstGeom prst="line">
            <a:avLst/>
          </a:prstGeom>
          <a:ln w="123825" cap="flat">
            <a:solidFill>
              <a:srgbClr val="EFA038"/>
            </a:solidFill>
            <a:prstDash val="solid"/>
            <a:headEnd type="none" w="sm" len="sm"/>
            <a:tailEnd type="none" w="sm" len="sm"/>
          </a:ln>
        </p:spPr>
      </p:sp>
      <p:sp>
        <p:nvSpPr>
          <p:cNvPr id="5" name="Freeform 5"/>
          <p:cNvSpPr/>
          <p:nvPr/>
        </p:nvSpPr>
        <p:spPr>
          <a:xfrm rot="5400000" flipH="1">
            <a:off x="13292384" y="-2509369"/>
            <a:ext cx="3419644" cy="6571588"/>
          </a:xfrm>
          <a:custGeom>
            <a:avLst/>
            <a:gdLst/>
            <a:ahLst/>
            <a:cxnLst/>
            <a:rect l="l" t="t" r="r" b="b"/>
            <a:pathLst>
              <a:path w="3419644" h="6571588">
                <a:moveTo>
                  <a:pt x="3419644" y="0"/>
                </a:moveTo>
                <a:lnTo>
                  <a:pt x="0" y="0"/>
                </a:lnTo>
                <a:lnTo>
                  <a:pt x="0" y="6571589"/>
                </a:lnTo>
                <a:lnTo>
                  <a:pt x="3419644" y="6571589"/>
                </a:lnTo>
                <a:lnTo>
                  <a:pt x="3419644" y="0"/>
                </a:lnTo>
                <a:close/>
              </a:path>
            </a:pathLst>
          </a:custGeom>
          <a:blipFill>
            <a:blip r:embed="rId2"/>
            <a:stretch>
              <a:fillRect/>
            </a:stretch>
          </a:blipFill>
        </p:spPr>
      </p:sp>
      <p:sp>
        <p:nvSpPr>
          <p:cNvPr id="6" name="TextBox 6"/>
          <p:cNvSpPr txBox="1"/>
          <p:nvPr/>
        </p:nvSpPr>
        <p:spPr>
          <a:xfrm>
            <a:off x="690373" y="2314797"/>
            <a:ext cx="15624647" cy="3954781"/>
          </a:xfrm>
          <a:prstGeom prst="rect">
            <a:avLst/>
          </a:prstGeom>
        </p:spPr>
        <p:txBody>
          <a:bodyPr lIns="0" tIns="0" rIns="0" bIns="0" rtlCol="0" anchor="t">
            <a:spAutoFit/>
          </a:bodyPr>
          <a:lstStyle/>
          <a:p>
            <a:pPr marL="647697" lvl="1" indent="-323848">
              <a:lnSpc>
                <a:spcPts val="5309"/>
              </a:lnSpc>
              <a:buFont typeface="Arial"/>
              <a:buChar char="•"/>
            </a:pPr>
            <a:r>
              <a:rPr lang="en-US" sz="2999">
                <a:solidFill>
                  <a:srgbClr val="FFFFFF"/>
                </a:solidFill>
                <a:latin typeface="Aileron Light"/>
              </a:rPr>
              <a:t>Siber zorbalar, genellikle kimliklerini saklayarak bu eylemleri yaptıkları için hiç yakalanamayacağını,yakalanmalarının çok az bir ihtimal olduğunu düşündükleri için bu tür eylemleri yaparlar.</a:t>
            </a:r>
          </a:p>
          <a:p>
            <a:pPr marL="647697" lvl="1" indent="-323848">
              <a:lnSpc>
                <a:spcPts val="5309"/>
              </a:lnSpc>
              <a:buFont typeface="Arial"/>
              <a:buChar char="•"/>
            </a:pPr>
            <a:r>
              <a:rPr lang="en-US" sz="2999">
                <a:solidFill>
                  <a:srgbClr val="FFFFFF"/>
                </a:solidFill>
                <a:latin typeface="Aileron Light"/>
              </a:rPr>
              <a:t>Eğlenmek,</a:t>
            </a:r>
          </a:p>
          <a:p>
            <a:pPr marL="647697" lvl="1" indent="-323848">
              <a:lnSpc>
                <a:spcPts val="5309"/>
              </a:lnSpc>
              <a:buFont typeface="Arial"/>
              <a:buChar char="•"/>
            </a:pPr>
            <a:r>
              <a:rPr lang="en-US" sz="2999">
                <a:solidFill>
                  <a:srgbClr val="FFFFFF"/>
                </a:solidFill>
                <a:latin typeface="Aileron Light"/>
              </a:rPr>
              <a:t>Güçlü olduğunu kanıtlamak için</a:t>
            </a:r>
          </a:p>
          <a:p>
            <a:pPr marL="647697" lvl="1" indent="-323848">
              <a:lnSpc>
                <a:spcPts val="5309"/>
              </a:lnSpc>
              <a:buFont typeface="Arial"/>
              <a:buChar char="•"/>
            </a:pPr>
            <a:r>
              <a:rPr lang="en-US" sz="2999">
                <a:solidFill>
                  <a:srgbClr val="FFFFFF"/>
                </a:solidFill>
                <a:latin typeface="Aileron Light"/>
              </a:rPr>
              <a:t>Zarar vermek amacıyla zorbalık yapılabilmektedir.</a:t>
            </a:r>
          </a:p>
        </p:txBody>
      </p:sp>
      <p:sp>
        <p:nvSpPr>
          <p:cNvPr id="7" name="TextBox 7"/>
          <p:cNvSpPr txBox="1"/>
          <p:nvPr/>
        </p:nvSpPr>
        <p:spPr>
          <a:xfrm>
            <a:off x="690373" y="6460078"/>
            <a:ext cx="17419394" cy="3288031"/>
          </a:xfrm>
          <a:prstGeom prst="rect">
            <a:avLst/>
          </a:prstGeom>
        </p:spPr>
        <p:txBody>
          <a:bodyPr lIns="0" tIns="0" rIns="0" bIns="0" rtlCol="0" anchor="t">
            <a:spAutoFit/>
          </a:bodyPr>
          <a:lstStyle/>
          <a:p>
            <a:pPr marL="647697" lvl="1" indent="-323848">
              <a:lnSpc>
                <a:spcPts val="5309"/>
              </a:lnSpc>
              <a:buFont typeface="Arial"/>
              <a:buChar char="•"/>
            </a:pPr>
            <a:r>
              <a:rPr lang="en-US" sz="2999">
                <a:solidFill>
                  <a:srgbClr val="FFFFFF"/>
                </a:solidFill>
                <a:latin typeface="Aileron Light"/>
              </a:rPr>
              <a:t>Başkalarını kontrol etme arzusu</a:t>
            </a:r>
          </a:p>
          <a:p>
            <a:pPr marL="647697" lvl="1" indent="-323848">
              <a:lnSpc>
                <a:spcPts val="5309"/>
              </a:lnSpc>
              <a:buFont typeface="Arial"/>
              <a:buChar char="•"/>
            </a:pPr>
            <a:r>
              <a:rPr lang="en-US" sz="2999">
                <a:solidFill>
                  <a:srgbClr val="FFFFFF"/>
                </a:solidFill>
                <a:latin typeface="Aileron Light"/>
              </a:rPr>
              <a:t>Akranları arasında statü kazanma çabası</a:t>
            </a:r>
          </a:p>
          <a:p>
            <a:pPr marL="647697" lvl="1" indent="-323848">
              <a:lnSpc>
                <a:spcPts val="5309"/>
              </a:lnSpc>
              <a:buFont typeface="Arial"/>
              <a:buChar char="•"/>
            </a:pPr>
            <a:r>
              <a:rPr lang="en-US" sz="2999">
                <a:solidFill>
                  <a:srgbClr val="FFFFFF"/>
                </a:solidFill>
                <a:latin typeface="Aileron Light"/>
              </a:rPr>
              <a:t>Saldırganca davranmaktan zevk alma</a:t>
            </a:r>
          </a:p>
          <a:p>
            <a:pPr marL="647697" lvl="1" indent="-323848">
              <a:lnSpc>
                <a:spcPts val="5309"/>
              </a:lnSpc>
              <a:buFont typeface="Arial"/>
              <a:buChar char="•"/>
            </a:pPr>
            <a:r>
              <a:rPr lang="en-US" sz="2999">
                <a:solidFill>
                  <a:srgbClr val="FFFFFF"/>
                </a:solidFill>
                <a:latin typeface="Aileron Light"/>
              </a:rPr>
              <a:t>Anonim olabilmesi: Sanal ortamda kimliğini gizlemeolanağının bulunması ve mağdurla yüz yüze iletişim kurulmak zorunda kalınmaması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03207"/>
            <a:ext cx="13180993" cy="976630"/>
          </a:xfrm>
          <a:prstGeom prst="rect">
            <a:avLst/>
          </a:prstGeom>
        </p:spPr>
        <p:txBody>
          <a:bodyPr lIns="0" tIns="0" rIns="0" bIns="0" rtlCol="0" anchor="t">
            <a:spAutoFit/>
          </a:bodyPr>
          <a:lstStyle/>
          <a:p>
            <a:pPr marL="604518" lvl="1" indent="-302259">
              <a:lnSpc>
                <a:spcPts val="3919"/>
              </a:lnSpc>
              <a:buFont typeface="Arial"/>
              <a:buChar char="•"/>
            </a:pPr>
            <a:r>
              <a:rPr lang="en-US" sz="2799">
                <a:solidFill>
                  <a:srgbClr val="000000"/>
                </a:solidFill>
                <a:latin typeface="Aileron Light"/>
              </a:rPr>
              <a:t>Öğrencilerin yaklaşık </a:t>
            </a:r>
            <a:r>
              <a:rPr lang="en-US" sz="2799">
                <a:solidFill>
                  <a:srgbClr val="C74C34"/>
                </a:solidFill>
                <a:latin typeface="Aileron Light"/>
              </a:rPr>
              <a:t>%50'si </a:t>
            </a:r>
            <a:r>
              <a:rPr lang="en-US" sz="2799">
                <a:solidFill>
                  <a:srgbClr val="000000"/>
                </a:solidFill>
                <a:latin typeface="Aileron Light"/>
              </a:rPr>
              <a:t>yaşamlarının bir döneminde zorbaliğa maruz</a:t>
            </a:r>
          </a:p>
          <a:p>
            <a:pPr>
              <a:lnSpc>
                <a:spcPts val="3919"/>
              </a:lnSpc>
            </a:pPr>
            <a:r>
              <a:rPr lang="en-US" sz="2799">
                <a:solidFill>
                  <a:srgbClr val="000000"/>
                </a:solidFill>
                <a:latin typeface="Aileron Light"/>
              </a:rPr>
              <a:t>kalmaktadır.</a:t>
            </a:r>
          </a:p>
        </p:txBody>
      </p:sp>
      <p:sp>
        <p:nvSpPr>
          <p:cNvPr id="3" name="TextBox 3"/>
          <p:cNvSpPr txBox="1"/>
          <p:nvPr/>
        </p:nvSpPr>
        <p:spPr>
          <a:xfrm>
            <a:off x="1028700" y="3738822"/>
            <a:ext cx="13180993" cy="5929630"/>
          </a:xfrm>
          <a:prstGeom prst="rect">
            <a:avLst/>
          </a:prstGeom>
        </p:spPr>
        <p:txBody>
          <a:bodyPr lIns="0" tIns="0" rIns="0" bIns="0" rtlCol="0" anchor="t">
            <a:spAutoFit/>
          </a:bodyPr>
          <a:lstStyle/>
          <a:p>
            <a:pPr marL="604518" lvl="1" indent="-302259">
              <a:lnSpc>
                <a:spcPts val="3919"/>
              </a:lnSpc>
              <a:buFont typeface="Arial"/>
              <a:buChar char="•"/>
            </a:pPr>
            <a:r>
              <a:rPr lang="en-US" sz="2799">
                <a:solidFill>
                  <a:srgbClr val="000000"/>
                </a:solidFill>
                <a:latin typeface="Aileron Light"/>
              </a:rPr>
              <a:t>  Tüm dünyadaki araştırmącılar, genel oran olarak her </a:t>
            </a:r>
            <a:r>
              <a:rPr lang="en-US" sz="2799">
                <a:solidFill>
                  <a:srgbClr val="DA0508"/>
                </a:solidFill>
                <a:latin typeface="Aileron Light"/>
              </a:rPr>
              <a:t>7 öğrenciden 1'inin</a:t>
            </a:r>
          </a:p>
          <a:p>
            <a:pPr>
              <a:lnSpc>
                <a:spcPts val="3919"/>
              </a:lnSpc>
            </a:pPr>
            <a:r>
              <a:rPr lang="en-US" sz="2799">
                <a:solidFill>
                  <a:srgbClr val="000000"/>
                </a:solidFill>
                <a:latin typeface="Aileron Light"/>
              </a:rPr>
              <a:t>akran zorbalığına uģradığını kabul etmektedir.</a:t>
            </a:r>
          </a:p>
          <a:p>
            <a:pPr>
              <a:lnSpc>
                <a:spcPts val="3919"/>
              </a:lnSpc>
            </a:pPr>
            <a:r>
              <a:rPr lang="en-US" sz="2799">
                <a:solidFill>
                  <a:srgbClr val="000000"/>
                </a:solidFill>
                <a:latin typeface="Aileron Light"/>
              </a:rPr>
              <a:t>Türkiye'de yapılan çalışmalạr, akran zorbalığının ülkemizde de sık olarak</a:t>
            </a:r>
          </a:p>
          <a:p>
            <a:pPr>
              <a:lnSpc>
                <a:spcPts val="3919"/>
              </a:lnSpc>
            </a:pPr>
            <a:r>
              <a:rPr lang="en-US" sz="2799">
                <a:solidFill>
                  <a:srgbClr val="000000"/>
                </a:solidFill>
                <a:latin typeface="Aileron Light"/>
              </a:rPr>
              <a:t>görüldüğünü göstermektedir. Pişkin tarafından 1154 öğrenci ile yapılan</a:t>
            </a:r>
          </a:p>
          <a:p>
            <a:pPr>
              <a:lnSpc>
                <a:spcPts val="3919"/>
              </a:lnSpc>
            </a:pPr>
            <a:r>
              <a:rPr lang="en-US" sz="2799">
                <a:solidFill>
                  <a:srgbClr val="000000"/>
                </a:solidFill>
                <a:latin typeface="Aileron Light"/>
              </a:rPr>
              <a:t>çalışmada öğrencilerin %35'inin kurban, %30,2'sinin zorba, %6,2'sinin ise</a:t>
            </a:r>
          </a:p>
          <a:p>
            <a:pPr>
              <a:lnSpc>
                <a:spcPts val="3919"/>
              </a:lnSpc>
            </a:pPr>
            <a:r>
              <a:rPr lang="en-US" sz="2799">
                <a:solidFill>
                  <a:srgbClr val="000000"/>
                </a:solidFill>
                <a:latin typeface="Aileron Light"/>
              </a:rPr>
              <a:t>zorba/kurban rollerinde olduğu gösterilmiştir. </a:t>
            </a:r>
            <a:r>
              <a:rPr lang="en-US" sz="2799">
                <a:solidFill>
                  <a:srgbClr val="DA0508"/>
                </a:solidFill>
                <a:latin typeface="Aileron Light"/>
              </a:rPr>
              <a:t>En yaygın zorbalık türünün</a:t>
            </a:r>
          </a:p>
          <a:p>
            <a:pPr>
              <a:lnSpc>
                <a:spcPts val="3919"/>
              </a:lnSpc>
            </a:pPr>
            <a:r>
              <a:rPr lang="en-US" sz="2799">
                <a:solidFill>
                  <a:srgbClr val="DA0508"/>
                </a:solidFill>
                <a:latin typeface="Aileron Light"/>
              </a:rPr>
              <a:t>sözel zorbalık olduğu, bunu fiziksel zorbalığın izlediği tespit edilmiştir.</a:t>
            </a:r>
          </a:p>
          <a:p>
            <a:pPr>
              <a:lnSpc>
                <a:spcPts val="3919"/>
              </a:lnSpc>
            </a:pPr>
            <a:r>
              <a:rPr lang="en-US" sz="2799">
                <a:solidFill>
                  <a:srgbClr val="000000"/>
                </a:solidFill>
                <a:latin typeface="Aileron Light"/>
              </a:rPr>
              <a:t>Yapilan diğer bir çalışmada da 692 öğrenci çalışmaya dahil edilmiş olup, bir</a:t>
            </a:r>
          </a:p>
          <a:p>
            <a:pPr>
              <a:lnSpc>
                <a:spcPts val="3919"/>
              </a:lnSpc>
            </a:pPr>
            <a:r>
              <a:rPr lang="en-US" sz="2799">
                <a:solidFill>
                  <a:srgbClr val="000000"/>
                </a:solidFill>
                <a:latin typeface="Aileron Light"/>
              </a:rPr>
              <a:t>eğitim yılı boyunca tüm öğrencilerin bir veya daha fazla zorba davranışa</a:t>
            </a:r>
          </a:p>
          <a:p>
            <a:pPr>
              <a:lnSpc>
                <a:spcPts val="3919"/>
              </a:lnSpc>
            </a:pPr>
            <a:r>
              <a:rPr lang="en-US" sz="2799">
                <a:solidFill>
                  <a:srgbClr val="000000"/>
                </a:solidFill>
                <a:latin typeface="Aileron Light"/>
              </a:rPr>
              <a:t>maruz kaldığı gösterilmiştir. Bir yıllık eğitim döneminde. öğrencilerin</a:t>
            </a:r>
          </a:p>
          <a:p>
            <a:pPr>
              <a:lnSpc>
                <a:spcPts val="3919"/>
              </a:lnSpc>
            </a:pPr>
            <a:r>
              <a:rPr lang="en-US" sz="2799">
                <a:solidFill>
                  <a:srgbClr val="DA0508"/>
                </a:solidFill>
                <a:latin typeface="Aileron Light"/>
              </a:rPr>
              <a:t>%35,3'ü sözel, %35,5'i fiziksel, %28'i duygusal ve %15,6'st cinsel zorbaliğa</a:t>
            </a:r>
          </a:p>
          <a:p>
            <a:pPr>
              <a:lnSpc>
                <a:spcPts val="3919"/>
              </a:lnSpc>
            </a:pPr>
            <a:r>
              <a:rPr lang="en-US" sz="2799">
                <a:solidFill>
                  <a:srgbClr val="000000"/>
                </a:solidFill>
                <a:latin typeface="Aileron Light"/>
              </a:rPr>
              <a:t>maruz kalmıştır.</a:t>
            </a:r>
          </a:p>
        </p:txBody>
      </p:sp>
      <p:sp>
        <p:nvSpPr>
          <p:cNvPr id="4" name="TextBox 4"/>
          <p:cNvSpPr txBox="1"/>
          <p:nvPr/>
        </p:nvSpPr>
        <p:spPr>
          <a:xfrm>
            <a:off x="4924544" y="121603"/>
            <a:ext cx="4219456" cy="1604644"/>
          </a:xfrm>
          <a:prstGeom prst="rect">
            <a:avLst/>
          </a:prstGeom>
        </p:spPr>
        <p:txBody>
          <a:bodyPr lIns="0" tIns="0" rIns="0" bIns="0" rtlCol="0" anchor="t">
            <a:spAutoFit/>
          </a:bodyPr>
          <a:lstStyle/>
          <a:p>
            <a:pPr algn="ctr">
              <a:lnSpc>
                <a:spcPts val="12880"/>
              </a:lnSpc>
            </a:pPr>
            <a:r>
              <a:rPr lang="en-US" sz="9200">
                <a:solidFill>
                  <a:srgbClr val="000000"/>
                </a:solidFill>
                <a:latin typeface="Arimo Bold"/>
              </a:rPr>
              <a:t>SIKLIĞI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TextBox 3"/>
          <p:cNvSpPr txBox="1"/>
          <p:nvPr/>
        </p:nvSpPr>
        <p:spPr>
          <a:xfrm>
            <a:off x="1593080" y="1563203"/>
            <a:ext cx="13807588" cy="1384301"/>
          </a:xfrm>
          <a:prstGeom prst="rect">
            <a:avLst/>
          </a:prstGeom>
        </p:spPr>
        <p:txBody>
          <a:bodyPr lIns="0" tIns="0" rIns="0" bIns="0" rtlCol="0" anchor="t">
            <a:spAutoFit/>
          </a:bodyPr>
          <a:lstStyle/>
          <a:p>
            <a:pPr marL="863588" lvl="1" indent="-431794">
              <a:lnSpc>
                <a:spcPts val="5599"/>
              </a:lnSpc>
              <a:buFont typeface="Arial"/>
              <a:buChar char="•"/>
            </a:pPr>
            <a:r>
              <a:rPr lang="en-US" sz="3999">
                <a:solidFill>
                  <a:srgbClr val="000000"/>
                </a:solidFill>
                <a:latin typeface="Aileron Light"/>
              </a:rPr>
              <a:t>İlkokul döneminde çocukların </a:t>
            </a:r>
            <a:r>
              <a:rPr lang="en-US" sz="3999">
                <a:solidFill>
                  <a:srgbClr val="000000"/>
                </a:solidFill>
                <a:latin typeface="Aileron Bold"/>
              </a:rPr>
              <a:t>fiziksel</a:t>
            </a:r>
            <a:r>
              <a:rPr lang="en-US" sz="3999">
                <a:solidFill>
                  <a:srgbClr val="000000"/>
                </a:solidFill>
                <a:latin typeface="Aileron Light"/>
              </a:rPr>
              <a:t> ve </a:t>
            </a:r>
            <a:r>
              <a:rPr lang="en-US" sz="3999">
                <a:solidFill>
                  <a:srgbClr val="000000"/>
                </a:solidFill>
                <a:latin typeface="Aileron Bold"/>
              </a:rPr>
              <a:t>sözel zorbalık</a:t>
            </a:r>
            <a:r>
              <a:rPr lang="en-US" sz="3999">
                <a:solidFill>
                  <a:srgbClr val="000000"/>
                </a:solidFill>
                <a:latin typeface="Aileron Light"/>
              </a:rPr>
              <a:t> davranışlarını daha sık kullandıkları görülmektedir.</a:t>
            </a:r>
          </a:p>
        </p:txBody>
      </p:sp>
      <p:sp>
        <p:nvSpPr>
          <p:cNvPr id="4" name="TextBox 4"/>
          <p:cNvSpPr txBox="1"/>
          <p:nvPr/>
        </p:nvSpPr>
        <p:spPr>
          <a:xfrm>
            <a:off x="1593080" y="4888091"/>
            <a:ext cx="13807588" cy="2089151"/>
          </a:xfrm>
          <a:prstGeom prst="rect">
            <a:avLst/>
          </a:prstGeom>
        </p:spPr>
        <p:txBody>
          <a:bodyPr lIns="0" tIns="0" rIns="0" bIns="0" rtlCol="0" anchor="t">
            <a:spAutoFit/>
          </a:bodyPr>
          <a:lstStyle/>
          <a:p>
            <a:pPr marL="863588" lvl="1" indent="-431794">
              <a:lnSpc>
                <a:spcPts val="5599"/>
              </a:lnSpc>
              <a:buFont typeface="Arial"/>
              <a:buChar char="•"/>
            </a:pPr>
            <a:r>
              <a:rPr lang="en-US" sz="3999">
                <a:solidFill>
                  <a:srgbClr val="000000"/>
                </a:solidFill>
                <a:latin typeface="Aileron Light"/>
              </a:rPr>
              <a:t> Bununla birlikte, arkadaşlığı bitirmekle tehdit etme, oyun gruplarından dışlama, hakkında kötü söylentiler yayma gibi davranışlar da görülmektedir.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AutoShape 3"/>
          <p:cNvSpPr/>
          <p:nvPr/>
        </p:nvSpPr>
        <p:spPr>
          <a:xfrm>
            <a:off x="2576404" y="4436906"/>
            <a:ext cx="5172174" cy="0"/>
          </a:xfrm>
          <a:prstGeom prst="line">
            <a:avLst/>
          </a:prstGeom>
          <a:ln w="114300" cap="flat">
            <a:solidFill>
              <a:srgbClr val="EFA038"/>
            </a:solidFill>
            <a:prstDash val="solid"/>
            <a:headEnd type="none" w="sm" len="sm"/>
            <a:tailEnd type="none" w="sm" len="sm"/>
          </a:ln>
        </p:spPr>
      </p:sp>
      <p:sp>
        <p:nvSpPr>
          <p:cNvPr id="4" name="AutoShape 4"/>
          <p:cNvSpPr/>
          <p:nvPr/>
        </p:nvSpPr>
        <p:spPr>
          <a:xfrm>
            <a:off x="10276415" y="4494056"/>
            <a:ext cx="5241869" cy="0"/>
          </a:xfrm>
          <a:prstGeom prst="line">
            <a:avLst/>
          </a:prstGeom>
          <a:ln w="114300" cap="flat">
            <a:solidFill>
              <a:srgbClr val="EFA038"/>
            </a:solidFill>
            <a:prstDash val="solid"/>
            <a:headEnd type="none" w="sm" len="sm"/>
            <a:tailEnd type="none" w="sm" len="sm"/>
          </a:ln>
        </p:spPr>
      </p:sp>
      <p:sp>
        <p:nvSpPr>
          <p:cNvPr id="5" name="AutoShape 5"/>
          <p:cNvSpPr/>
          <p:nvPr/>
        </p:nvSpPr>
        <p:spPr>
          <a:xfrm>
            <a:off x="2741091" y="8053942"/>
            <a:ext cx="5172174" cy="0"/>
          </a:xfrm>
          <a:prstGeom prst="line">
            <a:avLst/>
          </a:prstGeom>
          <a:ln w="114300" cap="flat">
            <a:solidFill>
              <a:srgbClr val="EFA038"/>
            </a:solidFill>
            <a:prstDash val="solid"/>
            <a:headEnd type="none" w="sm" len="sm"/>
            <a:tailEnd type="none" w="sm" len="sm"/>
          </a:ln>
        </p:spPr>
      </p:sp>
      <p:sp>
        <p:nvSpPr>
          <p:cNvPr id="6" name="Freeform 6"/>
          <p:cNvSpPr/>
          <p:nvPr/>
        </p:nvSpPr>
        <p:spPr>
          <a:xfrm>
            <a:off x="1196252" y="3183254"/>
            <a:ext cx="1295808" cy="1229839"/>
          </a:xfrm>
          <a:custGeom>
            <a:avLst/>
            <a:gdLst/>
            <a:ahLst/>
            <a:cxnLst/>
            <a:rect l="l" t="t" r="r" b="b"/>
            <a:pathLst>
              <a:path w="1295808" h="1229839">
                <a:moveTo>
                  <a:pt x="0" y="0"/>
                </a:moveTo>
                <a:lnTo>
                  <a:pt x="1295808" y="0"/>
                </a:lnTo>
                <a:lnTo>
                  <a:pt x="1295808" y="1229840"/>
                </a:lnTo>
                <a:lnTo>
                  <a:pt x="0" y="122984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TextBox 7"/>
          <p:cNvSpPr txBox="1"/>
          <p:nvPr/>
        </p:nvSpPr>
        <p:spPr>
          <a:xfrm>
            <a:off x="374399" y="361502"/>
            <a:ext cx="17539203" cy="933450"/>
          </a:xfrm>
          <a:prstGeom prst="rect">
            <a:avLst/>
          </a:prstGeom>
        </p:spPr>
        <p:txBody>
          <a:bodyPr lIns="0" tIns="0" rIns="0" bIns="0" rtlCol="0" anchor="t">
            <a:spAutoFit/>
          </a:bodyPr>
          <a:lstStyle/>
          <a:p>
            <a:pPr marL="0" lvl="0" indent="0" algn="ctr">
              <a:lnSpc>
                <a:spcPts val="7200"/>
              </a:lnSpc>
              <a:spcBef>
                <a:spcPct val="0"/>
              </a:spcBef>
            </a:pPr>
            <a:r>
              <a:rPr lang="en-US" sz="6000">
                <a:solidFill>
                  <a:srgbClr val="000000"/>
                </a:solidFill>
                <a:latin typeface="Mardoto Heavy"/>
              </a:rPr>
              <a:t> ZORBALIKTA  FARKLI GRUPLAR </a:t>
            </a:r>
          </a:p>
        </p:txBody>
      </p:sp>
      <p:sp>
        <p:nvSpPr>
          <p:cNvPr id="8" name="TextBox 8"/>
          <p:cNvSpPr txBox="1"/>
          <p:nvPr/>
        </p:nvSpPr>
        <p:spPr>
          <a:xfrm>
            <a:off x="2741091" y="3488832"/>
            <a:ext cx="5172174" cy="565150"/>
          </a:xfrm>
          <a:prstGeom prst="rect">
            <a:avLst/>
          </a:prstGeom>
        </p:spPr>
        <p:txBody>
          <a:bodyPr lIns="0" tIns="0" rIns="0" bIns="0" rtlCol="0" anchor="t">
            <a:spAutoFit/>
          </a:bodyPr>
          <a:lstStyle/>
          <a:p>
            <a:pPr marL="0" lvl="0" indent="0" algn="ctr">
              <a:lnSpc>
                <a:spcPts val="4550"/>
              </a:lnSpc>
              <a:spcBef>
                <a:spcPct val="0"/>
              </a:spcBef>
            </a:pPr>
            <a:r>
              <a:rPr lang="en-US" sz="3500">
                <a:solidFill>
                  <a:srgbClr val="000000"/>
                </a:solidFill>
                <a:latin typeface="Aileron Bold"/>
              </a:rPr>
              <a:t>ZORBALIK YAPANLAR</a:t>
            </a:r>
          </a:p>
        </p:txBody>
      </p:sp>
      <p:sp>
        <p:nvSpPr>
          <p:cNvPr id="9" name="TextBox 9"/>
          <p:cNvSpPr txBox="1"/>
          <p:nvPr/>
        </p:nvSpPr>
        <p:spPr>
          <a:xfrm>
            <a:off x="10198313" y="3319176"/>
            <a:ext cx="5398072" cy="1072515"/>
          </a:xfrm>
          <a:prstGeom prst="rect">
            <a:avLst/>
          </a:prstGeom>
        </p:spPr>
        <p:txBody>
          <a:bodyPr lIns="0" tIns="0" rIns="0" bIns="0" rtlCol="0" anchor="t">
            <a:spAutoFit/>
          </a:bodyPr>
          <a:lstStyle/>
          <a:p>
            <a:pPr marL="0" lvl="0" indent="0" algn="ctr">
              <a:lnSpc>
                <a:spcPts val="4290"/>
              </a:lnSpc>
              <a:spcBef>
                <a:spcPct val="0"/>
              </a:spcBef>
            </a:pPr>
            <a:r>
              <a:rPr lang="en-US" sz="3300">
                <a:solidFill>
                  <a:srgbClr val="000000"/>
                </a:solidFill>
                <a:latin typeface="Aileron Bold"/>
              </a:rPr>
              <a:t>ZORBALIĞA MARUZ KALANLAR</a:t>
            </a:r>
          </a:p>
        </p:txBody>
      </p:sp>
      <p:sp>
        <p:nvSpPr>
          <p:cNvPr id="10" name="TextBox 10"/>
          <p:cNvSpPr txBox="1"/>
          <p:nvPr/>
        </p:nvSpPr>
        <p:spPr>
          <a:xfrm>
            <a:off x="2372899" y="6575027"/>
            <a:ext cx="5908558" cy="1364615"/>
          </a:xfrm>
          <a:prstGeom prst="rect">
            <a:avLst/>
          </a:prstGeom>
        </p:spPr>
        <p:txBody>
          <a:bodyPr lIns="0" tIns="0" rIns="0" bIns="0" rtlCol="0" anchor="t">
            <a:spAutoFit/>
          </a:bodyPr>
          <a:lstStyle/>
          <a:p>
            <a:pPr marL="0" lvl="0" indent="0" algn="ctr">
              <a:lnSpc>
                <a:spcPts val="3639"/>
              </a:lnSpc>
              <a:spcBef>
                <a:spcPct val="0"/>
              </a:spcBef>
            </a:pPr>
            <a:r>
              <a:rPr lang="en-US" sz="2799">
                <a:solidFill>
                  <a:srgbClr val="000000"/>
                </a:solidFill>
                <a:latin typeface="Aileron Bold"/>
              </a:rPr>
              <a:t>HEM ZORBALIK YAPAN HEM DE AYNI ZAMANDA ZORBALIĞA MARUZ KALANLAR</a:t>
            </a:r>
          </a:p>
        </p:txBody>
      </p:sp>
      <p:sp>
        <p:nvSpPr>
          <p:cNvPr id="11" name="TextBox 11"/>
          <p:cNvSpPr txBox="1"/>
          <p:nvPr/>
        </p:nvSpPr>
        <p:spPr>
          <a:xfrm>
            <a:off x="10711958" y="6737347"/>
            <a:ext cx="4370782" cy="1136650"/>
          </a:xfrm>
          <a:prstGeom prst="rect">
            <a:avLst/>
          </a:prstGeom>
        </p:spPr>
        <p:txBody>
          <a:bodyPr lIns="0" tIns="0" rIns="0" bIns="0" rtlCol="0" anchor="t">
            <a:spAutoFit/>
          </a:bodyPr>
          <a:lstStyle/>
          <a:p>
            <a:pPr marL="0" lvl="0" indent="0" algn="ctr">
              <a:lnSpc>
                <a:spcPts val="4549"/>
              </a:lnSpc>
              <a:spcBef>
                <a:spcPct val="0"/>
              </a:spcBef>
            </a:pPr>
            <a:r>
              <a:rPr lang="en-US" sz="3499">
                <a:solidFill>
                  <a:srgbClr val="000000"/>
                </a:solidFill>
                <a:latin typeface="Aileron Bold"/>
              </a:rPr>
              <a:t>İZLEYİCİLER(OLAYA TANIKLIK EDENLER</a:t>
            </a:r>
          </a:p>
        </p:txBody>
      </p:sp>
      <p:sp>
        <p:nvSpPr>
          <p:cNvPr id="12" name="Freeform 12"/>
          <p:cNvSpPr/>
          <p:nvPr/>
        </p:nvSpPr>
        <p:spPr>
          <a:xfrm>
            <a:off x="1280596" y="6422869"/>
            <a:ext cx="1295808" cy="1229839"/>
          </a:xfrm>
          <a:custGeom>
            <a:avLst/>
            <a:gdLst/>
            <a:ahLst/>
            <a:cxnLst/>
            <a:rect l="l" t="t" r="r" b="b"/>
            <a:pathLst>
              <a:path w="1295808" h="1229839">
                <a:moveTo>
                  <a:pt x="0" y="0"/>
                </a:moveTo>
                <a:lnTo>
                  <a:pt x="1295808" y="0"/>
                </a:lnTo>
                <a:lnTo>
                  <a:pt x="1295808" y="1229839"/>
                </a:lnTo>
                <a:lnTo>
                  <a:pt x="0" y="12298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Freeform 13"/>
          <p:cNvSpPr/>
          <p:nvPr/>
        </p:nvSpPr>
        <p:spPr>
          <a:xfrm>
            <a:off x="15596385" y="3161852"/>
            <a:ext cx="1295808" cy="1229839"/>
          </a:xfrm>
          <a:custGeom>
            <a:avLst/>
            <a:gdLst/>
            <a:ahLst/>
            <a:cxnLst/>
            <a:rect l="l" t="t" r="r" b="b"/>
            <a:pathLst>
              <a:path w="1295808" h="1229839">
                <a:moveTo>
                  <a:pt x="0" y="0"/>
                </a:moveTo>
                <a:lnTo>
                  <a:pt x="1295808" y="0"/>
                </a:lnTo>
                <a:lnTo>
                  <a:pt x="1295808" y="1229839"/>
                </a:lnTo>
                <a:lnTo>
                  <a:pt x="0" y="12298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a:off x="15596385" y="6709803"/>
            <a:ext cx="1295808" cy="1229839"/>
          </a:xfrm>
          <a:custGeom>
            <a:avLst/>
            <a:gdLst/>
            <a:ahLst/>
            <a:cxnLst/>
            <a:rect l="l" t="t" r="r" b="b"/>
            <a:pathLst>
              <a:path w="1295808" h="1229839">
                <a:moveTo>
                  <a:pt x="0" y="0"/>
                </a:moveTo>
                <a:lnTo>
                  <a:pt x="1295808" y="0"/>
                </a:lnTo>
                <a:lnTo>
                  <a:pt x="1295808" y="1229839"/>
                </a:lnTo>
                <a:lnTo>
                  <a:pt x="0" y="12298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AutoShape 15"/>
          <p:cNvSpPr/>
          <p:nvPr/>
        </p:nvSpPr>
        <p:spPr>
          <a:xfrm>
            <a:off x="10354516" y="7996792"/>
            <a:ext cx="5241869" cy="0"/>
          </a:xfrm>
          <a:prstGeom prst="line">
            <a:avLst/>
          </a:prstGeom>
          <a:ln w="114300" cap="flat">
            <a:solidFill>
              <a:srgbClr val="EFA038"/>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AutoShape 3"/>
          <p:cNvSpPr/>
          <p:nvPr/>
        </p:nvSpPr>
        <p:spPr>
          <a:xfrm flipV="1">
            <a:off x="1130118" y="1941824"/>
            <a:ext cx="14770540" cy="8429"/>
          </a:xfrm>
          <a:prstGeom prst="line">
            <a:avLst/>
          </a:prstGeom>
          <a:ln w="238125" cap="flat">
            <a:solidFill>
              <a:srgbClr val="EFA038"/>
            </a:solidFill>
            <a:prstDash val="solid"/>
            <a:headEnd type="none" w="sm" len="sm"/>
            <a:tailEnd type="none" w="sm" len="sm"/>
          </a:ln>
        </p:spPr>
      </p:sp>
      <p:grpSp>
        <p:nvGrpSpPr>
          <p:cNvPr id="4" name="Group 4"/>
          <p:cNvGrpSpPr/>
          <p:nvPr/>
        </p:nvGrpSpPr>
        <p:grpSpPr>
          <a:xfrm>
            <a:off x="8515388" y="5619537"/>
            <a:ext cx="8966067" cy="4313464"/>
            <a:chOff x="0" y="0"/>
            <a:chExt cx="2496068" cy="1200827"/>
          </a:xfrm>
        </p:grpSpPr>
        <p:sp>
          <p:nvSpPr>
            <p:cNvPr id="5" name="Freeform 5"/>
            <p:cNvSpPr/>
            <p:nvPr/>
          </p:nvSpPr>
          <p:spPr>
            <a:xfrm>
              <a:off x="0" y="0"/>
              <a:ext cx="2496068" cy="1200827"/>
            </a:xfrm>
            <a:custGeom>
              <a:avLst/>
              <a:gdLst/>
              <a:ahLst/>
              <a:cxnLst/>
              <a:rect l="l" t="t" r="r" b="b"/>
              <a:pathLst>
                <a:path w="2496068" h="1200827">
                  <a:moveTo>
                    <a:pt x="0" y="0"/>
                  </a:moveTo>
                  <a:lnTo>
                    <a:pt x="2496068" y="0"/>
                  </a:lnTo>
                  <a:lnTo>
                    <a:pt x="2496068" y="1200827"/>
                  </a:lnTo>
                  <a:lnTo>
                    <a:pt x="0" y="1200827"/>
                  </a:lnTo>
                  <a:close/>
                </a:path>
              </a:pathLst>
            </a:custGeom>
            <a:solidFill>
              <a:srgbClr val="2E6E80"/>
            </a:solidFill>
          </p:spPr>
        </p:sp>
        <p:sp>
          <p:nvSpPr>
            <p:cNvPr id="6" name="TextBox 6"/>
            <p:cNvSpPr txBox="1"/>
            <p:nvPr/>
          </p:nvSpPr>
          <p:spPr>
            <a:xfrm>
              <a:off x="0" y="-38100"/>
              <a:ext cx="2496068" cy="1238927"/>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2931466"/>
            <a:ext cx="8975240" cy="3646191"/>
          </a:xfrm>
          <a:custGeom>
            <a:avLst/>
            <a:gdLst/>
            <a:ahLst/>
            <a:cxnLst/>
            <a:rect l="l" t="t" r="r" b="b"/>
            <a:pathLst>
              <a:path w="8975240" h="3646191">
                <a:moveTo>
                  <a:pt x="0" y="0"/>
                </a:moveTo>
                <a:lnTo>
                  <a:pt x="8975240" y="0"/>
                </a:lnTo>
                <a:lnTo>
                  <a:pt x="8975240" y="3646191"/>
                </a:lnTo>
                <a:lnTo>
                  <a:pt x="0" y="3646191"/>
                </a:lnTo>
                <a:lnTo>
                  <a:pt x="0" y="0"/>
                </a:lnTo>
                <a:close/>
              </a:path>
            </a:pathLst>
          </a:custGeom>
          <a:blipFill>
            <a:blip r:embed="rId3"/>
            <a:stretch>
              <a:fillRect/>
            </a:stretch>
          </a:blipFill>
        </p:spPr>
      </p:sp>
      <p:sp>
        <p:nvSpPr>
          <p:cNvPr id="8" name="TextBox 8"/>
          <p:cNvSpPr txBox="1"/>
          <p:nvPr/>
        </p:nvSpPr>
        <p:spPr>
          <a:xfrm>
            <a:off x="2145046" y="411906"/>
            <a:ext cx="12740685" cy="1038225"/>
          </a:xfrm>
          <a:prstGeom prst="rect">
            <a:avLst/>
          </a:prstGeom>
        </p:spPr>
        <p:txBody>
          <a:bodyPr lIns="0" tIns="0" rIns="0" bIns="0" rtlCol="0" anchor="t">
            <a:spAutoFit/>
          </a:bodyPr>
          <a:lstStyle/>
          <a:p>
            <a:pPr algn="ctr">
              <a:lnSpc>
                <a:spcPts val="8400"/>
              </a:lnSpc>
            </a:pPr>
            <a:r>
              <a:rPr lang="en-US" sz="6000">
                <a:solidFill>
                  <a:srgbClr val="000000"/>
                </a:solidFill>
                <a:latin typeface="Aileron Bold"/>
              </a:rPr>
              <a:t>ZORBALIK YAPAN ÇOCUKLAR</a:t>
            </a:r>
          </a:p>
        </p:txBody>
      </p:sp>
      <p:sp>
        <p:nvSpPr>
          <p:cNvPr id="9" name="TextBox 9"/>
          <p:cNvSpPr txBox="1"/>
          <p:nvPr/>
        </p:nvSpPr>
        <p:spPr>
          <a:xfrm>
            <a:off x="1130118" y="2308540"/>
            <a:ext cx="5999553"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BİREYSEL ÖZELLİKLERİ</a:t>
            </a:r>
          </a:p>
        </p:txBody>
      </p:sp>
      <p:sp>
        <p:nvSpPr>
          <p:cNvPr id="10" name="TextBox 10"/>
          <p:cNvSpPr txBox="1"/>
          <p:nvPr/>
        </p:nvSpPr>
        <p:spPr>
          <a:xfrm>
            <a:off x="10503601" y="4862512"/>
            <a:ext cx="5999553"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AİLESEL ÖZELLİKLERİ</a:t>
            </a:r>
          </a:p>
        </p:txBody>
      </p:sp>
      <p:sp>
        <p:nvSpPr>
          <p:cNvPr id="11" name="TextBox 11"/>
          <p:cNvSpPr txBox="1"/>
          <p:nvPr/>
        </p:nvSpPr>
        <p:spPr>
          <a:xfrm>
            <a:off x="249860" y="3226117"/>
            <a:ext cx="8050160" cy="3339465"/>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00000"/>
                </a:solidFill>
                <a:latin typeface="Aileron Light"/>
              </a:rPr>
              <a:t>Başkaları üzerinde egemenlik kurmayı sevme</a:t>
            </a:r>
          </a:p>
          <a:p>
            <a:pPr marL="518160" lvl="1" indent="-259080">
              <a:lnSpc>
                <a:spcPts val="3359"/>
              </a:lnSpc>
              <a:buFont typeface="Arial"/>
              <a:buChar char="•"/>
            </a:pPr>
            <a:r>
              <a:rPr lang="en-US" sz="2400">
                <a:solidFill>
                  <a:srgbClr val="000000"/>
                </a:solidFill>
                <a:latin typeface="Aileron Light"/>
              </a:rPr>
              <a:t>Diğerlerinin duygularına karşı duyarsız olma</a:t>
            </a:r>
          </a:p>
          <a:p>
            <a:pPr marL="518160" lvl="1" indent="-259080">
              <a:lnSpc>
                <a:spcPts val="3359"/>
              </a:lnSpc>
              <a:buFont typeface="Arial"/>
              <a:buChar char="•"/>
            </a:pPr>
            <a:r>
              <a:rPr lang="en-US" sz="2400">
                <a:solidFill>
                  <a:srgbClr val="000000"/>
                </a:solidFill>
                <a:latin typeface="Aileron Light"/>
              </a:rPr>
              <a:t> Sosyal ve duygusal becerilerde zayıflık</a:t>
            </a:r>
          </a:p>
          <a:p>
            <a:pPr marL="518160" lvl="1" indent="-259080">
              <a:lnSpc>
                <a:spcPts val="3359"/>
              </a:lnSpc>
              <a:buFont typeface="Arial"/>
              <a:buChar char="•"/>
            </a:pPr>
            <a:r>
              <a:rPr lang="en-US" sz="2400">
                <a:solidFill>
                  <a:srgbClr val="000000"/>
                </a:solidFill>
                <a:latin typeface="Aileron Light"/>
              </a:rPr>
              <a:t>Düşünmeden, tepkisel ve aceleci davranma</a:t>
            </a:r>
          </a:p>
          <a:p>
            <a:pPr marL="518160" lvl="1" indent="-259080">
              <a:lnSpc>
                <a:spcPts val="3359"/>
              </a:lnSpc>
              <a:buFont typeface="Arial"/>
              <a:buChar char="•"/>
            </a:pPr>
            <a:r>
              <a:rPr lang="en-US" sz="2400">
                <a:solidFill>
                  <a:srgbClr val="000000"/>
                </a:solidFill>
                <a:latin typeface="Aileron Light"/>
              </a:rPr>
              <a:t>Öfke kontrolü problemi yaşama</a:t>
            </a:r>
          </a:p>
          <a:p>
            <a:pPr marL="518160" lvl="1" indent="-259080">
              <a:lnSpc>
                <a:spcPts val="3359"/>
              </a:lnSpc>
              <a:buFont typeface="Arial"/>
              <a:buChar char="•"/>
            </a:pPr>
            <a:r>
              <a:rPr lang="en-US" sz="2400">
                <a:solidFill>
                  <a:srgbClr val="000000"/>
                </a:solidFill>
                <a:latin typeface="Aileron Light"/>
              </a:rPr>
              <a:t>Yetişkinlere karşı itaatsiz davranışlarda bulunma</a:t>
            </a:r>
          </a:p>
          <a:p>
            <a:pPr marL="518160" lvl="1" indent="-259080">
              <a:lnSpc>
                <a:spcPts val="3359"/>
              </a:lnSpc>
              <a:buFont typeface="Arial"/>
              <a:buChar char="•"/>
            </a:pPr>
            <a:r>
              <a:rPr lang="en-US" sz="2400">
                <a:solidFill>
                  <a:srgbClr val="000000"/>
                </a:solidFill>
                <a:latin typeface="Aileron Light"/>
              </a:rPr>
              <a:t>Okul dışındaki ortamlarda da saldırganca </a:t>
            </a:r>
          </a:p>
          <a:p>
            <a:pPr>
              <a:lnSpc>
                <a:spcPts val="3359"/>
              </a:lnSpc>
            </a:pPr>
            <a:r>
              <a:rPr lang="en-US" sz="2400">
                <a:solidFill>
                  <a:srgbClr val="000000"/>
                </a:solidFill>
                <a:latin typeface="Aileron Light"/>
              </a:rPr>
              <a:t>davranma</a:t>
            </a:r>
          </a:p>
        </p:txBody>
      </p:sp>
      <p:sp>
        <p:nvSpPr>
          <p:cNvPr id="12" name="TextBox 12"/>
          <p:cNvSpPr txBox="1"/>
          <p:nvPr/>
        </p:nvSpPr>
        <p:spPr>
          <a:xfrm>
            <a:off x="8771732" y="6029099"/>
            <a:ext cx="7626668" cy="3496675"/>
          </a:xfrm>
          <a:prstGeom prst="rect">
            <a:avLst/>
          </a:prstGeom>
        </p:spPr>
        <p:txBody>
          <a:bodyPr lIns="0" tIns="0" rIns="0" bIns="0" rtlCol="0" anchor="t">
            <a:spAutoFit/>
          </a:bodyPr>
          <a:lstStyle/>
          <a:p>
            <a:pPr marL="477276" lvl="1" indent="-238638">
              <a:lnSpc>
                <a:spcPts val="3094"/>
              </a:lnSpc>
              <a:buFont typeface="Arial"/>
              <a:buChar char="•"/>
            </a:pPr>
            <a:r>
              <a:rPr lang="en-US" sz="2210">
                <a:solidFill>
                  <a:srgbClr val="FFFFFF"/>
                </a:solidFill>
                <a:latin typeface="Aileron Light"/>
              </a:rPr>
              <a:t> Anne-baba arasında çatışma </a:t>
            </a:r>
          </a:p>
          <a:p>
            <a:pPr marL="477276" lvl="1" indent="-238638">
              <a:lnSpc>
                <a:spcPts val="3094"/>
              </a:lnSpc>
              <a:buFont typeface="Arial"/>
              <a:buChar char="•"/>
            </a:pPr>
            <a:r>
              <a:rPr lang="en-US" sz="2210">
                <a:solidFill>
                  <a:srgbClr val="FFFFFF"/>
                </a:solidFill>
                <a:latin typeface="Aileron Light"/>
              </a:rPr>
              <a:t> Aile içi şiddet, fiziksel ve/veya duygusal istismar </a:t>
            </a:r>
          </a:p>
          <a:p>
            <a:pPr marL="477276" lvl="1" indent="-238638">
              <a:lnSpc>
                <a:spcPts val="3094"/>
              </a:lnSpc>
              <a:buFont typeface="Arial"/>
              <a:buChar char="•"/>
            </a:pPr>
            <a:r>
              <a:rPr lang="en-US" sz="2210">
                <a:solidFill>
                  <a:srgbClr val="FFFFFF"/>
                </a:solidFill>
                <a:latin typeface="Aileron Light"/>
              </a:rPr>
              <a:t> Anne-babanın ilgi, sevgi, yakınlık göstermemesi</a:t>
            </a:r>
          </a:p>
          <a:p>
            <a:pPr marL="477276" lvl="1" indent="-238638">
              <a:lnSpc>
                <a:spcPts val="3094"/>
              </a:lnSpc>
              <a:buFont typeface="Arial"/>
              <a:buChar char="•"/>
            </a:pPr>
            <a:r>
              <a:rPr lang="en-US" sz="2210">
                <a:solidFill>
                  <a:srgbClr val="FFFFFF"/>
                </a:solidFill>
                <a:latin typeface="Aileron Light"/>
              </a:rPr>
              <a:t>Çocuğa fiziksel ceza verilmesi</a:t>
            </a:r>
          </a:p>
          <a:p>
            <a:pPr marL="477276" lvl="1" indent="-238638">
              <a:lnSpc>
                <a:spcPts val="3094"/>
              </a:lnSpc>
              <a:buFont typeface="Arial"/>
              <a:buChar char="•"/>
            </a:pPr>
            <a:r>
              <a:rPr lang="en-US" sz="2210">
                <a:solidFill>
                  <a:srgbClr val="FFFFFF"/>
                </a:solidFill>
                <a:latin typeface="Aileron Light"/>
              </a:rPr>
              <a:t>Çocuğun saldırgan davranışlarla istediğini elde </a:t>
            </a:r>
          </a:p>
          <a:p>
            <a:pPr>
              <a:lnSpc>
                <a:spcPts val="3094"/>
              </a:lnSpc>
            </a:pPr>
            <a:r>
              <a:rPr lang="en-US" sz="2210">
                <a:solidFill>
                  <a:srgbClr val="FFFFFF"/>
                </a:solidFill>
                <a:latin typeface="Aileron Light"/>
              </a:rPr>
              <a:t>edebilmesi</a:t>
            </a:r>
          </a:p>
          <a:p>
            <a:pPr marL="477276" lvl="1" indent="-238638">
              <a:lnSpc>
                <a:spcPts val="3094"/>
              </a:lnSpc>
              <a:buFont typeface="Arial"/>
              <a:buChar char="•"/>
            </a:pPr>
            <a:r>
              <a:rPr lang="en-US" sz="2210">
                <a:solidFill>
                  <a:srgbClr val="FFFFFF"/>
                </a:solidFill>
                <a:latin typeface="Aileron Light"/>
              </a:rPr>
              <a:t>Aile içi iletişimin zayıf/kopuk olması</a:t>
            </a:r>
          </a:p>
          <a:p>
            <a:pPr marL="477276" lvl="1" indent="-238638">
              <a:lnSpc>
                <a:spcPts val="3094"/>
              </a:lnSpc>
              <a:buFont typeface="Arial"/>
              <a:buChar char="•"/>
            </a:pPr>
            <a:r>
              <a:rPr lang="en-US" sz="2210">
                <a:solidFill>
                  <a:srgbClr val="FFFFFF"/>
                </a:solidFill>
                <a:latin typeface="Aileron Light"/>
              </a:rPr>
              <a:t> Aile içinde olumsuz rol modellerinin olması (örn. </a:t>
            </a:r>
          </a:p>
          <a:p>
            <a:pPr>
              <a:lnSpc>
                <a:spcPts val="3094"/>
              </a:lnSpc>
            </a:pPr>
            <a:r>
              <a:rPr lang="en-US" sz="2210">
                <a:solidFill>
                  <a:srgbClr val="FFFFFF"/>
                </a:solidFill>
                <a:latin typeface="Aileron Light"/>
              </a:rPr>
              <a:t>küfürlü konuşan veya şiddet uygulayan anne?babalar/kardeşler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AutoShape 3"/>
          <p:cNvSpPr/>
          <p:nvPr/>
        </p:nvSpPr>
        <p:spPr>
          <a:xfrm flipV="1">
            <a:off x="1130118" y="1941824"/>
            <a:ext cx="14770540" cy="8429"/>
          </a:xfrm>
          <a:prstGeom prst="line">
            <a:avLst/>
          </a:prstGeom>
          <a:ln w="238125" cap="flat">
            <a:solidFill>
              <a:srgbClr val="EFA038"/>
            </a:solidFill>
            <a:prstDash val="solid"/>
            <a:headEnd type="none" w="sm" len="sm"/>
            <a:tailEnd type="none" w="sm" len="sm"/>
          </a:ln>
        </p:spPr>
      </p:sp>
      <p:grpSp>
        <p:nvGrpSpPr>
          <p:cNvPr id="4" name="Group 4"/>
          <p:cNvGrpSpPr/>
          <p:nvPr/>
        </p:nvGrpSpPr>
        <p:grpSpPr>
          <a:xfrm>
            <a:off x="8304987" y="5692513"/>
            <a:ext cx="8660487" cy="4313464"/>
            <a:chOff x="0" y="0"/>
            <a:chExt cx="2410997" cy="1200827"/>
          </a:xfrm>
        </p:grpSpPr>
        <p:sp>
          <p:nvSpPr>
            <p:cNvPr id="5" name="Freeform 5"/>
            <p:cNvSpPr/>
            <p:nvPr/>
          </p:nvSpPr>
          <p:spPr>
            <a:xfrm>
              <a:off x="0" y="0"/>
              <a:ext cx="2410997" cy="1200827"/>
            </a:xfrm>
            <a:custGeom>
              <a:avLst/>
              <a:gdLst/>
              <a:ahLst/>
              <a:cxnLst/>
              <a:rect l="l" t="t" r="r" b="b"/>
              <a:pathLst>
                <a:path w="2410997" h="1200827">
                  <a:moveTo>
                    <a:pt x="0" y="0"/>
                  </a:moveTo>
                  <a:lnTo>
                    <a:pt x="2410997" y="0"/>
                  </a:lnTo>
                  <a:lnTo>
                    <a:pt x="2410997" y="1200827"/>
                  </a:lnTo>
                  <a:lnTo>
                    <a:pt x="0" y="1200827"/>
                  </a:lnTo>
                  <a:close/>
                </a:path>
              </a:pathLst>
            </a:custGeom>
            <a:solidFill>
              <a:srgbClr val="2E6E80"/>
            </a:solidFill>
          </p:spPr>
        </p:sp>
        <p:sp>
          <p:nvSpPr>
            <p:cNvPr id="6" name="TextBox 6"/>
            <p:cNvSpPr txBox="1"/>
            <p:nvPr/>
          </p:nvSpPr>
          <p:spPr>
            <a:xfrm>
              <a:off x="0" y="-38100"/>
              <a:ext cx="2410997" cy="1238927"/>
            </a:xfrm>
            <a:prstGeom prst="rect">
              <a:avLst/>
            </a:prstGeom>
          </p:spPr>
          <p:txBody>
            <a:bodyPr lIns="50800" tIns="50800" rIns="50800" bIns="50800" rtlCol="0" anchor="ctr"/>
            <a:lstStyle/>
            <a:p>
              <a:pPr algn="just">
                <a:lnSpc>
                  <a:spcPts val="2659"/>
                </a:lnSpc>
              </a:pPr>
              <a:endParaRPr/>
            </a:p>
          </p:txBody>
        </p:sp>
      </p:grpSp>
      <p:sp>
        <p:nvSpPr>
          <p:cNvPr id="7" name="Freeform 7"/>
          <p:cNvSpPr/>
          <p:nvPr/>
        </p:nvSpPr>
        <p:spPr>
          <a:xfrm>
            <a:off x="0" y="2931466"/>
            <a:ext cx="8975240" cy="3646191"/>
          </a:xfrm>
          <a:custGeom>
            <a:avLst/>
            <a:gdLst/>
            <a:ahLst/>
            <a:cxnLst/>
            <a:rect l="l" t="t" r="r" b="b"/>
            <a:pathLst>
              <a:path w="8975240" h="3646191">
                <a:moveTo>
                  <a:pt x="0" y="0"/>
                </a:moveTo>
                <a:lnTo>
                  <a:pt x="8975240" y="0"/>
                </a:lnTo>
                <a:lnTo>
                  <a:pt x="8975240" y="3646191"/>
                </a:lnTo>
                <a:lnTo>
                  <a:pt x="0" y="3646191"/>
                </a:lnTo>
                <a:lnTo>
                  <a:pt x="0" y="0"/>
                </a:lnTo>
                <a:close/>
              </a:path>
            </a:pathLst>
          </a:custGeom>
          <a:blipFill>
            <a:blip r:embed="rId3"/>
            <a:stretch>
              <a:fillRect/>
            </a:stretch>
          </a:blipFill>
        </p:spPr>
      </p:sp>
      <p:sp>
        <p:nvSpPr>
          <p:cNvPr id="8" name="TextBox 8"/>
          <p:cNvSpPr txBox="1"/>
          <p:nvPr/>
        </p:nvSpPr>
        <p:spPr>
          <a:xfrm>
            <a:off x="175207" y="411906"/>
            <a:ext cx="17309794" cy="1038225"/>
          </a:xfrm>
          <a:prstGeom prst="rect">
            <a:avLst/>
          </a:prstGeom>
        </p:spPr>
        <p:txBody>
          <a:bodyPr lIns="0" tIns="0" rIns="0" bIns="0" rtlCol="0" anchor="t">
            <a:spAutoFit/>
          </a:bodyPr>
          <a:lstStyle/>
          <a:p>
            <a:pPr algn="ctr">
              <a:lnSpc>
                <a:spcPts val="8400"/>
              </a:lnSpc>
            </a:pPr>
            <a:r>
              <a:rPr lang="en-US" sz="6000">
                <a:solidFill>
                  <a:srgbClr val="000000"/>
                </a:solidFill>
                <a:latin typeface="Aileron Bold"/>
              </a:rPr>
              <a:t>ZORBALIĞA MARUZ KALAN ÇOCUKLARIN</a:t>
            </a:r>
          </a:p>
        </p:txBody>
      </p:sp>
      <p:sp>
        <p:nvSpPr>
          <p:cNvPr id="9" name="TextBox 9"/>
          <p:cNvSpPr txBox="1"/>
          <p:nvPr/>
        </p:nvSpPr>
        <p:spPr>
          <a:xfrm>
            <a:off x="1130118" y="2308540"/>
            <a:ext cx="5999553"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BİREYSEL ÖZELLİKLERİ</a:t>
            </a:r>
          </a:p>
        </p:txBody>
      </p:sp>
      <p:sp>
        <p:nvSpPr>
          <p:cNvPr id="10" name="TextBox 10"/>
          <p:cNvSpPr txBox="1"/>
          <p:nvPr/>
        </p:nvSpPr>
        <p:spPr>
          <a:xfrm>
            <a:off x="9901105" y="4862512"/>
            <a:ext cx="5999553"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AİLESEL ÖZELLİKLERİ</a:t>
            </a:r>
          </a:p>
        </p:txBody>
      </p:sp>
      <p:sp>
        <p:nvSpPr>
          <p:cNvPr id="11" name="TextBox 11"/>
          <p:cNvSpPr txBox="1"/>
          <p:nvPr/>
        </p:nvSpPr>
        <p:spPr>
          <a:xfrm>
            <a:off x="175207" y="3051491"/>
            <a:ext cx="8623447" cy="3339465"/>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00000"/>
                </a:solidFill>
                <a:latin typeface="Aileron Light"/>
              </a:rPr>
              <a:t>Çekingen, içe kapanık, itaatkar olma</a:t>
            </a:r>
          </a:p>
          <a:p>
            <a:pPr marL="518160" lvl="1" indent="-259080">
              <a:lnSpc>
                <a:spcPts val="3359"/>
              </a:lnSpc>
              <a:buFont typeface="Arial"/>
              <a:buChar char="•"/>
            </a:pPr>
            <a:r>
              <a:rPr lang="en-US" sz="2400">
                <a:solidFill>
                  <a:srgbClr val="000000"/>
                </a:solidFill>
                <a:latin typeface="Aileron Light"/>
              </a:rPr>
              <a:t>Düşük özgüven</a:t>
            </a:r>
          </a:p>
          <a:p>
            <a:pPr marL="518160" lvl="1" indent="-259080">
              <a:lnSpc>
                <a:spcPts val="3359"/>
              </a:lnSpc>
              <a:buFont typeface="Arial"/>
              <a:buChar char="•"/>
            </a:pPr>
            <a:r>
              <a:rPr lang="en-US" sz="2400">
                <a:solidFill>
                  <a:srgbClr val="000000"/>
                </a:solidFill>
                <a:latin typeface="Aileron Light"/>
              </a:rPr>
              <a:t>Sosyal ortamlarda endişeli, kaygılı, güvensiz </a:t>
            </a:r>
          </a:p>
          <a:p>
            <a:pPr>
              <a:lnSpc>
                <a:spcPts val="3359"/>
              </a:lnSpc>
            </a:pPr>
            <a:r>
              <a:rPr lang="en-US" sz="2400">
                <a:solidFill>
                  <a:srgbClr val="000000"/>
                </a:solidFill>
                <a:latin typeface="Aileron Light"/>
              </a:rPr>
              <a:t>davranışlar sergileme</a:t>
            </a:r>
          </a:p>
          <a:p>
            <a:pPr marL="518160" lvl="1" indent="-259080">
              <a:lnSpc>
                <a:spcPts val="3359"/>
              </a:lnSpc>
              <a:buFont typeface="Arial"/>
              <a:buChar char="•"/>
            </a:pPr>
            <a:r>
              <a:rPr lang="en-US" sz="2400">
                <a:solidFill>
                  <a:srgbClr val="000000"/>
                </a:solidFill>
                <a:latin typeface="Aileron Light"/>
              </a:rPr>
              <a:t>Farklı fiziksel özelliklere sahip olma (örn. aşırı kısa/uzun boy, aşırı zayıf/kilolu, kekemelik, gözlük – diş teli kullanma)</a:t>
            </a:r>
          </a:p>
          <a:p>
            <a:pPr marL="518160" lvl="1" indent="-259080">
              <a:lnSpc>
                <a:spcPts val="3359"/>
              </a:lnSpc>
              <a:buFont typeface="Arial"/>
              <a:buChar char="•"/>
            </a:pPr>
            <a:r>
              <a:rPr lang="en-US" sz="2400">
                <a:solidFill>
                  <a:srgbClr val="000000"/>
                </a:solidFill>
                <a:latin typeface="Aileron Light"/>
              </a:rPr>
              <a:t>Fiziksel veya zihinsel engel/farklılığa sahip olma</a:t>
            </a:r>
          </a:p>
          <a:p>
            <a:pPr marL="518160" lvl="1" indent="-259080">
              <a:lnSpc>
                <a:spcPts val="3359"/>
              </a:lnSpc>
              <a:buFont typeface="Arial"/>
              <a:buChar char="•"/>
            </a:pPr>
            <a:r>
              <a:rPr lang="en-US" sz="2400">
                <a:solidFill>
                  <a:srgbClr val="000000"/>
                </a:solidFill>
                <a:latin typeface="Aileron Light"/>
              </a:rPr>
              <a:t>Göçmen olma/etnik azınlık grubuna dahil olma</a:t>
            </a:r>
          </a:p>
        </p:txBody>
      </p:sp>
      <p:sp>
        <p:nvSpPr>
          <p:cNvPr id="12" name="TextBox 12"/>
          <p:cNvSpPr txBox="1"/>
          <p:nvPr/>
        </p:nvSpPr>
        <p:spPr>
          <a:xfrm>
            <a:off x="9278398" y="5787925"/>
            <a:ext cx="7224756" cy="2487930"/>
          </a:xfrm>
          <a:prstGeom prst="rect">
            <a:avLst/>
          </a:prstGeom>
        </p:spPr>
        <p:txBody>
          <a:bodyPr lIns="0" tIns="0" rIns="0" bIns="0" rtlCol="0" anchor="t">
            <a:spAutoFit/>
          </a:bodyPr>
          <a:lstStyle/>
          <a:p>
            <a:pPr marL="518160" lvl="1" indent="-259080">
              <a:lnSpc>
                <a:spcPts val="5040"/>
              </a:lnSpc>
              <a:buFont typeface="Arial"/>
              <a:buChar char="•"/>
            </a:pPr>
            <a:r>
              <a:rPr lang="en-US" sz="2400">
                <a:solidFill>
                  <a:srgbClr val="FFFFFF"/>
                </a:solidFill>
                <a:latin typeface="Aileron Light"/>
              </a:rPr>
              <a:t>Aşırı koruyucu ve kollayıcı anne babalar </a:t>
            </a:r>
          </a:p>
          <a:p>
            <a:pPr marL="518160" lvl="1" indent="-259080">
              <a:lnSpc>
                <a:spcPts val="5040"/>
              </a:lnSpc>
              <a:buFont typeface="Arial"/>
              <a:buChar char="•"/>
            </a:pPr>
            <a:r>
              <a:rPr lang="en-US" sz="2400">
                <a:solidFill>
                  <a:srgbClr val="FFFFFF"/>
                </a:solidFill>
                <a:latin typeface="Aileron Light"/>
              </a:rPr>
              <a:t> Aile içi iletişimin zayıf/kopuk olması     </a:t>
            </a:r>
          </a:p>
          <a:p>
            <a:pPr marL="518160" lvl="1" indent="-259080">
              <a:lnSpc>
                <a:spcPts val="5040"/>
              </a:lnSpc>
              <a:buFont typeface="Arial"/>
              <a:buChar char="•"/>
            </a:pPr>
            <a:r>
              <a:rPr lang="en-US" sz="2400">
                <a:solidFill>
                  <a:srgbClr val="FFFFFF"/>
                </a:solidFill>
                <a:latin typeface="Aileron Light"/>
              </a:rPr>
              <a:t>Çocuğun aile ortamında saldırgan davranışlara maruz kalması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AutoShape 3"/>
          <p:cNvSpPr/>
          <p:nvPr/>
        </p:nvSpPr>
        <p:spPr>
          <a:xfrm flipV="1">
            <a:off x="1265764" y="1763306"/>
            <a:ext cx="14770540" cy="8429"/>
          </a:xfrm>
          <a:prstGeom prst="line">
            <a:avLst/>
          </a:prstGeom>
          <a:ln w="238125" cap="flat">
            <a:solidFill>
              <a:srgbClr val="EFA038"/>
            </a:solidFill>
            <a:prstDash val="solid"/>
            <a:headEnd type="none" w="sm" len="sm"/>
            <a:tailEnd type="none" w="sm" len="sm"/>
          </a:ln>
        </p:spPr>
      </p:sp>
      <p:grpSp>
        <p:nvGrpSpPr>
          <p:cNvPr id="4" name="Group 4"/>
          <p:cNvGrpSpPr/>
          <p:nvPr/>
        </p:nvGrpSpPr>
        <p:grpSpPr>
          <a:xfrm>
            <a:off x="8304987" y="5692513"/>
            <a:ext cx="8660487" cy="4313464"/>
            <a:chOff x="0" y="0"/>
            <a:chExt cx="2410997" cy="1200827"/>
          </a:xfrm>
        </p:grpSpPr>
        <p:sp>
          <p:nvSpPr>
            <p:cNvPr id="5" name="Freeform 5"/>
            <p:cNvSpPr/>
            <p:nvPr/>
          </p:nvSpPr>
          <p:spPr>
            <a:xfrm>
              <a:off x="0" y="0"/>
              <a:ext cx="2410997" cy="1200827"/>
            </a:xfrm>
            <a:custGeom>
              <a:avLst/>
              <a:gdLst/>
              <a:ahLst/>
              <a:cxnLst/>
              <a:rect l="l" t="t" r="r" b="b"/>
              <a:pathLst>
                <a:path w="2410997" h="1200827">
                  <a:moveTo>
                    <a:pt x="0" y="0"/>
                  </a:moveTo>
                  <a:lnTo>
                    <a:pt x="2410997" y="0"/>
                  </a:lnTo>
                  <a:lnTo>
                    <a:pt x="2410997" y="1200827"/>
                  </a:lnTo>
                  <a:lnTo>
                    <a:pt x="0" y="1200827"/>
                  </a:lnTo>
                  <a:close/>
                </a:path>
              </a:pathLst>
            </a:custGeom>
            <a:solidFill>
              <a:srgbClr val="2E6E80"/>
            </a:solidFill>
          </p:spPr>
        </p:sp>
        <p:sp>
          <p:nvSpPr>
            <p:cNvPr id="6" name="TextBox 6"/>
            <p:cNvSpPr txBox="1"/>
            <p:nvPr/>
          </p:nvSpPr>
          <p:spPr>
            <a:xfrm>
              <a:off x="0" y="-38100"/>
              <a:ext cx="2410997" cy="1238927"/>
            </a:xfrm>
            <a:prstGeom prst="rect">
              <a:avLst/>
            </a:prstGeom>
          </p:spPr>
          <p:txBody>
            <a:bodyPr lIns="50800" tIns="50800" rIns="50800" bIns="50800" rtlCol="0" anchor="ctr"/>
            <a:lstStyle/>
            <a:p>
              <a:pPr algn="just">
                <a:lnSpc>
                  <a:spcPts val="2659"/>
                </a:lnSpc>
              </a:pPr>
              <a:endParaRPr/>
            </a:p>
          </p:txBody>
        </p:sp>
      </p:grpSp>
      <p:sp>
        <p:nvSpPr>
          <p:cNvPr id="7" name="Freeform 7"/>
          <p:cNvSpPr/>
          <p:nvPr/>
        </p:nvSpPr>
        <p:spPr>
          <a:xfrm>
            <a:off x="0" y="2931466"/>
            <a:ext cx="8975240" cy="3646191"/>
          </a:xfrm>
          <a:custGeom>
            <a:avLst/>
            <a:gdLst/>
            <a:ahLst/>
            <a:cxnLst/>
            <a:rect l="l" t="t" r="r" b="b"/>
            <a:pathLst>
              <a:path w="8975240" h="3646191">
                <a:moveTo>
                  <a:pt x="0" y="0"/>
                </a:moveTo>
                <a:lnTo>
                  <a:pt x="8975240" y="0"/>
                </a:lnTo>
                <a:lnTo>
                  <a:pt x="8975240" y="3646191"/>
                </a:lnTo>
                <a:lnTo>
                  <a:pt x="0" y="3646191"/>
                </a:lnTo>
                <a:lnTo>
                  <a:pt x="0" y="0"/>
                </a:lnTo>
                <a:close/>
              </a:path>
            </a:pathLst>
          </a:custGeom>
          <a:blipFill>
            <a:blip r:embed="rId3"/>
            <a:stretch>
              <a:fillRect/>
            </a:stretch>
          </a:blipFill>
        </p:spPr>
      </p:sp>
      <p:sp>
        <p:nvSpPr>
          <p:cNvPr id="8" name="TextBox 8"/>
          <p:cNvSpPr txBox="1"/>
          <p:nvPr/>
        </p:nvSpPr>
        <p:spPr>
          <a:xfrm>
            <a:off x="353269" y="445999"/>
            <a:ext cx="17581463" cy="721994"/>
          </a:xfrm>
          <a:prstGeom prst="rect">
            <a:avLst/>
          </a:prstGeom>
        </p:spPr>
        <p:txBody>
          <a:bodyPr lIns="0" tIns="0" rIns="0" bIns="0" rtlCol="0" anchor="t">
            <a:spAutoFit/>
          </a:bodyPr>
          <a:lstStyle/>
          <a:p>
            <a:pPr algn="ctr">
              <a:lnSpc>
                <a:spcPts val="5880"/>
              </a:lnSpc>
            </a:pPr>
            <a:r>
              <a:rPr lang="en-US" sz="4200">
                <a:solidFill>
                  <a:srgbClr val="000000"/>
                </a:solidFill>
                <a:latin typeface="Mardoto Bold"/>
              </a:rPr>
              <a:t>HEM ZORBALIK YAPAN HEM ZORBALIĞA MARUZ KALAN ÇOCUKLARIN </a:t>
            </a:r>
          </a:p>
        </p:txBody>
      </p:sp>
      <p:sp>
        <p:nvSpPr>
          <p:cNvPr id="9" name="TextBox 9"/>
          <p:cNvSpPr txBox="1"/>
          <p:nvPr/>
        </p:nvSpPr>
        <p:spPr>
          <a:xfrm>
            <a:off x="1130118" y="2308540"/>
            <a:ext cx="5999553"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BİREYSEL ÖZELLİKLERİ</a:t>
            </a:r>
          </a:p>
        </p:txBody>
      </p:sp>
      <p:sp>
        <p:nvSpPr>
          <p:cNvPr id="10" name="TextBox 10"/>
          <p:cNvSpPr txBox="1"/>
          <p:nvPr/>
        </p:nvSpPr>
        <p:spPr>
          <a:xfrm>
            <a:off x="10168881" y="4906327"/>
            <a:ext cx="5999553"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AİLESEL ÖZELLİKLERİ</a:t>
            </a:r>
          </a:p>
        </p:txBody>
      </p:sp>
      <p:sp>
        <p:nvSpPr>
          <p:cNvPr id="11" name="TextBox 11"/>
          <p:cNvSpPr txBox="1"/>
          <p:nvPr/>
        </p:nvSpPr>
        <p:spPr>
          <a:xfrm>
            <a:off x="168760" y="3157537"/>
            <a:ext cx="8484317" cy="2569084"/>
          </a:xfrm>
          <a:prstGeom prst="rect">
            <a:avLst/>
          </a:prstGeom>
        </p:spPr>
        <p:txBody>
          <a:bodyPr lIns="0" tIns="0" rIns="0" bIns="0" rtlCol="0" anchor="t">
            <a:spAutoFit/>
          </a:bodyPr>
          <a:lstStyle/>
          <a:p>
            <a:pPr marL="582928" lvl="1" indent="-291464">
              <a:lnSpc>
                <a:spcPts val="5210"/>
              </a:lnSpc>
              <a:buFont typeface="Arial"/>
              <a:buChar char="•"/>
            </a:pPr>
            <a:r>
              <a:rPr lang="en-US" sz="2699">
                <a:solidFill>
                  <a:srgbClr val="000000"/>
                </a:solidFill>
                <a:latin typeface="Aileron Light"/>
              </a:rPr>
              <a:t>Zorbalık yapan ve zorbalığa maruz kalan grubun özelliklerini aynı anda taşıma</a:t>
            </a:r>
          </a:p>
          <a:p>
            <a:pPr marL="582928" lvl="1" indent="-291464">
              <a:lnSpc>
                <a:spcPts val="5210"/>
              </a:lnSpc>
              <a:buFont typeface="Arial"/>
              <a:buChar char="•"/>
            </a:pPr>
            <a:r>
              <a:rPr lang="en-US" sz="2699">
                <a:solidFill>
                  <a:srgbClr val="000000"/>
                </a:solidFill>
                <a:latin typeface="Aileron Light"/>
              </a:rPr>
              <a:t>Hem kaygılı hem saldırgan yapıda olma</a:t>
            </a:r>
          </a:p>
          <a:p>
            <a:pPr marL="582928" lvl="1" indent="-291464">
              <a:lnSpc>
                <a:spcPts val="5210"/>
              </a:lnSpc>
              <a:buFont typeface="Arial"/>
              <a:buChar char="•"/>
            </a:pPr>
            <a:r>
              <a:rPr lang="en-US" sz="2699">
                <a:solidFill>
                  <a:srgbClr val="000000"/>
                </a:solidFill>
                <a:latin typeface="Aileron Light"/>
              </a:rPr>
              <a:t>Arkadaşları tarafından dışlanan</a:t>
            </a:r>
          </a:p>
        </p:txBody>
      </p:sp>
      <p:sp>
        <p:nvSpPr>
          <p:cNvPr id="12" name="TextBox 12"/>
          <p:cNvSpPr txBox="1"/>
          <p:nvPr/>
        </p:nvSpPr>
        <p:spPr>
          <a:xfrm>
            <a:off x="8709169" y="6127877"/>
            <a:ext cx="7852121" cy="3130423"/>
          </a:xfrm>
          <a:prstGeom prst="rect">
            <a:avLst/>
          </a:prstGeom>
        </p:spPr>
        <p:txBody>
          <a:bodyPr lIns="0" tIns="0" rIns="0" bIns="0" rtlCol="0" anchor="t">
            <a:spAutoFit/>
          </a:bodyPr>
          <a:lstStyle/>
          <a:p>
            <a:pPr marL="561339" lvl="1" indent="-280669">
              <a:lnSpc>
                <a:spcPts val="5095"/>
              </a:lnSpc>
              <a:buFont typeface="Arial"/>
              <a:buChar char="•"/>
            </a:pPr>
            <a:r>
              <a:rPr lang="en-US" sz="2599">
                <a:solidFill>
                  <a:srgbClr val="FFFFFF"/>
                </a:solidFill>
                <a:latin typeface="Aileron Light"/>
              </a:rPr>
              <a:t>Aile içinde şiddet ve baskıyla yetiştirilme </a:t>
            </a:r>
          </a:p>
          <a:p>
            <a:pPr marL="561339" lvl="1" indent="-280669">
              <a:lnSpc>
                <a:spcPts val="5095"/>
              </a:lnSpc>
              <a:buFont typeface="Arial"/>
              <a:buChar char="•"/>
            </a:pPr>
            <a:r>
              <a:rPr lang="en-US" sz="2599">
                <a:solidFill>
                  <a:srgbClr val="FFFFFF"/>
                </a:solidFill>
                <a:latin typeface="Aileron Light"/>
              </a:rPr>
              <a:t>Aile ortamında saldırganlığa maruz kalma</a:t>
            </a:r>
          </a:p>
          <a:p>
            <a:pPr marL="561339" lvl="1" indent="-280669">
              <a:lnSpc>
                <a:spcPts val="5095"/>
              </a:lnSpc>
              <a:buFont typeface="Arial"/>
              <a:buChar char="•"/>
            </a:pPr>
            <a:r>
              <a:rPr lang="en-US" sz="2599">
                <a:solidFill>
                  <a:srgbClr val="FFFFFF"/>
                </a:solidFill>
                <a:latin typeface="Aileron Light"/>
              </a:rPr>
              <a:t>Anne-babanın ilgisiz davranması </a:t>
            </a:r>
          </a:p>
          <a:p>
            <a:pPr marL="561339" lvl="1" indent="-280669">
              <a:lnSpc>
                <a:spcPts val="5095"/>
              </a:lnSpc>
              <a:buFont typeface="Arial"/>
              <a:buChar char="•"/>
            </a:pPr>
            <a:r>
              <a:rPr lang="en-US" sz="2599">
                <a:solidFill>
                  <a:srgbClr val="FFFFFF"/>
                </a:solidFill>
                <a:latin typeface="Aileron Light"/>
              </a:rPr>
              <a:t> Anne-babanın tutarsız disiplin yöntemleri uygulaması</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69432"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13792" r="-60020"/>
            </a:stretch>
          </a:blipFill>
        </p:spPr>
      </p:sp>
      <p:grpSp>
        <p:nvGrpSpPr>
          <p:cNvPr id="3" name="Group 3"/>
          <p:cNvGrpSpPr/>
          <p:nvPr/>
        </p:nvGrpSpPr>
        <p:grpSpPr>
          <a:xfrm>
            <a:off x="5889362" y="474133"/>
            <a:ext cx="8283838" cy="1854069"/>
            <a:chOff x="0" y="0"/>
            <a:chExt cx="7993979" cy="2472092"/>
          </a:xfrm>
        </p:grpSpPr>
        <p:sp>
          <p:nvSpPr>
            <p:cNvPr id="4" name="AutoShape 4"/>
            <p:cNvSpPr/>
            <p:nvPr/>
          </p:nvSpPr>
          <p:spPr>
            <a:xfrm>
              <a:off x="0" y="2313342"/>
              <a:ext cx="7993979" cy="0"/>
            </a:xfrm>
            <a:prstGeom prst="line">
              <a:avLst/>
            </a:prstGeom>
            <a:ln w="317500" cap="flat">
              <a:solidFill>
                <a:srgbClr val="2E6E80"/>
              </a:solidFill>
              <a:prstDash val="solid"/>
              <a:headEnd type="none" w="sm" len="sm"/>
              <a:tailEnd type="none" w="sm" len="sm"/>
            </a:ln>
          </p:spPr>
        </p:sp>
        <p:sp>
          <p:nvSpPr>
            <p:cNvPr id="5" name="TextBox 5"/>
            <p:cNvSpPr txBox="1"/>
            <p:nvPr/>
          </p:nvSpPr>
          <p:spPr>
            <a:xfrm>
              <a:off x="222788" y="-171450"/>
              <a:ext cx="7548404" cy="2000250"/>
            </a:xfrm>
            <a:prstGeom prst="rect">
              <a:avLst/>
            </a:prstGeom>
          </p:spPr>
          <p:txBody>
            <a:bodyPr lIns="0" tIns="0" rIns="0" bIns="0" rtlCol="0" anchor="t">
              <a:spAutoFit/>
            </a:bodyPr>
            <a:lstStyle/>
            <a:p>
              <a:pPr algn="ctr">
                <a:lnSpc>
                  <a:spcPts val="12599"/>
                </a:lnSpc>
              </a:pPr>
              <a:r>
                <a:rPr lang="en-US" sz="9000" dirty="0">
                  <a:solidFill>
                    <a:srgbClr val="000000"/>
                  </a:solidFill>
                  <a:latin typeface="Aileron Bold"/>
                </a:rPr>
                <a:t>ZORBALIK</a:t>
              </a:r>
            </a:p>
          </p:txBody>
        </p:sp>
      </p:grpSp>
      <p:grpSp>
        <p:nvGrpSpPr>
          <p:cNvPr id="6" name="Group 6"/>
          <p:cNvGrpSpPr/>
          <p:nvPr/>
        </p:nvGrpSpPr>
        <p:grpSpPr>
          <a:xfrm>
            <a:off x="15573429" y="6876225"/>
            <a:ext cx="5830806" cy="4491925"/>
            <a:chOff x="0" y="0"/>
            <a:chExt cx="1535686" cy="1183058"/>
          </a:xfrm>
        </p:grpSpPr>
        <p:sp>
          <p:nvSpPr>
            <p:cNvPr id="7" name="Freeform 7"/>
            <p:cNvSpPr/>
            <p:nvPr/>
          </p:nvSpPr>
          <p:spPr>
            <a:xfrm>
              <a:off x="0" y="0"/>
              <a:ext cx="1535686" cy="1183059"/>
            </a:xfrm>
            <a:custGeom>
              <a:avLst/>
              <a:gdLst/>
              <a:ahLst/>
              <a:cxnLst/>
              <a:rect l="l" t="t" r="r" b="b"/>
              <a:pathLst>
                <a:path w="1535686" h="1183059">
                  <a:moveTo>
                    <a:pt x="0" y="0"/>
                  </a:moveTo>
                  <a:lnTo>
                    <a:pt x="1535686" y="0"/>
                  </a:lnTo>
                  <a:lnTo>
                    <a:pt x="1535686" y="1183059"/>
                  </a:lnTo>
                  <a:lnTo>
                    <a:pt x="0" y="1183059"/>
                  </a:lnTo>
                  <a:close/>
                </a:path>
              </a:pathLst>
            </a:custGeom>
            <a:solidFill>
              <a:srgbClr val="EFA038"/>
            </a:solidFill>
          </p:spPr>
        </p:sp>
        <p:sp>
          <p:nvSpPr>
            <p:cNvPr id="8" name="TextBox 8"/>
            <p:cNvSpPr txBox="1"/>
            <p:nvPr/>
          </p:nvSpPr>
          <p:spPr>
            <a:xfrm>
              <a:off x="0" y="-47625"/>
              <a:ext cx="1535686" cy="1230683"/>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a:off x="16445100" y="7579137"/>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E6E80"/>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grpSp>
        <p:nvGrpSpPr>
          <p:cNvPr id="12" name="Group 12"/>
          <p:cNvGrpSpPr/>
          <p:nvPr/>
        </p:nvGrpSpPr>
        <p:grpSpPr>
          <a:xfrm>
            <a:off x="-544058" y="6876225"/>
            <a:ext cx="3145516" cy="3410775"/>
            <a:chOff x="0" y="0"/>
            <a:chExt cx="828449" cy="898311"/>
          </a:xfrm>
        </p:grpSpPr>
        <p:sp>
          <p:nvSpPr>
            <p:cNvPr id="13" name="Freeform 13"/>
            <p:cNvSpPr/>
            <p:nvPr/>
          </p:nvSpPr>
          <p:spPr>
            <a:xfrm>
              <a:off x="0" y="0"/>
              <a:ext cx="828449" cy="898311"/>
            </a:xfrm>
            <a:custGeom>
              <a:avLst/>
              <a:gdLst/>
              <a:ahLst/>
              <a:cxnLst/>
              <a:rect l="l" t="t" r="r" b="b"/>
              <a:pathLst>
                <a:path w="828449" h="898311">
                  <a:moveTo>
                    <a:pt x="0" y="0"/>
                  </a:moveTo>
                  <a:lnTo>
                    <a:pt x="828449" y="0"/>
                  </a:lnTo>
                  <a:lnTo>
                    <a:pt x="828449" y="898311"/>
                  </a:lnTo>
                  <a:lnTo>
                    <a:pt x="0" y="898311"/>
                  </a:lnTo>
                  <a:close/>
                </a:path>
              </a:pathLst>
            </a:custGeom>
            <a:solidFill>
              <a:srgbClr val="EFA038"/>
            </a:solidFill>
          </p:spPr>
        </p:sp>
        <p:sp>
          <p:nvSpPr>
            <p:cNvPr id="14" name="TextBox 14"/>
            <p:cNvSpPr txBox="1"/>
            <p:nvPr/>
          </p:nvSpPr>
          <p:spPr>
            <a:xfrm>
              <a:off x="0" y="-47625"/>
              <a:ext cx="828449" cy="945936"/>
            </a:xfrm>
            <a:prstGeom prst="rect">
              <a:avLst/>
            </a:prstGeom>
          </p:spPr>
          <p:txBody>
            <a:bodyPr lIns="50800" tIns="50800" rIns="50800" bIns="50800" rtlCol="0" anchor="ctr"/>
            <a:lstStyle/>
            <a:p>
              <a:pPr algn="ctr">
                <a:lnSpc>
                  <a:spcPts val="3499"/>
                </a:lnSpc>
              </a:pPr>
              <a:endParaRPr/>
            </a:p>
          </p:txBody>
        </p:sp>
      </p:grpSp>
      <p:grpSp>
        <p:nvGrpSpPr>
          <p:cNvPr id="15" name="Group 15"/>
          <p:cNvGrpSpPr/>
          <p:nvPr/>
        </p:nvGrpSpPr>
        <p:grpSpPr>
          <a:xfrm>
            <a:off x="-1168721" y="7579137"/>
            <a:ext cx="3086100" cy="3086100"/>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E6E80"/>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8" name="TextBox 18"/>
          <p:cNvSpPr txBox="1"/>
          <p:nvPr/>
        </p:nvSpPr>
        <p:spPr>
          <a:xfrm>
            <a:off x="813088" y="3378403"/>
            <a:ext cx="16974230" cy="2089150"/>
          </a:xfrm>
          <a:prstGeom prst="rect">
            <a:avLst/>
          </a:prstGeom>
        </p:spPr>
        <p:txBody>
          <a:bodyPr lIns="0" tIns="0" rIns="0" bIns="0" rtlCol="0" anchor="t">
            <a:spAutoFit/>
          </a:bodyPr>
          <a:lstStyle/>
          <a:p>
            <a:pPr algn="just">
              <a:lnSpc>
                <a:spcPts val="5599"/>
              </a:lnSpc>
            </a:pPr>
            <a:r>
              <a:rPr lang="en-US" sz="3999">
                <a:solidFill>
                  <a:srgbClr val="000000"/>
                </a:solidFill>
                <a:latin typeface="Aileron"/>
              </a:rPr>
              <a:t>Bir birey ya da grup tarafından savunmasız olan bir kişiye karşı yapılan, fiziksel veya psikolojik sonuçları olan ve süreklilik arz eden bir saldırganlık türüdür.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Freeform 2"/>
          <p:cNvSpPr/>
          <p:nvPr/>
        </p:nvSpPr>
        <p:spPr>
          <a:xfrm>
            <a:off x="3323243" y="359645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690460" y="-1580176"/>
            <a:ext cx="4452453" cy="8556356"/>
          </a:xfrm>
          <a:custGeom>
            <a:avLst/>
            <a:gdLst/>
            <a:ahLst/>
            <a:cxnLst/>
            <a:rect l="l" t="t" r="r" b="b"/>
            <a:pathLst>
              <a:path w="4452453" h="8556356">
                <a:moveTo>
                  <a:pt x="4452453" y="0"/>
                </a:moveTo>
                <a:lnTo>
                  <a:pt x="0" y="0"/>
                </a:lnTo>
                <a:lnTo>
                  <a:pt x="0" y="8556356"/>
                </a:lnTo>
                <a:lnTo>
                  <a:pt x="4452453" y="8556356"/>
                </a:lnTo>
                <a:lnTo>
                  <a:pt x="4452453" y="0"/>
                </a:lnTo>
                <a:close/>
              </a:path>
            </a:pathLst>
          </a:custGeom>
          <a:blipFill>
            <a:blip r:embed="rId4"/>
            <a:stretch>
              <a:fillRect/>
            </a:stretch>
          </a:blipFill>
        </p:spPr>
      </p:sp>
      <p:sp>
        <p:nvSpPr>
          <p:cNvPr id="4" name="Freeform 4"/>
          <p:cNvSpPr/>
          <p:nvPr/>
        </p:nvSpPr>
        <p:spPr>
          <a:xfrm rot="-10800000">
            <a:off x="15099123" y="5203330"/>
            <a:ext cx="4252774" cy="8109941"/>
          </a:xfrm>
          <a:custGeom>
            <a:avLst/>
            <a:gdLst/>
            <a:ahLst/>
            <a:cxnLst/>
            <a:rect l="l" t="t" r="r" b="b"/>
            <a:pathLst>
              <a:path w="4252774" h="8109941">
                <a:moveTo>
                  <a:pt x="0" y="0"/>
                </a:moveTo>
                <a:lnTo>
                  <a:pt x="4252774" y="0"/>
                </a:lnTo>
                <a:lnTo>
                  <a:pt x="4252774" y="8109940"/>
                </a:lnTo>
                <a:lnTo>
                  <a:pt x="0" y="8109940"/>
                </a:lnTo>
                <a:lnTo>
                  <a:pt x="0" y="0"/>
                </a:lnTo>
                <a:close/>
              </a:path>
            </a:pathLst>
          </a:custGeom>
          <a:blipFill>
            <a:blip r:embed="rId5"/>
            <a:stretch>
              <a:fillRect l="-764376" t="-10648" r="-242807" b="-72239"/>
            </a:stretch>
          </a:blipFill>
        </p:spPr>
      </p:sp>
      <p:sp>
        <p:nvSpPr>
          <p:cNvPr id="5" name="TextBox 5"/>
          <p:cNvSpPr txBox="1"/>
          <p:nvPr/>
        </p:nvSpPr>
        <p:spPr>
          <a:xfrm>
            <a:off x="2311539" y="329378"/>
            <a:ext cx="15420340" cy="923925"/>
          </a:xfrm>
          <a:prstGeom prst="rect">
            <a:avLst/>
          </a:prstGeom>
        </p:spPr>
        <p:txBody>
          <a:bodyPr lIns="0" tIns="0" rIns="0" bIns="0" rtlCol="0" anchor="t">
            <a:spAutoFit/>
          </a:bodyPr>
          <a:lstStyle/>
          <a:p>
            <a:pPr algn="ctr">
              <a:lnSpc>
                <a:spcPts val="7200"/>
              </a:lnSpc>
            </a:pPr>
            <a:r>
              <a:rPr lang="en-US" sz="6000">
                <a:solidFill>
                  <a:srgbClr val="FFFFFF"/>
                </a:solidFill>
                <a:latin typeface="Aileron Heavy"/>
              </a:rPr>
              <a:t>AKRAN ZORBALIĞININ SONUÇLARI</a:t>
            </a:r>
          </a:p>
        </p:txBody>
      </p:sp>
      <p:sp>
        <p:nvSpPr>
          <p:cNvPr id="6" name="Freeform 6"/>
          <p:cNvSpPr/>
          <p:nvPr/>
        </p:nvSpPr>
        <p:spPr>
          <a:xfrm>
            <a:off x="3323243" y="6141297"/>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9630436" y="359645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9611641" y="6169555"/>
            <a:ext cx="1222090" cy="1222090"/>
          </a:xfrm>
          <a:custGeom>
            <a:avLst/>
            <a:gdLst/>
            <a:ahLst/>
            <a:cxnLst/>
            <a:rect l="l" t="t" r="r" b="b"/>
            <a:pathLst>
              <a:path w="1222090" h="1222090">
                <a:moveTo>
                  <a:pt x="0" y="0"/>
                </a:moveTo>
                <a:lnTo>
                  <a:pt x="1222089" y="0"/>
                </a:lnTo>
                <a:lnTo>
                  <a:pt x="1222089"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4183597" y="1453963"/>
            <a:ext cx="11972449" cy="904240"/>
          </a:xfrm>
          <a:prstGeom prst="rect">
            <a:avLst/>
          </a:prstGeom>
        </p:spPr>
        <p:txBody>
          <a:bodyPr lIns="0" tIns="0" rIns="0" bIns="0" rtlCol="0" anchor="t">
            <a:spAutoFit/>
          </a:bodyPr>
          <a:lstStyle/>
          <a:p>
            <a:pPr algn="ctr">
              <a:lnSpc>
                <a:spcPts val="7279"/>
              </a:lnSpc>
            </a:pPr>
            <a:r>
              <a:rPr lang="en-US" sz="5199">
                <a:solidFill>
                  <a:srgbClr val="FFFFFF"/>
                </a:solidFill>
                <a:latin typeface="DejaVu Serif Bold"/>
              </a:rPr>
              <a:t>Zorbalık Yapan Çocuklar İçin</a:t>
            </a:r>
          </a:p>
        </p:txBody>
      </p:sp>
      <p:sp>
        <p:nvSpPr>
          <p:cNvPr id="10" name="TextBox 10"/>
          <p:cNvSpPr txBox="1"/>
          <p:nvPr/>
        </p:nvSpPr>
        <p:spPr>
          <a:xfrm>
            <a:off x="4668560" y="3838674"/>
            <a:ext cx="3126819" cy="448310"/>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Aileron Light"/>
              </a:rPr>
              <a:t>Okula uyumda güçlük</a:t>
            </a:r>
          </a:p>
        </p:txBody>
      </p:sp>
      <p:sp>
        <p:nvSpPr>
          <p:cNvPr id="11" name="TextBox 11"/>
          <p:cNvSpPr txBox="1"/>
          <p:nvPr/>
        </p:nvSpPr>
        <p:spPr>
          <a:xfrm>
            <a:off x="11033501" y="3848199"/>
            <a:ext cx="5122545" cy="455295"/>
          </a:xfrm>
          <a:prstGeom prst="rect">
            <a:avLst/>
          </a:prstGeom>
        </p:spPr>
        <p:txBody>
          <a:bodyPr lIns="0" tIns="0" rIns="0" bIns="0" rtlCol="0" anchor="t">
            <a:spAutoFit/>
          </a:bodyPr>
          <a:lstStyle/>
          <a:p>
            <a:pPr algn="ctr">
              <a:lnSpc>
                <a:spcPts val="3779"/>
              </a:lnSpc>
              <a:spcBef>
                <a:spcPct val="0"/>
              </a:spcBef>
            </a:pPr>
            <a:r>
              <a:rPr lang="en-US" sz="2699">
                <a:solidFill>
                  <a:srgbClr val="FFFFFF"/>
                </a:solidFill>
                <a:latin typeface="Aileron Light"/>
              </a:rPr>
              <a:t> Dışlanma, yalnız kalma, sevilmeme</a:t>
            </a:r>
          </a:p>
        </p:txBody>
      </p:sp>
      <p:sp>
        <p:nvSpPr>
          <p:cNvPr id="12" name="TextBox 12"/>
          <p:cNvSpPr txBox="1"/>
          <p:nvPr/>
        </p:nvSpPr>
        <p:spPr>
          <a:xfrm>
            <a:off x="4564323" y="6536125"/>
            <a:ext cx="4377214" cy="448310"/>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Aileron Light"/>
              </a:rPr>
              <a:t>Arkadaşlık ilişkilerinde zorluklar</a:t>
            </a:r>
          </a:p>
        </p:txBody>
      </p:sp>
      <p:sp>
        <p:nvSpPr>
          <p:cNvPr id="13" name="TextBox 13"/>
          <p:cNvSpPr txBox="1"/>
          <p:nvPr/>
        </p:nvSpPr>
        <p:spPr>
          <a:xfrm>
            <a:off x="11033501" y="6463099"/>
            <a:ext cx="5152073" cy="504826"/>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Aileron Light"/>
              </a:rPr>
              <a:t>Saldırgan davranışların sürmesi </a:t>
            </a:r>
          </a:p>
        </p:txBody>
      </p:sp>
      <p:sp>
        <p:nvSpPr>
          <p:cNvPr id="14" name="Freeform 14"/>
          <p:cNvSpPr/>
          <p:nvPr/>
        </p:nvSpPr>
        <p:spPr>
          <a:xfrm>
            <a:off x="3323243" y="8363195"/>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a:off x="9630436" y="8363195"/>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TextBox 16"/>
          <p:cNvSpPr txBox="1"/>
          <p:nvPr/>
        </p:nvSpPr>
        <p:spPr>
          <a:xfrm>
            <a:off x="10865796" y="8573062"/>
            <a:ext cx="5487482" cy="905510"/>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Aileron Light"/>
              </a:rPr>
              <a:t>Erken yaşlarda sigara, alkol ve madde kullanma riski</a:t>
            </a:r>
          </a:p>
        </p:txBody>
      </p:sp>
      <p:sp>
        <p:nvSpPr>
          <p:cNvPr id="17" name="TextBox 17"/>
          <p:cNvSpPr txBox="1"/>
          <p:nvPr/>
        </p:nvSpPr>
        <p:spPr>
          <a:xfrm>
            <a:off x="4391458" y="8573062"/>
            <a:ext cx="4465724" cy="905510"/>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Aileron Light"/>
              </a:rPr>
              <a:t>Problemli davranışlarda (örn. suça yönelik) bulunma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Freeform 2"/>
          <p:cNvSpPr/>
          <p:nvPr/>
        </p:nvSpPr>
        <p:spPr>
          <a:xfrm>
            <a:off x="3323243" y="359645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690460" y="-1580176"/>
            <a:ext cx="4452453" cy="8556356"/>
          </a:xfrm>
          <a:custGeom>
            <a:avLst/>
            <a:gdLst/>
            <a:ahLst/>
            <a:cxnLst/>
            <a:rect l="l" t="t" r="r" b="b"/>
            <a:pathLst>
              <a:path w="4452453" h="8556356">
                <a:moveTo>
                  <a:pt x="4452453" y="0"/>
                </a:moveTo>
                <a:lnTo>
                  <a:pt x="0" y="0"/>
                </a:lnTo>
                <a:lnTo>
                  <a:pt x="0" y="8556356"/>
                </a:lnTo>
                <a:lnTo>
                  <a:pt x="4452453" y="8556356"/>
                </a:lnTo>
                <a:lnTo>
                  <a:pt x="4452453" y="0"/>
                </a:lnTo>
                <a:close/>
              </a:path>
            </a:pathLst>
          </a:custGeom>
          <a:blipFill>
            <a:blip r:embed="rId4"/>
            <a:stretch>
              <a:fillRect/>
            </a:stretch>
          </a:blipFill>
        </p:spPr>
      </p:sp>
      <p:sp>
        <p:nvSpPr>
          <p:cNvPr id="4" name="Freeform 4"/>
          <p:cNvSpPr/>
          <p:nvPr/>
        </p:nvSpPr>
        <p:spPr>
          <a:xfrm rot="-10800000">
            <a:off x="15099123" y="5203330"/>
            <a:ext cx="4252774" cy="8109941"/>
          </a:xfrm>
          <a:custGeom>
            <a:avLst/>
            <a:gdLst/>
            <a:ahLst/>
            <a:cxnLst/>
            <a:rect l="l" t="t" r="r" b="b"/>
            <a:pathLst>
              <a:path w="4252774" h="8109941">
                <a:moveTo>
                  <a:pt x="0" y="0"/>
                </a:moveTo>
                <a:lnTo>
                  <a:pt x="4252774" y="0"/>
                </a:lnTo>
                <a:lnTo>
                  <a:pt x="4252774" y="8109940"/>
                </a:lnTo>
                <a:lnTo>
                  <a:pt x="0" y="8109940"/>
                </a:lnTo>
                <a:lnTo>
                  <a:pt x="0" y="0"/>
                </a:lnTo>
                <a:close/>
              </a:path>
            </a:pathLst>
          </a:custGeom>
          <a:blipFill>
            <a:blip r:embed="rId5"/>
            <a:stretch>
              <a:fillRect l="-764376" t="-10648" r="-242807" b="-72239"/>
            </a:stretch>
          </a:blipFill>
        </p:spPr>
      </p:sp>
      <p:sp>
        <p:nvSpPr>
          <p:cNvPr id="5" name="Freeform 5"/>
          <p:cNvSpPr/>
          <p:nvPr/>
        </p:nvSpPr>
        <p:spPr>
          <a:xfrm>
            <a:off x="3323243" y="6141297"/>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9630436" y="359645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9611641" y="6169555"/>
            <a:ext cx="1222090" cy="1222090"/>
          </a:xfrm>
          <a:custGeom>
            <a:avLst/>
            <a:gdLst/>
            <a:ahLst/>
            <a:cxnLst/>
            <a:rect l="l" t="t" r="r" b="b"/>
            <a:pathLst>
              <a:path w="1222090" h="1222090">
                <a:moveTo>
                  <a:pt x="0" y="0"/>
                </a:moveTo>
                <a:lnTo>
                  <a:pt x="1222089" y="0"/>
                </a:lnTo>
                <a:lnTo>
                  <a:pt x="1222089"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TextBox 8"/>
          <p:cNvSpPr txBox="1"/>
          <p:nvPr/>
        </p:nvSpPr>
        <p:spPr>
          <a:xfrm>
            <a:off x="1535766" y="370018"/>
            <a:ext cx="14817512" cy="887730"/>
          </a:xfrm>
          <a:prstGeom prst="rect">
            <a:avLst/>
          </a:prstGeom>
        </p:spPr>
        <p:txBody>
          <a:bodyPr lIns="0" tIns="0" rIns="0" bIns="0" rtlCol="0" anchor="t">
            <a:spAutoFit/>
          </a:bodyPr>
          <a:lstStyle/>
          <a:p>
            <a:pPr algn="ctr">
              <a:lnSpc>
                <a:spcPts val="7139"/>
              </a:lnSpc>
            </a:pPr>
            <a:r>
              <a:rPr lang="en-US" sz="5100">
                <a:solidFill>
                  <a:srgbClr val="FFFFFF"/>
                </a:solidFill>
                <a:latin typeface="DejaVu Serif Bold"/>
              </a:rPr>
              <a:t>Zorbalığa Maruz Kalan Çocuklar İçin</a:t>
            </a:r>
          </a:p>
        </p:txBody>
      </p:sp>
      <p:sp>
        <p:nvSpPr>
          <p:cNvPr id="9" name="Freeform 9"/>
          <p:cNvSpPr/>
          <p:nvPr/>
        </p:nvSpPr>
        <p:spPr>
          <a:xfrm>
            <a:off x="3323243" y="8363195"/>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9630436" y="8363195"/>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3323243" y="1475912"/>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9611641" y="1402813"/>
            <a:ext cx="1222090" cy="1222090"/>
          </a:xfrm>
          <a:custGeom>
            <a:avLst/>
            <a:gdLst/>
            <a:ahLst/>
            <a:cxnLst/>
            <a:rect l="l" t="t" r="r" b="b"/>
            <a:pathLst>
              <a:path w="1222090" h="1222090">
                <a:moveTo>
                  <a:pt x="0" y="0"/>
                </a:moveTo>
                <a:lnTo>
                  <a:pt x="1222089" y="0"/>
                </a:lnTo>
                <a:lnTo>
                  <a:pt x="1222089"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TextBox 13"/>
          <p:cNvSpPr txBox="1"/>
          <p:nvPr/>
        </p:nvSpPr>
        <p:spPr>
          <a:xfrm>
            <a:off x="10997194" y="3972548"/>
            <a:ext cx="4945261"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Üzüntü, mutsuzluk, kızgınlık, yalnızlık</a:t>
            </a:r>
          </a:p>
        </p:txBody>
      </p:sp>
      <p:sp>
        <p:nvSpPr>
          <p:cNvPr id="14" name="TextBox 14"/>
          <p:cNvSpPr txBox="1"/>
          <p:nvPr/>
        </p:nvSpPr>
        <p:spPr>
          <a:xfrm>
            <a:off x="4767920" y="6704717"/>
            <a:ext cx="4431387"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Düşük özgüven ve benlik saygısı</a:t>
            </a:r>
          </a:p>
        </p:txBody>
      </p:sp>
      <p:sp>
        <p:nvSpPr>
          <p:cNvPr id="15" name="TextBox 15"/>
          <p:cNvSpPr txBox="1"/>
          <p:nvPr/>
        </p:nvSpPr>
        <p:spPr>
          <a:xfrm>
            <a:off x="10997194" y="6517392"/>
            <a:ext cx="4482465"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Depresyon ve kaygı bozuklukları </a:t>
            </a:r>
          </a:p>
        </p:txBody>
      </p:sp>
      <p:sp>
        <p:nvSpPr>
          <p:cNvPr id="16" name="TextBox 16"/>
          <p:cNvSpPr txBox="1"/>
          <p:nvPr/>
        </p:nvSpPr>
        <p:spPr>
          <a:xfrm>
            <a:off x="10997194" y="8836025"/>
            <a:ext cx="4751068"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Sosyal ilişkilerde problemler</a:t>
            </a:r>
          </a:p>
        </p:txBody>
      </p:sp>
      <p:sp>
        <p:nvSpPr>
          <p:cNvPr id="17" name="TextBox 17"/>
          <p:cNvSpPr txBox="1"/>
          <p:nvPr/>
        </p:nvSpPr>
        <p:spPr>
          <a:xfrm>
            <a:off x="5209106" y="8702777"/>
            <a:ext cx="3617714"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Akademik başarıda düşme</a:t>
            </a:r>
          </a:p>
        </p:txBody>
      </p:sp>
      <p:sp>
        <p:nvSpPr>
          <p:cNvPr id="18" name="TextBox 18"/>
          <p:cNvSpPr txBox="1"/>
          <p:nvPr/>
        </p:nvSpPr>
        <p:spPr>
          <a:xfrm>
            <a:off x="4315516" y="1852007"/>
            <a:ext cx="5125478" cy="86042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Uyku sorunları (korkulu rüyalar, kabuslar)</a:t>
            </a:r>
          </a:p>
        </p:txBody>
      </p:sp>
      <p:sp>
        <p:nvSpPr>
          <p:cNvPr id="19" name="TextBox 19"/>
          <p:cNvSpPr txBox="1"/>
          <p:nvPr/>
        </p:nvSpPr>
        <p:spPr>
          <a:xfrm>
            <a:off x="10540120" y="1883757"/>
            <a:ext cx="3280338"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Gece altını ıslatma</a:t>
            </a:r>
          </a:p>
        </p:txBody>
      </p:sp>
      <p:sp>
        <p:nvSpPr>
          <p:cNvPr id="20" name="TextBox 20"/>
          <p:cNvSpPr txBox="1"/>
          <p:nvPr/>
        </p:nvSpPr>
        <p:spPr>
          <a:xfrm>
            <a:off x="4513986" y="3753473"/>
            <a:ext cx="4754020" cy="86042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Okulda güvende hissetmeme, okula gitmek istememe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Freeform 2"/>
          <p:cNvSpPr/>
          <p:nvPr/>
        </p:nvSpPr>
        <p:spPr>
          <a:xfrm>
            <a:off x="3150948" y="2698002"/>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690460" y="-1580176"/>
            <a:ext cx="4452453" cy="8556356"/>
          </a:xfrm>
          <a:custGeom>
            <a:avLst/>
            <a:gdLst/>
            <a:ahLst/>
            <a:cxnLst/>
            <a:rect l="l" t="t" r="r" b="b"/>
            <a:pathLst>
              <a:path w="4452453" h="8556356">
                <a:moveTo>
                  <a:pt x="4452453" y="0"/>
                </a:moveTo>
                <a:lnTo>
                  <a:pt x="0" y="0"/>
                </a:lnTo>
                <a:lnTo>
                  <a:pt x="0" y="8556356"/>
                </a:lnTo>
                <a:lnTo>
                  <a:pt x="4452453" y="8556356"/>
                </a:lnTo>
                <a:lnTo>
                  <a:pt x="4452453" y="0"/>
                </a:lnTo>
                <a:close/>
              </a:path>
            </a:pathLst>
          </a:custGeom>
          <a:blipFill>
            <a:blip r:embed="rId4"/>
            <a:stretch>
              <a:fillRect/>
            </a:stretch>
          </a:blipFill>
        </p:spPr>
      </p:sp>
      <p:sp>
        <p:nvSpPr>
          <p:cNvPr id="4" name="Freeform 4"/>
          <p:cNvSpPr/>
          <p:nvPr/>
        </p:nvSpPr>
        <p:spPr>
          <a:xfrm rot="-10800000">
            <a:off x="15099123" y="5203330"/>
            <a:ext cx="4252774" cy="8109941"/>
          </a:xfrm>
          <a:custGeom>
            <a:avLst/>
            <a:gdLst/>
            <a:ahLst/>
            <a:cxnLst/>
            <a:rect l="l" t="t" r="r" b="b"/>
            <a:pathLst>
              <a:path w="4252774" h="8109941">
                <a:moveTo>
                  <a:pt x="0" y="0"/>
                </a:moveTo>
                <a:lnTo>
                  <a:pt x="4252774" y="0"/>
                </a:lnTo>
                <a:lnTo>
                  <a:pt x="4252774" y="8109940"/>
                </a:lnTo>
                <a:lnTo>
                  <a:pt x="0" y="8109940"/>
                </a:lnTo>
                <a:lnTo>
                  <a:pt x="0" y="0"/>
                </a:lnTo>
                <a:close/>
              </a:path>
            </a:pathLst>
          </a:custGeom>
          <a:blipFill>
            <a:blip r:embed="rId5"/>
            <a:stretch>
              <a:fillRect l="-764376" t="-10648" r="-242807" b="-72239"/>
            </a:stretch>
          </a:blipFill>
        </p:spPr>
      </p:sp>
      <p:sp>
        <p:nvSpPr>
          <p:cNvPr id="5" name="Freeform 5"/>
          <p:cNvSpPr/>
          <p:nvPr/>
        </p:nvSpPr>
        <p:spPr>
          <a:xfrm>
            <a:off x="3150948" y="481854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9611641" y="2698002"/>
            <a:ext cx="1222090" cy="1222090"/>
          </a:xfrm>
          <a:custGeom>
            <a:avLst/>
            <a:gdLst/>
            <a:ahLst/>
            <a:cxnLst/>
            <a:rect l="l" t="t" r="r" b="b"/>
            <a:pathLst>
              <a:path w="1222090" h="1222090">
                <a:moveTo>
                  <a:pt x="0" y="0"/>
                </a:moveTo>
                <a:lnTo>
                  <a:pt x="1222089" y="0"/>
                </a:lnTo>
                <a:lnTo>
                  <a:pt x="1222089"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9611641" y="4631510"/>
            <a:ext cx="1222090" cy="1222090"/>
          </a:xfrm>
          <a:custGeom>
            <a:avLst/>
            <a:gdLst/>
            <a:ahLst/>
            <a:cxnLst/>
            <a:rect l="l" t="t" r="r" b="b"/>
            <a:pathLst>
              <a:path w="1222090" h="1222090">
                <a:moveTo>
                  <a:pt x="0" y="0"/>
                </a:moveTo>
                <a:lnTo>
                  <a:pt x="1222089" y="0"/>
                </a:lnTo>
                <a:lnTo>
                  <a:pt x="1222089"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TextBox 8"/>
          <p:cNvSpPr txBox="1"/>
          <p:nvPr/>
        </p:nvSpPr>
        <p:spPr>
          <a:xfrm>
            <a:off x="1717999" y="86072"/>
            <a:ext cx="15507510" cy="1774190"/>
          </a:xfrm>
          <a:prstGeom prst="rect">
            <a:avLst/>
          </a:prstGeom>
        </p:spPr>
        <p:txBody>
          <a:bodyPr lIns="0" tIns="0" rIns="0" bIns="0" rtlCol="0" anchor="t">
            <a:spAutoFit/>
          </a:bodyPr>
          <a:lstStyle/>
          <a:p>
            <a:pPr algn="ctr">
              <a:lnSpc>
                <a:spcPts val="7000"/>
              </a:lnSpc>
            </a:pPr>
            <a:r>
              <a:rPr lang="en-US" sz="5000">
                <a:solidFill>
                  <a:srgbClr val="FFFFFF"/>
                </a:solidFill>
                <a:latin typeface="DejaVu Serif Bold"/>
              </a:rPr>
              <a:t>Hem Zorbalık Yapan Hem Zorbalığa Maruz Kalan Çocuklar İçin </a:t>
            </a:r>
          </a:p>
        </p:txBody>
      </p:sp>
      <p:sp>
        <p:nvSpPr>
          <p:cNvPr id="9" name="Freeform 9"/>
          <p:cNvSpPr/>
          <p:nvPr/>
        </p:nvSpPr>
        <p:spPr>
          <a:xfrm>
            <a:off x="3150948" y="7391645"/>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9611641" y="7578970"/>
            <a:ext cx="1222090" cy="1222090"/>
          </a:xfrm>
          <a:custGeom>
            <a:avLst/>
            <a:gdLst/>
            <a:ahLst/>
            <a:cxnLst/>
            <a:rect l="l" t="t" r="r" b="b"/>
            <a:pathLst>
              <a:path w="1222090" h="1222090">
                <a:moveTo>
                  <a:pt x="0" y="0"/>
                </a:moveTo>
                <a:lnTo>
                  <a:pt x="1222089" y="0"/>
                </a:lnTo>
                <a:lnTo>
                  <a:pt x="1222089" y="1222090"/>
                </a:lnTo>
                <a:lnTo>
                  <a:pt x="0" y="122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11"/>
          <p:cNvSpPr txBox="1"/>
          <p:nvPr/>
        </p:nvSpPr>
        <p:spPr>
          <a:xfrm>
            <a:off x="3761993" y="2933205"/>
            <a:ext cx="5012302" cy="86042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Yüksek düzeyde saldırgan problemler</a:t>
            </a:r>
          </a:p>
        </p:txBody>
      </p:sp>
      <p:sp>
        <p:nvSpPr>
          <p:cNvPr id="12" name="TextBox 12"/>
          <p:cNvSpPr txBox="1"/>
          <p:nvPr/>
        </p:nvSpPr>
        <p:spPr>
          <a:xfrm>
            <a:off x="11005180" y="2933205"/>
            <a:ext cx="4417695"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Depresyon ve kaygı bozuklukları</a:t>
            </a:r>
          </a:p>
        </p:txBody>
      </p:sp>
      <p:sp>
        <p:nvSpPr>
          <p:cNvPr id="13" name="TextBox 13"/>
          <p:cNvSpPr txBox="1"/>
          <p:nvPr/>
        </p:nvSpPr>
        <p:spPr>
          <a:xfrm>
            <a:off x="3436983" y="5283200"/>
            <a:ext cx="4417695"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Duygusal stres</a:t>
            </a:r>
          </a:p>
        </p:txBody>
      </p:sp>
      <p:sp>
        <p:nvSpPr>
          <p:cNvPr id="14" name="TextBox 14"/>
          <p:cNvSpPr txBox="1"/>
          <p:nvPr/>
        </p:nvSpPr>
        <p:spPr>
          <a:xfrm>
            <a:off x="10356574" y="5155705"/>
            <a:ext cx="4417695"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Düşük Benlik Saygısı</a:t>
            </a:r>
          </a:p>
        </p:txBody>
      </p:sp>
      <p:sp>
        <p:nvSpPr>
          <p:cNvPr id="15" name="TextBox 15"/>
          <p:cNvSpPr txBox="1"/>
          <p:nvPr/>
        </p:nvSpPr>
        <p:spPr>
          <a:xfrm>
            <a:off x="4456977" y="7767740"/>
            <a:ext cx="3966924"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Open Sans Light"/>
              </a:rPr>
              <a:t>Sosyal İlişkilerde Problemler</a:t>
            </a:r>
          </a:p>
        </p:txBody>
      </p:sp>
      <p:sp>
        <p:nvSpPr>
          <p:cNvPr id="16" name="TextBox 16"/>
          <p:cNvSpPr txBox="1"/>
          <p:nvPr/>
        </p:nvSpPr>
        <p:spPr>
          <a:xfrm>
            <a:off x="9778050" y="7955065"/>
            <a:ext cx="3966924"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Dışlanma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Freeform 2"/>
          <p:cNvSpPr/>
          <p:nvPr/>
        </p:nvSpPr>
        <p:spPr>
          <a:xfrm flipH="1">
            <a:off x="-690460" y="-1580176"/>
            <a:ext cx="4452453" cy="8556356"/>
          </a:xfrm>
          <a:custGeom>
            <a:avLst/>
            <a:gdLst/>
            <a:ahLst/>
            <a:cxnLst/>
            <a:rect l="l" t="t" r="r" b="b"/>
            <a:pathLst>
              <a:path w="4452453" h="8556356">
                <a:moveTo>
                  <a:pt x="4452453" y="0"/>
                </a:moveTo>
                <a:lnTo>
                  <a:pt x="0" y="0"/>
                </a:lnTo>
                <a:lnTo>
                  <a:pt x="0" y="8556356"/>
                </a:lnTo>
                <a:lnTo>
                  <a:pt x="4452453" y="8556356"/>
                </a:lnTo>
                <a:lnTo>
                  <a:pt x="4452453" y="0"/>
                </a:lnTo>
                <a:close/>
              </a:path>
            </a:pathLst>
          </a:custGeom>
          <a:blipFill>
            <a:blip r:embed="rId2"/>
            <a:stretch>
              <a:fillRect/>
            </a:stretch>
          </a:blipFill>
        </p:spPr>
      </p:sp>
      <p:sp>
        <p:nvSpPr>
          <p:cNvPr id="3" name="Freeform 3"/>
          <p:cNvSpPr/>
          <p:nvPr/>
        </p:nvSpPr>
        <p:spPr>
          <a:xfrm rot="-10800000">
            <a:off x="14409824" y="4938855"/>
            <a:ext cx="4252774" cy="8109941"/>
          </a:xfrm>
          <a:custGeom>
            <a:avLst/>
            <a:gdLst/>
            <a:ahLst/>
            <a:cxnLst/>
            <a:rect l="l" t="t" r="r" b="b"/>
            <a:pathLst>
              <a:path w="4252774" h="8109941">
                <a:moveTo>
                  <a:pt x="0" y="0"/>
                </a:moveTo>
                <a:lnTo>
                  <a:pt x="4252773" y="0"/>
                </a:lnTo>
                <a:lnTo>
                  <a:pt x="4252773" y="8109941"/>
                </a:lnTo>
                <a:lnTo>
                  <a:pt x="0" y="8109941"/>
                </a:lnTo>
                <a:lnTo>
                  <a:pt x="0" y="0"/>
                </a:lnTo>
                <a:close/>
              </a:path>
            </a:pathLst>
          </a:custGeom>
          <a:blipFill>
            <a:blip r:embed="rId3"/>
            <a:stretch>
              <a:fillRect l="-764376" t="-10648" r="-242807" b="-72239"/>
            </a:stretch>
          </a:blipFill>
        </p:spPr>
      </p:sp>
      <p:sp>
        <p:nvSpPr>
          <p:cNvPr id="4" name="TextBox 4"/>
          <p:cNvSpPr txBox="1"/>
          <p:nvPr/>
        </p:nvSpPr>
        <p:spPr>
          <a:xfrm>
            <a:off x="1028700" y="277379"/>
            <a:ext cx="15507510" cy="1038225"/>
          </a:xfrm>
          <a:prstGeom prst="rect">
            <a:avLst/>
          </a:prstGeom>
        </p:spPr>
        <p:txBody>
          <a:bodyPr lIns="0" tIns="0" rIns="0" bIns="0" rtlCol="0" anchor="t">
            <a:spAutoFit/>
          </a:bodyPr>
          <a:lstStyle/>
          <a:p>
            <a:pPr algn="ctr">
              <a:lnSpc>
                <a:spcPts val="8400"/>
              </a:lnSpc>
            </a:pPr>
            <a:r>
              <a:rPr lang="en-US" sz="6000">
                <a:solidFill>
                  <a:srgbClr val="FFFFFF"/>
                </a:solidFill>
                <a:latin typeface="Aileron Bold"/>
              </a:rPr>
              <a:t>İzleyiciler İçin</a:t>
            </a:r>
          </a:p>
        </p:txBody>
      </p:sp>
      <p:sp>
        <p:nvSpPr>
          <p:cNvPr id="5" name="Freeform 5"/>
          <p:cNvSpPr/>
          <p:nvPr/>
        </p:nvSpPr>
        <p:spPr>
          <a:xfrm>
            <a:off x="2799633" y="231865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799633" y="489588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9435128" y="2131328"/>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9570309" y="481873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4156903" y="2461243"/>
            <a:ext cx="4955130" cy="86042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Kendisinin de aynı şeyleri yaşayacağına dair korku ve endişe </a:t>
            </a:r>
          </a:p>
        </p:txBody>
      </p:sp>
      <p:sp>
        <p:nvSpPr>
          <p:cNvPr id="10" name="TextBox 10"/>
          <p:cNvSpPr txBox="1"/>
          <p:nvPr/>
        </p:nvSpPr>
        <p:spPr>
          <a:xfrm>
            <a:off x="10792399" y="2694748"/>
            <a:ext cx="6776885"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Kendisini savunmak için sürekli tetikte hissetme</a:t>
            </a:r>
          </a:p>
        </p:txBody>
      </p:sp>
      <p:sp>
        <p:nvSpPr>
          <p:cNvPr id="11" name="TextBox 11"/>
          <p:cNvSpPr txBox="1"/>
          <p:nvPr/>
        </p:nvSpPr>
        <p:spPr>
          <a:xfrm>
            <a:off x="4156903" y="5180398"/>
            <a:ext cx="5278225" cy="86042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İspiyoncu olarak damgalanmaya karşı  endişe duyma</a:t>
            </a:r>
          </a:p>
        </p:txBody>
      </p:sp>
      <p:sp>
        <p:nvSpPr>
          <p:cNvPr id="12" name="TextBox 12"/>
          <p:cNvSpPr txBox="1"/>
          <p:nvPr/>
        </p:nvSpPr>
        <p:spPr>
          <a:xfrm>
            <a:off x="10978286" y="5194828"/>
            <a:ext cx="5181838" cy="4222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ileron Light"/>
              </a:rPr>
              <a:t>Saldırgan davranışları model alma riski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TextBox 3"/>
          <p:cNvSpPr txBox="1"/>
          <p:nvPr/>
        </p:nvSpPr>
        <p:spPr>
          <a:xfrm>
            <a:off x="-669688" y="-142875"/>
            <a:ext cx="18466765" cy="2441563"/>
          </a:xfrm>
          <a:prstGeom prst="rect">
            <a:avLst/>
          </a:prstGeom>
        </p:spPr>
        <p:txBody>
          <a:bodyPr lIns="0" tIns="0" rIns="0" bIns="0" rtlCol="0" anchor="t">
            <a:spAutoFit/>
          </a:bodyPr>
          <a:lstStyle/>
          <a:p>
            <a:pPr algn="ctr">
              <a:lnSpc>
                <a:spcPts val="9800"/>
              </a:lnSpc>
            </a:pPr>
            <a:r>
              <a:rPr lang="en-US" sz="7000">
                <a:solidFill>
                  <a:srgbClr val="000000"/>
                </a:solidFill>
                <a:latin typeface="Aileron Bold"/>
              </a:rPr>
              <a:t>Akran Zorbalığını Nasıl Anlarım ve Ne Yapabilirim?</a:t>
            </a:r>
          </a:p>
        </p:txBody>
      </p:sp>
      <p:grpSp>
        <p:nvGrpSpPr>
          <p:cNvPr id="4" name="Group 4"/>
          <p:cNvGrpSpPr/>
          <p:nvPr/>
        </p:nvGrpSpPr>
        <p:grpSpPr>
          <a:xfrm>
            <a:off x="185261" y="2720504"/>
            <a:ext cx="18102739" cy="5857364"/>
            <a:chOff x="0" y="0"/>
            <a:chExt cx="24136986" cy="7809818"/>
          </a:xfrm>
        </p:grpSpPr>
        <p:sp>
          <p:nvSpPr>
            <p:cNvPr id="5" name="Freeform 5"/>
            <p:cNvSpPr/>
            <p:nvPr/>
          </p:nvSpPr>
          <p:spPr>
            <a:xfrm rot="-10800000">
              <a:off x="7714380" y="647701"/>
              <a:ext cx="3201528" cy="6105239"/>
            </a:xfrm>
            <a:custGeom>
              <a:avLst/>
              <a:gdLst/>
              <a:ahLst/>
              <a:cxnLst/>
              <a:rect l="l" t="t" r="r" b="b"/>
              <a:pathLst>
                <a:path w="3201528" h="6105239">
                  <a:moveTo>
                    <a:pt x="0" y="0"/>
                  </a:moveTo>
                  <a:lnTo>
                    <a:pt x="3201528" y="0"/>
                  </a:lnTo>
                  <a:lnTo>
                    <a:pt x="3201528" y="6105238"/>
                  </a:lnTo>
                  <a:lnTo>
                    <a:pt x="0" y="6105238"/>
                  </a:lnTo>
                  <a:lnTo>
                    <a:pt x="0" y="0"/>
                  </a:lnTo>
                  <a:close/>
                </a:path>
              </a:pathLst>
            </a:custGeom>
            <a:blipFill>
              <a:blip r:embed="rId3"/>
              <a:stretch>
                <a:fillRect l="-764376" t="-10648" r="-242807" b="-72239"/>
              </a:stretch>
            </a:blipFill>
          </p:spPr>
        </p:sp>
        <p:sp>
          <p:nvSpPr>
            <p:cNvPr id="6" name="Freeform 6"/>
            <p:cNvSpPr/>
            <p:nvPr/>
          </p:nvSpPr>
          <p:spPr>
            <a:xfrm>
              <a:off x="11289056" y="647701"/>
              <a:ext cx="3201528" cy="6105239"/>
            </a:xfrm>
            <a:custGeom>
              <a:avLst/>
              <a:gdLst/>
              <a:ahLst/>
              <a:cxnLst/>
              <a:rect l="l" t="t" r="r" b="b"/>
              <a:pathLst>
                <a:path w="3201528" h="6105239">
                  <a:moveTo>
                    <a:pt x="0" y="0"/>
                  </a:moveTo>
                  <a:lnTo>
                    <a:pt x="3201528" y="0"/>
                  </a:lnTo>
                  <a:lnTo>
                    <a:pt x="3201528" y="6105238"/>
                  </a:lnTo>
                  <a:lnTo>
                    <a:pt x="0" y="6105238"/>
                  </a:lnTo>
                  <a:lnTo>
                    <a:pt x="0" y="0"/>
                  </a:lnTo>
                  <a:close/>
                </a:path>
              </a:pathLst>
            </a:custGeom>
            <a:blipFill>
              <a:blip r:embed="rId3"/>
              <a:stretch>
                <a:fillRect l="-764376" t="-10648" r="-242807" b="-72239"/>
              </a:stretch>
            </a:blipFill>
          </p:spPr>
        </p:sp>
        <p:sp>
          <p:nvSpPr>
            <p:cNvPr id="7" name="TextBox 7"/>
            <p:cNvSpPr txBox="1"/>
            <p:nvPr/>
          </p:nvSpPr>
          <p:spPr>
            <a:xfrm>
              <a:off x="360001" y="-57150"/>
              <a:ext cx="17617281" cy="1352551"/>
            </a:xfrm>
            <a:prstGeom prst="rect">
              <a:avLst/>
            </a:prstGeom>
          </p:spPr>
          <p:txBody>
            <a:bodyPr lIns="0" tIns="0" rIns="0" bIns="0" rtlCol="0" anchor="t">
              <a:spAutoFit/>
            </a:bodyPr>
            <a:lstStyle/>
            <a:p>
              <a:pPr marL="647694" lvl="1" indent="-323847">
                <a:lnSpc>
                  <a:spcPts val="4199"/>
                </a:lnSpc>
                <a:buFont typeface="Arial"/>
                <a:buChar char="•"/>
              </a:pPr>
              <a:r>
                <a:rPr lang="en-US" sz="2999">
                  <a:solidFill>
                    <a:srgbClr val="000000"/>
                  </a:solidFill>
                  <a:latin typeface="Aileron Light"/>
                </a:rPr>
                <a:t>Çocuklar zorbalık yaptıklarını veya zorbalığa maruz kaldıklarını yetişkinlere </a:t>
              </a:r>
            </a:p>
            <a:p>
              <a:pPr>
                <a:lnSpc>
                  <a:spcPts val="4199"/>
                </a:lnSpc>
              </a:pPr>
              <a:r>
                <a:rPr lang="en-US" sz="2999">
                  <a:solidFill>
                    <a:srgbClr val="000000"/>
                  </a:solidFill>
                  <a:latin typeface="Aileron Light"/>
                </a:rPr>
                <a:t> doğrudan anlatmayabilirler.</a:t>
              </a:r>
            </a:p>
          </p:txBody>
        </p:sp>
        <p:sp>
          <p:nvSpPr>
            <p:cNvPr id="8" name="TextBox 8"/>
            <p:cNvSpPr txBox="1"/>
            <p:nvPr/>
          </p:nvSpPr>
          <p:spPr>
            <a:xfrm>
              <a:off x="360001" y="2850466"/>
              <a:ext cx="16753841" cy="2051051"/>
            </a:xfrm>
            <a:prstGeom prst="rect">
              <a:avLst/>
            </a:prstGeom>
          </p:spPr>
          <p:txBody>
            <a:bodyPr lIns="0" tIns="0" rIns="0" bIns="0" rtlCol="0" anchor="t">
              <a:spAutoFit/>
            </a:bodyPr>
            <a:lstStyle/>
            <a:p>
              <a:pPr marL="647694" lvl="1" indent="-323847">
                <a:lnSpc>
                  <a:spcPts val="4199"/>
                </a:lnSpc>
                <a:buFont typeface="Arial"/>
                <a:buChar char="•"/>
              </a:pPr>
              <a:r>
                <a:rPr lang="en-US" sz="2999">
                  <a:solidFill>
                    <a:srgbClr val="000000"/>
                  </a:solidFill>
                  <a:latin typeface="Aileron Light"/>
                </a:rPr>
                <a:t>Bununla birlikte, çocukları yakından gözlemlediğimizde, bazı işaretler akran zorbalığı durumları hakkında bizlere bilgi verebilir.</a:t>
              </a:r>
            </a:p>
            <a:p>
              <a:pPr>
                <a:lnSpc>
                  <a:spcPts val="4199"/>
                </a:lnSpc>
                <a:spcBef>
                  <a:spcPct val="0"/>
                </a:spcBef>
              </a:pPr>
              <a:endParaRPr lang="en-US" sz="2999">
                <a:solidFill>
                  <a:srgbClr val="000000"/>
                </a:solidFill>
                <a:latin typeface="Aileron Light"/>
              </a:endParaRPr>
            </a:p>
          </p:txBody>
        </p:sp>
        <p:sp>
          <p:nvSpPr>
            <p:cNvPr id="9" name="TextBox 9"/>
            <p:cNvSpPr txBox="1"/>
            <p:nvPr/>
          </p:nvSpPr>
          <p:spPr>
            <a:xfrm>
              <a:off x="0" y="6457267"/>
              <a:ext cx="24136986" cy="1352551"/>
            </a:xfrm>
            <a:prstGeom prst="rect">
              <a:avLst/>
            </a:prstGeom>
          </p:spPr>
          <p:txBody>
            <a:bodyPr lIns="0" tIns="0" rIns="0" bIns="0" rtlCol="0" anchor="t">
              <a:spAutoFit/>
            </a:bodyPr>
            <a:lstStyle/>
            <a:p>
              <a:pPr marL="647694" lvl="1" indent="-323847">
                <a:lnSpc>
                  <a:spcPts val="4199"/>
                </a:lnSpc>
                <a:buFont typeface="Arial"/>
                <a:buChar char="•"/>
              </a:pPr>
              <a:r>
                <a:rPr lang="en-US" sz="2999">
                  <a:solidFill>
                    <a:srgbClr val="000000"/>
                  </a:solidFill>
                  <a:latin typeface="Aileron Light"/>
                </a:rPr>
                <a:t>Bu işaretler, zorbalık dışındaki nedenlerden de kaynaklanıyor olabilir ancak mutlaka önemsenmeli ve takip  edilmelidir.</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Freeform 3"/>
          <p:cNvSpPr/>
          <p:nvPr/>
        </p:nvSpPr>
        <p:spPr>
          <a:xfrm rot="-10800000">
            <a:off x="6544484" y="3050077"/>
            <a:ext cx="2401146" cy="4578929"/>
          </a:xfrm>
          <a:custGeom>
            <a:avLst/>
            <a:gdLst/>
            <a:ahLst/>
            <a:cxnLst/>
            <a:rect l="l" t="t" r="r" b="b"/>
            <a:pathLst>
              <a:path w="2401146" h="4578929">
                <a:moveTo>
                  <a:pt x="0" y="0"/>
                </a:moveTo>
                <a:lnTo>
                  <a:pt x="2401146" y="0"/>
                </a:lnTo>
                <a:lnTo>
                  <a:pt x="2401146" y="4578929"/>
                </a:lnTo>
                <a:lnTo>
                  <a:pt x="0" y="4578929"/>
                </a:lnTo>
                <a:lnTo>
                  <a:pt x="0" y="0"/>
                </a:lnTo>
                <a:close/>
              </a:path>
            </a:pathLst>
          </a:custGeom>
          <a:blipFill>
            <a:blip r:embed="rId3"/>
            <a:stretch>
              <a:fillRect l="-764376" t="-10648" r="-242807" b="-72239"/>
            </a:stretch>
          </a:blipFill>
        </p:spPr>
      </p:sp>
      <p:sp>
        <p:nvSpPr>
          <p:cNvPr id="4" name="Freeform 4"/>
          <p:cNvSpPr/>
          <p:nvPr/>
        </p:nvSpPr>
        <p:spPr>
          <a:xfrm>
            <a:off x="9225492" y="3050077"/>
            <a:ext cx="2401146" cy="4578929"/>
          </a:xfrm>
          <a:custGeom>
            <a:avLst/>
            <a:gdLst/>
            <a:ahLst/>
            <a:cxnLst/>
            <a:rect l="l" t="t" r="r" b="b"/>
            <a:pathLst>
              <a:path w="2401146" h="4578929">
                <a:moveTo>
                  <a:pt x="0" y="0"/>
                </a:moveTo>
                <a:lnTo>
                  <a:pt x="2401145" y="0"/>
                </a:lnTo>
                <a:lnTo>
                  <a:pt x="2401145" y="4578929"/>
                </a:lnTo>
                <a:lnTo>
                  <a:pt x="0" y="4578929"/>
                </a:lnTo>
                <a:lnTo>
                  <a:pt x="0" y="0"/>
                </a:lnTo>
                <a:close/>
              </a:path>
            </a:pathLst>
          </a:custGeom>
          <a:blipFill>
            <a:blip r:embed="rId3"/>
            <a:stretch>
              <a:fillRect l="-764376" t="-10648" r="-242807" b="-72239"/>
            </a:stretch>
          </a:blipFill>
        </p:spPr>
      </p:sp>
      <p:sp>
        <p:nvSpPr>
          <p:cNvPr id="5" name="TextBox 5"/>
          <p:cNvSpPr txBox="1"/>
          <p:nvPr/>
        </p:nvSpPr>
        <p:spPr>
          <a:xfrm>
            <a:off x="81492" y="-152400"/>
            <a:ext cx="17350783" cy="2628889"/>
          </a:xfrm>
          <a:prstGeom prst="rect">
            <a:avLst/>
          </a:prstGeom>
        </p:spPr>
        <p:txBody>
          <a:bodyPr lIns="0" tIns="0" rIns="0" bIns="0" rtlCol="0" anchor="t">
            <a:spAutoFit/>
          </a:bodyPr>
          <a:lstStyle/>
          <a:p>
            <a:pPr algn="ctr">
              <a:lnSpc>
                <a:spcPts val="10500"/>
              </a:lnSpc>
            </a:pPr>
            <a:r>
              <a:rPr lang="en-US" sz="7500">
                <a:solidFill>
                  <a:srgbClr val="000000"/>
                </a:solidFill>
                <a:latin typeface="Aileron Bold"/>
              </a:rPr>
              <a:t>Çocuğunuzun Akran Zorbalığı Yaptığını Nasıl Anlarsınız? </a:t>
            </a:r>
          </a:p>
        </p:txBody>
      </p:sp>
      <p:sp>
        <p:nvSpPr>
          <p:cNvPr id="6" name="TextBox 6"/>
          <p:cNvSpPr txBox="1"/>
          <p:nvPr/>
        </p:nvSpPr>
        <p:spPr>
          <a:xfrm>
            <a:off x="1028700" y="2473773"/>
            <a:ext cx="13861585" cy="7077078"/>
          </a:xfrm>
          <a:prstGeom prst="rect">
            <a:avLst/>
          </a:prstGeom>
        </p:spPr>
        <p:txBody>
          <a:bodyPr lIns="0" tIns="0" rIns="0" bIns="0" rtlCol="0" anchor="t">
            <a:spAutoFit/>
          </a:bodyPr>
          <a:lstStyle/>
          <a:p>
            <a:pPr marL="647694" lvl="1" indent="-323847">
              <a:lnSpc>
                <a:spcPts val="5699"/>
              </a:lnSpc>
              <a:buFont typeface="Arial"/>
              <a:buChar char="•"/>
            </a:pPr>
            <a:r>
              <a:rPr lang="en-US" sz="2999">
                <a:solidFill>
                  <a:srgbClr val="000000"/>
                </a:solidFill>
                <a:latin typeface="Aileron Light"/>
              </a:rPr>
              <a:t>Farklı ortamlarda saldırgan davranışlar gösterme (örn. ev, mahalle)</a:t>
            </a:r>
          </a:p>
          <a:p>
            <a:pPr marL="647694" lvl="1" indent="-323847">
              <a:lnSpc>
                <a:spcPts val="5699"/>
              </a:lnSpc>
              <a:buFont typeface="Arial"/>
              <a:buChar char="•"/>
            </a:pPr>
            <a:r>
              <a:rPr lang="en-US" sz="2999">
                <a:solidFill>
                  <a:srgbClr val="000000"/>
                </a:solidFill>
                <a:latin typeface="Aileron Light"/>
              </a:rPr>
              <a:t>Düşünmeden, ani davranma</a:t>
            </a:r>
          </a:p>
          <a:p>
            <a:pPr marL="647694" lvl="1" indent="-323847">
              <a:lnSpc>
                <a:spcPts val="5699"/>
              </a:lnSpc>
              <a:buFont typeface="Arial"/>
              <a:buChar char="•"/>
            </a:pPr>
            <a:r>
              <a:rPr lang="en-US" sz="2999">
                <a:solidFill>
                  <a:srgbClr val="000000"/>
                </a:solidFill>
                <a:latin typeface="Aileron Light"/>
              </a:rPr>
              <a:t>Çabuk öfkelenme</a:t>
            </a:r>
          </a:p>
          <a:p>
            <a:pPr marL="647694" lvl="1" indent="-323847">
              <a:lnSpc>
                <a:spcPts val="5699"/>
              </a:lnSpc>
              <a:buFont typeface="Arial"/>
              <a:buChar char="•"/>
            </a:pPr>
            <a:r>
              <a:rPr lang="en-US" sz="2999">
                <a:solidFill>
                  <a:srgbClr val="000000"/>
                </a:solidFill>
                <a:latin typeface="Aileron Light"/>
              </a:rPr>
              <a:t>Farklılıklara karşı önyargılı veya tahammülsüz olma</a:t>
            </a:r>
          </a:p>
          <a:p>
            <a:pPr marL="647694" lvl="1" indent="-323847">
              <a:lnSpc>
                <a:spcPts val="5699"/>
              </a:lnSpc>
              <a:buFont typeface="Arial"/>
              <a:buChar char="•"/>
            </a:pPr>
            <a:r>
              <a:rPr lang="en-US" sz="2999">
                <a:solidFill>
                  <a:srgbClr val="000000"/>
                </a:solidFill>
                <a:latin typeface="Aileron Light"/>
              </a:rPr>
              <a:t>Kendi suçunu kabul etmeme, genelde hep karşı tarafı suçlama</a:t>
            </a:r>
          </a:p>
          <a:p>
            <a:pPr marL="647694" lvl="1" indent="-323847">
              <a:lnSpc>
                <a:spcPts val="5699"/>
              </a:lnSpc>
              <a:buFont typeface="Arial"/>
              <a:buChar char="•"/>
            </a:pPr>
            <a:r>
              <a:rPr lang="en-US" sz="2999">
                <a:solidFill>
                  <a:srgbClr val="000000"/>
                </a:solidFill>
                <a:latin typeface="Aileron Light"/>
              </a:rPr>
              <a:t>Kuralları dinleme ve uymada zorluk yaşama</a:t>
            </a:r>
          </a:p>
          <a:p>
            <a:pPr marL="647694" lvl="1" indent="-323847">
              <a:lnSpc>
                <a:spcPts val="5699"/>
              </a:lnSpc>
              <a:buFont typeface="Arial"/>
              <a:buChar char="•"/>
            </a:pPr>
            <a:r>
              <a:rPr lang="en-US" sz="2999">
                <a:solidFill>
                  <a:srgbClr val="000000"/>
                </a:solidFill>
                <a:latin typeface="Aileron Light"/>
              </a:rPr>
              <a:t>Öğretmen ve ebeveynlerine sıklıkla karşı gelme</a:t>
            </a:r>
          </a:p>
          <a:p>
            <a:pPr marL="647694" lvl="1" indent="-323847">
              <a:lnSpc>
                <a:spcPts val="5699"/>
              </a:lnSpc>
              <a:buFont typeface="Arial"/>
              <a:buChar char="•"/>
            </a:pPr>
            <a:r>
              <a:rPr lang="en-US" sz="2999">
                <a:solidFill>
                  <a:srgbClr val="000000"/>
                </a:solidFill>
                <a:latin typeface="Aileron Light"/>
              </a:rPr>
              <a:t>Akranlarına hükmetmeye, boyun eğdirmeye çalışma</a:t>
            </a:r>
          </a:p>
          <a:p>
            <a:pPr marL="647694" lvl="1" indent="-323847">
              <a:lnSpc>
                <a:spcPts val="5699"/>
              </a:lnSpc>
              <a:buFont typeface="Arial"/>
              <a:buChar char="•"/>
            </a:pPr>
            <a:r>
              <a:rPr lang="en-US" sz="2999">
                <a:solidFill>
                  <a:srgbClr val="000000"/>
                </a:solidFill>
                <a:latin typeface="Aileron Light"/>
              </a:rPr>
              <a:t>Başkalarının duygularına duyarlı olmama (empati kurmakta zorlanma)</a:t>
            </a:r>
          </a:p>
          <a:p>
            <a:pPr marL="647694" lvl="1" indent="-323847">
              <a:lnSpc>
                <a:spcPts val="5699"/>
              </a:lnSpc>
              <a:buFont typeface="Arial"/>
              <a:buChar char="•"/>
            </a:pPr>
            <a:r>
              <a:rPr lang="en-US" sz="2999">
                <a:solidFill>
                  <a:srgbClr val="000000"/>
                </a:solidFill>
                <a:latin typeface="Aileron Light"/>
              </a:rPr>
              <a:t>Sizin almadığınız bir eşyaya birden bire sahip olma (kalem, çanta, kitap)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Freeform 3"/>
          <p:cNvSpPr/>
          <p:nvPr/>
        </p:nvSpPr>
        <p:spPr>
          <a:xfrm flipH="1">
            <a:off x="-1532774" y="5477712"/>
            <a:ext cx="3419644" cy="6571588"/>
          </a:xfrm>
          <a:custGeom>
            <a:avLst/>
            <a:gdLst/>
            <a:ahLst/>
            <a:cxnLst/>
            <a:rect l="l" t="t" r="r" b="b"/>
            <a:pathLst>
              <a:path w="3419644" h="6571588">
                <a:moveTo>
                  <a:pt x="3419643" y="0"/>
                </a:moveTo>
                <a:lnTo>
                  <a:pt x="0" y="0"/>
                </a:lnTo>
                <a:lnTo>
                  <a:pt x="0" y="6571588"/>
                </a:lnTo>
                <a:lnTo>
                  <a:pt x="3419643" y="6571588"/>
                </a:lnTo>
                <a:lnTo>
                  <a:pt x="3419643" y="0"/>
                </a:lnTo>
                <a:close/>
              </a:path>
            </a:pathLst>
          </a:custGeom>
          <a:blipFill>
            <a:blip r:embed="rId3"/>
            <a:stretch>
              <a:fillRect/>
            </a:stretch>
          </a:blipFill>
        </p:spPr>
      </p:sp>
      <p:sp>
        <p:nvSpPr>
          <p:cNvPr id="4" name="Freeform 4"/>
          <p:cNvSpPr/>
          <p:nvPr/>
        </p:nvSpPr>
        <p:spPr>
          <a:xfrm rot="5400000" flipH="1">
            <a:off x="13292384" y="-2509369"/>
            <a:ext cx="3419644" cy="6571588"/>
          </a:xfrm>
          <a:custGeom>
            <a:avLst/>
            <a:gdLst/>
            <a:ahLst/>
            <a:cxnLst/>
            <a:rect l="l" t="t" r="r" b="b"/>
            <a:pathLst>
              <a:path w="3419644" h="6571588">
                <a:moveTo>
                  <a:pt x="3419644" y="0"/>
                </a:moveTo>
                <a:lnTo>
                  <a:pt x="0" y="0"/>
                </a:lnTo>
                <a:lnTo>
                  <a:pt x="0" y="6571589"/>
                </a:lnTo>
                <a:lnTo>
                  <a:pt x="3419644" y="6571589"/>
                </a:lnTo>
                <a:lnTo>
                  <a:pt x="3419644" y="0"/>
                </a:lnTo>
                <a:close/>
              </a:path>
            </a:pathLst>
          </a:custGeom>
          <a:blipFill>
            <a:blip r:embed="rId3"/>
            <a:stretch>
              <a:fillRect/>
            </a:stretch>
          </a:blipFill>
        </p:spPr>
      </p:sp>
      <p:grpSp>
        <p:nvGrpSpPr>
          <p:cNvPr id="5" name="Group 5"/>
          <p:cNvGrpSpPr/>
          <p:nvPr/>
        </p:nvGrpSpPr>
        <p:grpSpPr>
          <a:xfrm>
            <a:off x="1519623" y="3029151"/>
            <a:ext cx="11331843" cy="2448561"/>
            <a:chOff x="0" y="0"/>
            <a:chExt cx="15109124" cy="3264747"/>
          </a:xfrm>
        </p:grpSpPr>
        <p:sp>
          <p:nvSpPr>
            <p:cNvPr id="6" name="TextBox 6"/>
            <p:cNvSpPr txBox="1"/>
            <p:nvPr/>
          </p:nvSpPr>
          <p:spPr>
            <a:xfrm>
              <a:off x="0" y="1466850"/>
              <a:ext cx="14857572" cy="1797897"/>
            </a:xfrm>
            <a:prstGeom prst="rect">
              <a:avLst/>
            </a:prstGeom>
          </p:spPr>
          <p:txBody>
            <a:bodyPr lIns="0" tIns="0" rIns="0" bIns="0" rtlCol="0" anchor="t">
              <a:spAutoFit/>
            </a:bodyPr>
            <a:lstStyle/>
            <a:p>
              <a:pPr marL="561336" lvl="1" indent="-280668">
                <a:lnSpc>
                  <a:spcPts val="3639"/>
                </a:lnSpc>
                <a:buFont typeface="Arial"/>
                <a:buChar char="•"/>
              </a:pPr>
              <a:r>
                <a:rPr lang="en-US" sz="2599">
                  <a:solidFill>
                    <a:srgbClr val="000000"/>
                  </a:solidFill>
                  <a:latin typeface="Aileron Light"/>
                </a:rPr>
                <a:t> Oyun oynamak/şakalaşmak ile zorbaca davranmak arasındaki farkı anlatın. </a:t>
              </a:r>
            </a:p>
            <a:p>
              <a:pPr marL="561336" lvl="1" indent="-280668">
                <a:lnSpc>
                  <a:spcPts val="3639"/>
                </a:lnSpc>
                <a:buFont typeface="Arial"/>
                <a:buChar char="•"/>
              </a:pPr>
              <a:r>
                <a:rPr lang="en-US" sz="2599">
                  <a:solidFill>
                    <a:srgbClr val="000000"/>
                  </a:solidFill>
                  <a:latin typeface="Aileron Light"/>
                </a:rPr>
                <a:t> Zorbalığın neden kötü bir şey olduğunu basit bir dille aktarın. </a:t>
              </a:r>
            </a:p>
            <a:p>
              <a:pPr marL="561336" lvl="1" indent="-280668">
                <a:lnSpc>
                  <a:spcPts val="3639"/>
                </a:lnSpc>
                <a:buFont typeface="Arial"/>
                <a:buChar char="•"/>
              </a:pPr>
              <a:r>
                <a:rPr lang="en-US" sz="2599">
                  <a:solidFill>
                    <a:srgbClr val="000000"/>
                  </a:solidFill>
                  <a:latin typeface="Aileron Light"/>
                </a:rPr>
                <a:t> Zorbalığa maruz kalan çocuğun nasıl hissedeceği hakkında konuşun.</a:t>
              </a:r>
            </a:p>
          </p:txBody>
        </p:sp>
        <p:sp>
          <p:nvSpPr>
            <p:cNvPr id="7" name="TextBox 7"/>
            <p:cNvSpPr txBox="1"/>
            <p:nvPr/>
          </p:nvSpPr>
          <p:spPr>
            <a:xfrm>
              <a:off x="0" y="-76200"/>
              <a:ext cx="15109124" cy="880534"/>
            </a:xfrm>
            <a:prstGeom prst="rect">
              <a:avLst/>
            </a:prstGeom>
          </p:spPr>
          <p:txBody>
            <a:bodyPr lIns="0" tIns="0" rIns="0" bIns="0" rtlCol="0" anchor="t">
              <a:spAutoFit/>
            </a:bodyPr>
            <a:lstStyle/>
            <a:p>
              <a:pPr algn="ctr">
                <a:lnSpc>
                  <a:spcPts val="5599"/>
                </a:lnSpc>
                <a:spcBef>
                  <a:spcPct val="0"/>
                </a:spcBef>
              </a:pPr>
              <a:r>
                <a:rPr lang="en-US" sz="3999">
                  <a:solidFill>
                    <a:srgbClr val="C74C34"/>
                  </a:solidFill>
                  <a:latin typeface="Aileron Bold"/>
                </a:rPr>
                <a:t>Çocuğunuzla zorbalık hakkında konuşun.</a:t>
              </a:r>
            </a:p>
          </p:txBody>
        </p:sp>
      </p:grpSp>
      <p:sp>
        <p:nvSpPr>
          <p:cNvPr id="8" name="TextBox 8"/>
          <p:cNvSpPr txBox="1"/>
          <p:nvPr/>
        </p:nvSpPr>
        <p:spPr>
          <a:xfrm>
            <a:off x="850183" y="36549"/>
            <a:ext cx="16230600" cy="2628900"/>
          </a:xfrm>
          <a:prstGeom prst="rect">
            <a:avLst/>
          </a:prstGeom>
        </p:spPr>
        <p:txBody>
          <a:bodyPr lIns="0" tIns="0" rIns="0" bIns="0" rtlCol="0" anchor="t">
            <a:spAutoFit/>
          </a:bodyPr>
          <a:lstStyle/>
          <a:p>
            <a:pPr algn="ctr">
              <a:lnSpc>
                <a:spcPts val="10500"/>
              </a:lnSpc>
              <a:spcBef>
                <a:spcPct val="0"/>
              </a:spcBef>
            </a:pPr>
            <a:r>
              <a:rPr lang="en-US" sz="7500">
                <a:solidFill>
                  <a:srgbClr val="000000"/>
                </a:solidFill>
                <a:latin typeface="Mardoto Heavy"/>
              </a:rPr>
              <a:t>ÇOCUĞUNUZ ZORBALIK YAPIYORSA NELER YAPABİLİRSİNİZ?</a:t>
            </a:r>
          </a:p>
        </p:txBody>
      </p:sp>
      <p:grpSp>
        <p:nvGrpSpPr>
          <p:cNvPr id="9" name="Group 9"/>
          <p:cNvGrpSpPr/>
          <p:nvPr/>
        </p:nvGrpSpPr>
        <p:grpSpPr>
          <a:xfrm>
            <a:off x="1519623" y="6466930"/>
            <a:ext cx="15893862" cy="3195433"/>
            <a:chOff x="0" y="0"/>
            <a:chExt cx="21191816" cy="4260577"/>
          </a:xfrm>
        </p:grpSpPr>
        <p:sp>
          <p:nvSpPr>
            <p:cNvPr id="10" name="TextBox 10"/>
            <p:cNvSpPr txBox="1"/>
            <p:nvPr/>
          </p:nvSpPr>
          <p:spPr>
            <a:xfrm>
              <a:off x="418541" y="-76200"/>
              <a:ext cx="20279853" cy="880533"/>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Aileron Bold"/>
                </a:rPr>
                <a:t>  </a:t>
              </a:r>
              <a:r>
                <a:rPr lang="en-US" sz="3999">
                  <a:solidFill>
                    <a:srgbClr val="C74C34"/>
                  </a:solidFill>
                  <a:latin typeface="Aileron Bold"/>
                </a:rPr>
                <a:t> Zorbalık davranışlarına onay vermediğinizi belirtin.</a:t>
              </a:r>
            </a:p>
          </p:txBody>
        </p:sp>
        <p:sp>
          <p:nvSpPr>
            <p:cNvPr id="11" name="TextBox 11"/>
            <p:cNvSpPr txBox="1"/>
            <p:nvPr/>
          </p:nvSpPr>
          <p:spPr>
            <a:xfrm>
              <a:off x="0" y="1376618"/>
              <a:ext cx="21191816" cy="2883959"/>
            </a:xfrm>
            <a:prstGeom prst="rect">
              <a:avLst/>
            </a:prstGeom>
          </p:spPr>
          <p:txBody>
            <a:bodyPr lIns="0" tIns="0" rIns="0" bIns="0" rtlCol="0" anchor="t">
              <a:spAutoFit/>
            </a:bodyPr>
            <a:lstStyle/>
            <a:p>
              <a:pPr marL="539746" lvl="1" indent="-269873" algn="just">
                <a:lnSpc>
                  <a:spcPts val="3499"/>
                </a:lnSpc>
                <a:buFont typeface="Arial"/>
                <a:buChar char="•"/>
              </a:pPr>
              <a:r>
                <a:rPr lang="en-US" sz="2499">
                  <a:solidFill>
                    <a:srgbClr val="000000"/>
                  </a:solidFill>
                  <a:latin typeface="Aileron Light"/>
                </a:rPr>
                <a:t>Çocuğunuza zorbalık davranışlarını onaylamadığınızı net bir şekilde  belirtin.</a:t>
              </a:r>
            </a:p>
            <a:p>
              <a:pPr algn="just">
                <a:lnSpc>
                  <a:spcPts val="3499"/>
                </a:lnSpc>
              </a:pPr>
              <a:endParaRPr lang="en-US" sz="2499">
                <a:solidFill>
                  <a:srgbClr val="000000"/>
                </a:solidFill>
                <a:latin typeface="Aileron Light"/>
              </a:endParaRPr>
            </a:p>
            <a:p>
              <a:pPr marL="539746" lvl="1" indent="-269873" algn="just">
                <a:lnSpc>
                  <a:spcPts val="3499"/>
                </a:lnSpc>
                <a:buFont typeface="Arial"/>
                <a:buChar char="•"/>
              </a:pPr>
              <a:r>
                <a:rPr lang="en-US" sz="2499">
                  <a:solidFill>
                    <a:srgbClr val="000000"/>
                  </a:solidFill>
                  <a:latin typeface="Aileron Light"/>
                </a:rPr>
                <a:t>Çocuğunuzun kişiliğine yönelik olumsuz vurgu yapmayın, onaylamadığınız şeyin onun davranışları olduğunu vurgulayın. Onu desteklemeye ve ona yardımcı olmaya hazır olduğunuzu belirtin.</a:t>
              </a:r>
            </a:p>
            <a:p>
              <a:pPr algn="just">
                <a:lnSpc>
                  <a:spcPts val="3499"/>
                </a:lnSpc>
                <a:spcBef>
                  <a:spcPct val="0"/>
                </a:spcBef>
              </a:pPr>
              <a:endParaRPr lang="en-US" sz="2499">
                <a:solidFill>
                  <a:srgbClr val="000000"/>
                </a:solidFill>
                <a:latin typeface="Aileron Light"/>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Freeform 3"/>
          <p:cNvSpPr/>
          <p:nvPr/>
        </p:nvSpPr>
        <p:spPr>
          <a:xfrm flipH="1">
            <a:off x="-1532774" y="5477712"/>
            <a:ext cx="3419644" cy="6571588"/>
          </a:xfrm>
          <a:custGeom>
            <a:avLst/>
            <a:gdLst/>
            <a:ahLst/>
            <a:cxnLst/>
            <a:rect l="l" t="t" r="r" b="b"/>
            <a:pathLst>
              <a:path w="3419644" h="6571588">
                <a:moveTo>
                  <a:pt x="3419643" y="0"/>
                </a:moveTo>
                <a:lnTo>
                  <a:pt x="0" y="0"/>
                </a:lnTo>
                <a:lnTo>
                  <a:pt x="0" y="6571588"/>
                </a:lnTo>
                <a:lnTo>
                  <a:pt x="3419643" y="6571588"/>
                </a:lnTo>
                <a:lnTo>
                  <a:pt x="3419643" y="0"/>
                </a:lnTo>
                <a:close/>
              </a:path>
            </a:pathLst>
          </a:custGeom>
          <a:blipFill>
            <a:blip r:embed="rId3"/>
            <a:stretch>
              <a:fillRect/>
            </a:stretch>
          </a:blipFill>
        </p:spPr>
      </p:sp>
      <p:sp>
        <p:nvSpPr>
          <p:cNvPr id="4" name="Freeform 4"/>
          <p:cNvSpPr/>
          <p:nvPr/>
        </p:nvSpPr>
        <p:spPr>
          <a:xfrm rot="5400000" flipH="1">
            <a:off x="13292384" y="-2509369"/>
            <a:ext cx="3419644" cy="6571588"/>
          </a:xfrm>
          <a:custGeom>
            <a:avLst/>
            <a:gdLst/>
            <a:ahLst/>
            <a:cxnLst/>
            <a:rect l="l" t="t" r="r" b="b"/>
            <a:pathLst>
              <a:path w="3419644" h="6571588">
                <a:moveTo>
                  <a:pt x="3419644" y="0"/>
                </a:moveTo>
                <a:lnTo>
                  <a:pt x="0" y="0"/>
                </a:lnTo>
                <a:lnTo>
                  <a:pt x="0" y="6571589"/>
                </a:lnTo>
                <a:lnTo>
                  <a:pt x="3419644" y="6571589"/>
                </a:lnTo>
                <a:lnTo>
                  <a:pt x="3419644" y="0"/>
                </a:lnTo>
                <a:close/>
              </a:path>
            </a:pathLst>
          </a:custGeom>
          <a:blipFill>
            <a:blip r:embed="rId3"/>
            <a:stretch>
              <a:fillRect/>
            </a:stretch>
          </a:blipFill>
        </p:spPr>
      </p:sp>
      <p:sp>
        <p:nvSpPr>
          <p:cNvPr id="5" name="TextBox 5"/>
          <p:cNvSpPr txBox="1"/>
          <p:nvPr/>
        </p:nvSpPr>
        <p:spPr>
          <a:xfrm>
            <a:off x="850183" y="36549"/>
            <a:ext cx="16230600" cy="2628900"/>
          </a:xfrm>
          <a:prstGeom prst="rect">
            <a:avLst/>
          </a:prstGeom>
        </p:spPr>
        <p:txBody>
          <a:bodyPr lIns="0" tIns="0" rIns="0" bIns="0" rtlCol="0" anchor="t">
            <a:spAutoFit/>
          </a:bodyPr>
          <a:lstStyle/>
          <a:p>
            <a:pPr algn="ctr">
              <a:lnSpc>
                <a:spcPts val="10500"/>
              </a:lnSpc>
              <a:spcBef>
                <a:spcPct val="0"/>
              </a:spcBef>
            </a:pPr>
            <a:r>
              <a:rPr lang="en-US" sz="7500">
                <a:solidFill>
                  <a:srgbClr val="000000"/>
                </a:solidFill>
                <a:latin typeface="Mardoto Heavy"/>
              </a:rPr>
              <a:t>ÇOCUĞUNUZ ZORBALIK YAPIYORSA NELER YAPABİLİRSİNİZ?</a:t>
            </a:r>
          </a:p>
        </p:txBody>
      </p:sp>
      <p:sp>
        <p:nvSpPr>
          <p:cNvPr id="6" name="TextBox 6"/>
          <p:cNvSpPr txBox="1"/>
          <p:nvPr/>
        </p:nvSpPr>
        <p:spPr>
          <a:xfrm>
            <a:off x="2880819" y="2730194"/>
            <a:ext cx="9469105" cy="863600"/>
          </a:xfrm>
          <a:prstGeom prst="rect">
            <a:avLst/>
          </a:prstGeom>
        </p:spPr>
        <p:txBody>
          <a:bodyPr lIns="0" tIns="0" rIns="0" bIns="0" rtlCol="0" anchor="t">
            <a:spAutoFit/>
          </a:bodyPr>
          <a:lstStyle/>
          <a:p>
            <a:pPr algn="ctr">
              <a:lnSpc>
                <a:spcPts val="7000"/>
              </a:lnSpc>
              <a:spcBef>
                <a:spcPct val="0"/>
              </a:spcBef>
            </a:pPr>
            <a:r>
              <a:rPr lang="en-US" sz="5000">
                <a:solidFill>
                  <a:srgbClr val="C74C34"/>
                </a:solidFill>
                <a:latin typeface="Aileron Bold"/>
              </a:rPr>
              <a:t>Çocuğunuza yardımcı olun.</a:t>
            </a:r>
          </a:p>
        </p:txBody>
      </p:sp>
      <p:sp>
        <p:nvSpPr>
          <p:cNvPr id="7" name="TextBox 7"/>
          <p:cNvSpPr txBox="1"/>
          <p:nvPr/>
        </p:nvSpPr>
        <p:spPr>
          <a:xfrm>
            <a:off x="1028700" y="3875841"/>
            <a:ext cx="14155334" cy="4257675"/>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000000"/>
                </a:solidFill>
                <a:latin typeface="Aileron Light"/>
              </a:rPr>
              <a:t>Çocuğunuza hangi davranışlarının zorbaca olduğunu aktarın, anlamasına yardımcı olun. </a:t>
            </a:r>
          </a:p>
          <a:p>
            <a:pPr marL="647700" lvl="1" indent="-323850">
              <a:lnSpc>
                <a:spcPts val="4200"/>
              </a:lnSpc>
              <a:buFont typeface="Arial"/>
              <a:buChar char="•"/>
            </a:pPr>
            <a:r>
              <a:rPr lang="en-US" sz="3000">
                <a:solidFill>
                  <a:srgbClr val="000000"/>
                </a:solidFill>
                <a:latin typeface="Aileron Light"/>
              </a:rPr>
              <a:t> Bu zorbalık davranışlarını neden gösterdiğini anlamaya çalışın. Bu davranışlar yerine hangi davranışları yapabileceğini anlatın.</a:t>
            </a:r>
          </a:p>
          <a:p>
            <a:pPr marL="647700" lvl="1" indent="-323850">
              <a:lnSpc>
                <a:spcPts val="4200"/>
              </a:lnSpc>
              <a:buFont typeface="Arial"/>
              <a:buChar char="•"/>
            </a:pPr>
            <a:r>
              <a:rPr lang="en-US" sz="3000">
                <a:solidFill>
                  <a:srgbClr val="000000"/>
                </a:solidFill>
                <a:latin typeface="Aileron Light"/>
              </a:rPr>
              <a:t> Olumlu davranışlar gösterdiğinde nelerin değişebileceğini açıklayın. </a:t>
            </a:r>
          </a:p>
          <a:p>
            <a:pPr marL="647700" lvl="1" indent="-323850">
              <a:lnSpc>
                <a:spcPts val="4200"/>
              </a:lnSpc>
              <a:buFont typeface="Arial"/>
              <a:buChar char="•"/>
            </a:pPr>
            <a:r>
              <a:rPr lang="en-US" sz="3000">
                <a:solidFill>
                  <a:srgbClr val="000000"/>
                </a:solidFill>
                <a:latin typeface="Aileron Light"/>
              </a:rPr>
              <a:t>Kesinlikle fiziksel ceza vermeyin. </a:t>
            </a:r>
          </a:p>
          <a:p>
            <a:pPr marL="647700" lvl="1" indent="-323850">
              <a:lnSpc>
                <a:spcPts val="4200"/>
              </a:lnSpc>
              <a:buFont typeface="Arial"/>
              <a:buChar char="•"/>
            </a:pPr>
            <a:r>
              <a:rPr lang="en-US" sz="3000">
                <a:solidFill>
                  <a:srgbClr val="000000"/>
                </a:solidFill>
                <a:latin typeface="Aileron Light"/>
              </a:rPr>
              <a:t>Çocuğunuzun davranışlarını değiştirebileceğine güvendiğinizi belirtin, gösterin.</a:t>
            </a:r>
          </a:p>
          <a:p>
            <a:pPr marL="647700" lvl="1" indent="-323850">
              <a:lnSpc>
                <a:spcPts val="4200"/>
              </a:lnSpc>
              <a:buFont typeface="Arial"/>
              <a:buChar char="•"/>
            </a:pPr>
            <a:r>
              <a:rPr lang="en-US" sz="3000">
                <a:solidFill>
                  <a:srgbClr val="000000"/>
                </a:solidFill>
                <a:latin typeface="Aileron Light"/>
              </a:rPr>
              <a:t> Çocuğunuzun bu konudaki çabasını ve olumlu davranışlarını ödüllendirin.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grpSp>
        <p:nvGrpSpPr>
          <p:cNvPr id="3" name="Group 3"/>
          <p:cNvGrpSpPr/>
          <p:nvPr/>
        </p:nvGrpSpPr>
        <p:grpSpPr>
          <a:xfrm rot="5400000">
            <a:off x="-635933" y="1183211"/>
            <a:ext cx="3858176" cy="1929088"/>
            <a:chOff x="0" y="0"/>
            <a:chExt cx="812800" cy="406400"/>
          </a:xfrm>
        </p:grpSpPr>
        <p:sp>
          <p:nvSpPr>
            <p:cNvPr id="4" name="Freeform 4"/>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5" name="TextBox 5"/>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6" name="Group 6"/>
          <p:cNvGrpSpPr/>
          <p:nvPr/>
        </p:nvGrpSpPr>
        <p:grpSpPr>
          <a:xfrm rot="-5400000">
            <a:off x="15083182" y="7133888"/>
            <a:ext cx="3823082" cy="1911541"/>
            <a:chOff x="0" y="0"/>
            <a:chExt cx="812800" cy="406400"/>
          </a:xfrm>
        </p:grpSpPr>
        <p:sp>
          <p:nvSpPr>
            <p:cNvPr id="7" name="Freeform 7"/>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2E6E80"/>
            </a:solidFill>
          </p:spPr>
        </p:sp>
        <p:sp>
          <p:nvSpPr>
            <p:cNvPr id="8" name="TextBox 8"/>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sp>
        <p:nvSpPr>
          <p:cNvPr id="9" name="TextBox 9"/>
          <p:cNvSpPr txBox="1"/>
          <p:nvPr/>
        </p:nvSpPr>
        <p:spPr>
          <a:xfrm>
            <a:off x="2084003" y="547554"/>
            <a:ext cx="15866491" cy="2635250"/>
          </a:xfrm>
          <a:prstGeom prst="rect">
            <a:avLst/>
          </a:prstGeom>
        </p:spPr>
        <p:txBody>
          <a:bodyPr lIns="0" tIns="0" rIns="0" bIns="0" rtlCol="0" anchor="t">
            <a:spAutoFit/>
          </a:bodyPr>
          <a:lstStyle/>
          <a:p>
            <a:pPr algn="ctr">
              <a:lnSpc>
                <a:spcPts val="7000"/>
              </a:lnSpc>
              <a:spcBef>
                <a:spcPct val="0"/>
              </a:spcBef>
            </a:pPr>
            <a:r>
              <a:rPr lang="en-US" sz="5000">
                <a:solidFill>
                  <a:srgbClr val="C74C34"/>
                </a:solidFill>
                <a:latin typeface="Aileron Bold"/>
              </a:rPr>
              <a:t>Çocuğunuzu sosyal ve duygusal beceriler (paylaşma, yardım etme, duyguların ifade edilmesi) konusunda destekleyin.</a:t>
            </a:r>
          </a:p>
        </p:txBody>
      </p:sp>
      <p:sp>
        <p:nvSpPr>
          <p:cNvPr id="10" name="TextBox 10"/>
          <p:cNvSpPr txBox="1"/>
          <p:nvPr/>
        </p:nvSpPr>
        <p:spPr>
          <a:xfrm>
            <a:off x="1667421" y="3217172"/>
            <a:ext cx="13426560" cy="4612008"/>
          </a:xfrm>
          <a:prstGeom prst="rect">
            <a:avLst/>
          </a:prstGeom>
        </p:spPr>
        <p:txBody>
          <a:bodyPr lIns="0" tIns="0" rIns="0" bIns="0" rtlCol="0" anchor="t">
            <a:spAutoFit/>
          </a:bodyPr>
          <a:lstStyle/>
          <a:p>
            <a:pPr marL="647694" lvl="1" indent="-323847">
              <a:lnSpc>
                <a:spcPts val="6209"/>
              </a:lnSpc>
              <a:buFont typeface="Arial"/>
              <a:buChar char="•"/>
            </a:pPr>
            <a:r>
              <a:rPr lang="en-US" sz="2999">
                <a:solidFill>
                  <a:srgbClr val="000000"/>
                </a:solidFill>
                <a:latin typeface="Aileron Light"/>
              </a:rPr>
              <a:t>Çocuğunuzla, zorbalık karşısında diğer öğrencilerin neler hissedebileceği </a:t>
            </a:r>
          </a:p>
          <a:p>
            <a:pPr>
              <a:lnSpc>
                <a:spcPts val="6209"/>
              </a:lnSpc>
            </a:pPr>
            <a:r>
              <a:rPr lang="en-US" sz="2999">
                <a:solidFill>
                  <a:srgbClr val="000000"/>
                </a:solidFill>
                <a:latin typeface="Aileron Light"/>
              </a:rPr>
              <a:t>       üzerinde konuşun.</a:t>
            </a:r>
          </a:p>
          <a:p>
            <a:pPr marL="647694" lvl="1" indent="-323847">
              <a:lnSpc>
                <a:spcPts val="6209"/>
              </a:lnSpc>
              <a:buFont typeface="Arial"/>
              <a:buChar char="•"/>
            </a:pPr>
            <a:r>
              <a:rPr lang="en-US" sz="2999">
                <a:solidFill>
                  <a:srgbClr val="000000"/>
                </a:solidFill>
                <a:latin typeface="Aileron Light"/>
              </a:rPr>
              <a:t>Herkesin farklı özellikleri olduğunu vurgulayın. Bu farklılıkları kabul </a:t>
            </a:r>
          </a:p>
          <a:p>
            <a:pPr>
              <a:lnSpc>
                <a:spcPts val="6209"/>
              </a:lnSpc>
            </a:pPr>
            <a:r>
              <a:rPr lang="en-US" sz="2999">
                <a:solidFill>
                  <a:srgbClr val="000000"/>
                </a:solidFill>
                <a:latin typeface="Aileron Light"/>
              </a:rPr>
              <a:t>       edebilmesi için hikayeler okuyun, oyunlar oynayın. Basit senaryolar canlandırın. </a:t>
            </a:r>
          </a:p>
          <a:p>
            <a:pPr marL="647694" lvl="1" indent="-323847">
              <a:lnSpc>
                <a:spcPts val="6209"/>
              </a:lnSpc>
              <a:buFont typeface="Arial"/>
              <a:buChar char="•"/>
            </a:pPr>
            <a:r>
              <a:rPr lang="en-US" sz="2999">
                <a:solidFill>
                  <a:srgbClr val="000000"/>
                </a:solidFill>
                <a:latin typeface="Aileron Light"/>
              </a:rPr>
              <a:t>Çocuğunuzun sosyal ve duygusal becerilerini geliştirmesinde ona destek </a:t>
            </a:r>
          </a:p>
          <a:p>
            <a:pPr>
              <a:lnSpc>
                <a:spcPts val="6209"/>
              </a:lnSpc>
            </a:pPr>
            <a:r>
              <a:rPr lang="en-US" sz="2999">
                <a:solidFill>
                  <a:srgbClr val="000000"/>
                </a:solidFill>
                <a:latin typeface="Aileron Light"/>
              </a:rPr>
              <a:t>       sağlayın. Bu konuda kitaplar okuyun ve yaşına uygun etkinlikler gerçekleştirin.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TextBox 3"/>
          <p:cNvSpPr txBox="1"/>
          <p:nvPr/>
        </p:nvSpPr>
        <p:spPr>
          <a:xfrm>
            <a:off x="4016548" y="923925"/>
            <a:ext cx="8982966" cy="863600"/>
          </a:xfrm>
          <a:prstGeom prst="rect">
            <a:avLst/>
          </a:prstGeom>
        </p:spPr>
        <p:txBody>
          <a:bodyPr lIns="0" tIns="0" rIns="0" bIns="0" rtlCol="0" anchor="t">
            <a:spAutoFit/>
          </a:bodyPr>
          <a:lstStyle/>
          <a:p>
            <a:pPr algn="ctr">
              <a:lnSpc>
                <a:spcPts val="7000"/>
              </a:lnSpc>
              <a:spcBef>
                <a:spcPct val="0"/>
              </a:spcBef>
            </a:pPr>
            <a:r>
              <a:rPr lang="en-US" sz="5000">
                <a:solidFill>
                  <a:srgbClr val="C74C34"/>
                </a:solidFill>
                <a:latin typeface="Aileron Bold"/>
              </a:rPr>
              <a:t>Okulu bilgilendirin.</a:t>
            </a:r>
          </a:p>
        </p:txBody>
      </p:sp>
      <p:sp>
        <p:nvSpPr>
          <p:cNvPr id="4" name="TextBox 4"/>
          <p:cNvSpPr txBox="1"/>
          <p:nvPr/>
        </p:nvSpPr>
        <p:spPr>
          <a:xfrm>
            <a:off x="1376492" y="1986877"/>
            <a:ext cx="11950065" cy="2316484"/>
          </a:xfrm>
          <a:prstGeom prst="rect">
            <a:avLst/>
          </a:prstGeom>
        </p:spPr>
        <p:txBody>
          <a:bodyPr lIns="0" tIns="0" rIns="0" bIns="0" rtlCol="0" anchor="t">
            <a:spAutoFit/>
          </a:bodyPr>
          <a:lstStyle/>
          <a:p>
            <a:pPr marL="647694" lvl="1" indent="-323847">
              <a:lnSpc>
                <a:spcPts val="6359"/>
              </a:lnSpc>
              <a:buFont typeface="Arial"/>
              <a:buChar char="•"/>
            </a:pPr>
            <a:r>
              <a:rPr lang="en-US" sz="2999">
                <a:solidFill>
                  <a:srgbClr val="000000"/>
                </a:solidFill>
                <a:latin typeface="Aileron Light"/>
              </a:rPr>
              <a:t>Okul ile mutlaka temasa geçin.</a:t>
            </a:r>
          </a:p>
          <a:p>
            <a:pPr marL="647694" lvl="1" indent="-323847">
              <a:lnSpc>
                <a:spcPts val="6359"/>
              </a:lnSpc>
              <a:buFont typeface="Arial"/>
              <a:buChar char="•"/>
            </a:pPr>
            <a:r>
              <a:rPr lang="en-US" sz="2999">
                <a:solidFill>
                  <a:srgbClr val="000000"/>
                </a:solidFill>
                <a:latin typeface="Aileron Light"/>
              </a:rPr>
              <a:t>Psikolojik danışman/rehber öğretmen ve öğretmeniyle iş birliği kurun. </a:t>
            </a:r>
          </a:p>
          <a:p>
            <a:pPr marL="647694" lvl="1" indent="-323847">
              <a:lnSpc>
                <a:spcPts val="6359"/>
              </a:lnSpc>
              <a:buFont typeface="Arial"/>
              <a:buChar char="•"/>
            </a:pPr>
            <a:r>
              <a:rPr lang="en-US" sz="2999">
                <a:solidFill>
                  <a:srgbClr val="000000"/>
                </a:solidFill>
                <a:latin typeface="Aileron Light"/>
              </a:rPr>
              <a:t>Gerektiği zaman uzman desteği almaktan çekinmeyin.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38" r="-30986"/>
            </a:stretch>
          </a:blipFill>
        </p:spPr>
      </p:sp>
      <p:sp>
        <p:nvSpPr>
          <p:cNvPr id="3" name="Freeform 3"/>
          <p:cNvSpPr/>
          <p:nvPr/>
        </p:nvSpPr>
        <p:spPr>
          <a:xfrm>
            <a:off x="1292076" y="3571467"/>
            <a:ext cx="2121152" cy="2121152"/>
          </a:xfrm>
          <a:custGeom>
            <a:avLst/>
            <a:gdLst/>
            <a:ahLst/>
            <a:cxnLst/>
            <a:rect l="l" t="t" r="r" b="b"/>
            <a:pathLst>
              <a:path w="2121152" h="2121152">
                <a:moveTo>
                  <a:pt x="0" y="0"/>
                </a:moveTo>
                <a:lnTo>
                  <a:pt x="2121152" y="0"/>
                </a:lnTo>
                <a:lnTo>
                  <a:pt x="2121152" y="2121152"/>
                </a:lnTo>
                <a:lnTo>
                  <a:pt x="0" y="21211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7346270" y="3571467"/>
            <a:ext cx="2121152" cy="2121152"/>
          </a:xfrm>
          <a:custGeom>
            <a:avLst/>
            <a:gdLst/>
            <a:ahLst/>
            <a:cxnLst/>
            <a:rect l="l" t="t" r="r" b="b"/>
            <a:pathLst>
              <a:path w="2121152" h="2121152">
                <a:moveTo>
                  <a:pt x="0" y="0"/>
                </a:moveTo>
                <a:lnTo>
                  <a:pt x="2121153" y="0"/>
                </a:lnTo>
                <a:lnTo>
                  <a:pt x="2121153" y="2121152"/>
                </a:lnTo>
                <a:lnTo>
                  <a:pt x="0" y="21211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3892828" y="3571467"/>
            <a:ext cx="2121152" cy="2121152"/>
          </a:xfrm>
          <a:custGeom>
            <a:avLst/>
            <a:gdLst/>
            <a:ahLst/>
            <a:cxnLst/>
            <a:rect l="l" t="t" r="r" b="b"/>
            <a:pathLst>
              <a:path w="2121152" h="2121152">
                <a:moveTo>
                  <a:pt x="0" y="0"/>
                </a:moveTo>
                <a:lnTo>
                  <a:pt x="2121152" y="0"/>
                </a:lnTo>
                <a:lnTo>
                  <a:pt x="2121152" y="2121152"/>
                </a:lnTo>
                <a:lnTo>
                  <a:pt x="0" y="21211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AutoShape 6"/>
          <p:cNvSpPr/>
          <p:nvPr/>
        </p:nvSpPr>
        <p:spPr>
          <a:xfrm>
            <a:off x="557100" y="2600805"/>
            <a:ext cx="15699492" cy="0"/>
          </a:xfrm>
          <a:prstGeom prst="line">
            <a:avLst/>
          </a:prstGeom>
          <a:ln w="238125" cap="flat">
            <a:solidFill>
              <a:srgbClr val="EFA038"/>
            </a:solidFill>
            <a:prstDash val="solid"/>
            <a:headEnd type="none" w="sm" len="sm"/>
            <a:tailEnd type="none" w="sm" len="sm"/>
          </a:ln>
        </p:spPr>
      </p:sp>
      <p:sp>
        <p:nvSpPr>
          <p:cNvPr id="7" name="Freeform 7"/>
          <p:cNvSpPr/>
          <p:nvPr/>
        </p:nvSpPr>
        <p:spPr>
          <a:xfrm>
            <a:off x="2079752" y="4195403"/>
            <a:ext cx="545800" cy="873281"/>
          </a:xfrm>
          <a:custGeom>
            <a:avLst/>
            <a:gdLst/>
            <a:ahLst/>
            <a:cxnLst/>
            <a:rect l="l" t="t" r="r" b="b"/>
            <a:pathLst>
              <a:path w="545800" h="873281">
                <a:moveTo>
                  <a:pt x="0" y="0"/>
                </a:moveTo>
                <a:lnTo>
                  <a:pt x="545801" y="0"/>
                </a:lnTo>
                <a:lnTo>
                  <a:pt x="545801" y="873281"/>
                </a:lnTo>
                <a:lnTo>
                  <a:pt x="0" y="87328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8133946" y="4195403"/>
            <a:ext cx="545800" cy="873281"/>
          </a:xfrm>
          <a:custGeom>
            <a:avLst/>
            <a:gdLst/>
            <a:ahLst/>
            <a:cxnLst/>
            <a:rect l="l" t="t" r="r" b="b"/>
            <a:pathLst>
              <a:path w="545800" h="873281">
                <a:moveTo>
                  <a:pt x="0" y="0"/>
                </a:moveTo>
                <a:lnTo>
                  <a:pt x="545801" y="0"/>
                </a:lnTo>
                <a:lnTo>
                  <a:pt x="545801" y="873281"/>
                </a:lnTo>
                <a:lnTo>
                  <a:pt x="0" y="87328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4614183" y="4195403"/>
            <a:ext cx="678440" cy="986822"/>
          </a:xfrm>
          <a:custGeom>
            <a:avLst/>
            <a:gdLst/>
            <a:ahLst/>
            <a:cxnLst/>
            <a:rect l="l" t="t" r="r" b="b"/>
            <a:pathLst>
              <a:path w="678440" h="986822">
                <a:moveTo>
                  <a:pt x="0" y="0"/>
                </a:moveTo>
                <a:lnTo>
                  <a:pt x="678441" y="0"/>
                </a:lnTo>
                <a:lnTo>
                  <a:pt x="678441" y="986822"/>
                </a:lnTo>
                <a:lnTo>
                  <a:pt x="0" y="98682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TextBox 10"/>
          <p:cNvSpPr txBox="1"/>
          <p:nvPr/>
        </p:nvSpPr>
        <p:spPr>
          <a:xfrm>
            <a:off x="411187" y="895350"/>
            <a:ext cx="15991319" cy="1137285"/>
          </a:xfrm>
          <a:prstGeom prst="rect">
            <a:avLst/>
          </a:prstGeom>
        </p:spPr>
        <p:txBody>
          <a:bodyPr lIns="0" tIns="0" rIns="0" bIns="0" rtlCol="0" anchor="t">
            <a:spAutoFit/>
          </a:bodyPr>
          <a:lstStyle/>
          <a:p>
            <a:pPr algn="ctr">
              <a:lnSpc>
                <a:spcPts val="9240"/>
              </a:lnSpc>
            </a:pPr>
            <a:r>
              <a:rPr lang="en-US" sz="6600">
                <a:solidFill>
                  <a:srgbClr val="000000"/>
                </a:solidFill>
                <a:latin typeface="Mardoto Heavy"/>
              </a:rPr>
              <a:t>ZORBALIĞIN AYIRT EDİCİ ÖZELLİKLERİ</a:t>
            </a:r>
          </a:p>
        </p:txBody>
      </p:sp>
      <p:sp>
        <p:nvSpPr>
          <p:cNvPr id="11" name="TextBox 11"/>
          <p:cNvSpPr txBox="1"/>
          <p:nvPr/>
        </p:nvSpPr>
        <p:spPr>
          <a:xfrm>
            <a:off x="0" y="6083144"/>
            <a:ext cx="5106065" cy="9766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Aileron Light"/>
              </a:rPr>
              <a:t>Davranışın zarar verme niyetiyle kasıtlı olarak yapılması</a:t>
            </a:r>
          </a:p>
        </p:txBody>
      </p:sp>
      <p:sp>
        <p:nvSpPr>
          <p:cNvPr id="12" name="TextBox 12"/>
          <p:cNvSpPr txBox="1"/>
          <p:nvPr/>
        </p:nvSpPr>
        <p:spPr>
          <a:xfrm>
            <a:off x="5531763" y="6083144"/>
            <a:ext cx="6108740" cy="4813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Aileron Light"/>
              </a:rPr>
              <a:t>Davranışın tekrarlaması ve sürekli olması</a:t>
            </a:r>
          </a:p>
        </p:txBody>
      </p:sp>
      <p:sp>
        <p:nvSpPr>
          <p:cNvPr id="13" name="TextBox 13"/>
          <p:cNvSpPr txBox="1"/>
          <p:nvPr/>
        </p:nvSpPr>
        <p:spPr>
          <a:xfrm>
            <a:off x="12639831" y="6083144"/>
            <a:ext cx="4627145" cy="19672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Aileron Light"/>
              </a:rPr>
              <a:t>Zorba ve kurban arasında güç dengesizliğinin olması (fiziksel, zihinsel, sosyal ve yaş gibi)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TextBox 2"/>
          <p:cNvSpPr txBox="1"/>
          <p:nvPr/>
        </p:nvSpPr>
        <p:spPr>
          <a:xfrm>
            <a:off x="0" y="-152400"/>
            <a:ext cx="17825298" cy="2628900"/>
          </a:xfrm>
          <a:prstGeom prst="rect">
            <a:avLst/>
          </a:prstGeom>
        </p:spPr>
        <p:txBody>
          <a:bodyPr lIns="0" tIns="0" rIns="0" bIns="0" rtlCol="0" anchor="t">
            <a:spAutoFit/>
          </a:bodyPr>
          <a:lstStyle/>
          <a:p>
            <a:pPr algn="ctr">
              <a:lnSpc>
                <a:spcPts val="10500"/>
              </a:lnSpc>
              <a:spcBef>
                <a:spcPct val="0"/>
              </a:spcBef>
            </a:pPr>
            <a:r>
              <a:rPr lang="en-US" sz="7500">
                <a:solidFill>
                  <a:srgbClr val="FFFFFF"/>
                </a:solidFill>
                <a:latin typeface="Aileron Bold"/>
              </a:rPr>
              <a:t>Çocuğunuzun Zorbalığa Maruz Kaldığını Nasıl Anlarsınız?</a:t>
            </a:r>
          </a:p>
        </p:txBody>
      </p:sp>
      <p:sp>
        <p:nvSpPr>
          <p:cNvPr id="3" name="TextBox 3"/>
          <p:cNvSpPr txBox="1"/>
          <p:nvPr/>
        </p:nvSpPr>
        <p:spPr>
          <a:xfrm>
            <a:off x="1280543" y="2539677"/>
            <a:ext cx="15253842" cy="7572957"/>
          </a:xfrm>
          <a:prstGeom prst="rect">
            <a:avLst/>
          </a:prstGeom>
        </p:spPr>
        <p:txBody>
          <a:bodyPr lIns="0" tIns="0" rIns="0" bIns="0" rtlCol="0" anchor="t">
            <a:spAutoFit/>
          </a:bodyPr>
          <a:lstStyle/>
          <a:p>
            <a:pPr marL="598611" lvl="1" indent="-299305">
              <a:lnSpc>
                <a:spcPts val="4297"/>
              </a:lnSpc>
              <a:buFont typeface="Arial"/>
              <a:buChar char="•"/>
            </a:pPr>
            <a:r>
              <a:rPr lang="en-US" sz="2772">
                <a:solidFill>
                  <a:srgbClr val="FFFFFF"/>
                </a:solidFill>
                <a:latin typeface="Aileron Light"/>
              </a:rPr>
              <a:t>Vücudunda morluk, çizik, yara vb. belirtiler </a:t>
            </a:r>
          </a:p>
          <a:p>
            <a:pPr marL="598611" lvl="1" indent="-299305">
              <a:lnSpc>
                <a:spcPts val="4297"/>
              </a:lnSpc>
              <a:buFont typeface="Arial"/>
              <a:buChar char="•"/>
            </a:pPr>
            <a:r>
              <a:rPr lang="en-US" sz="2772">
                <a:solidFill>
                  <a:srgbClr val="FFFFFF"/>
                </a:solidFill>
                <a:latin typeface="Aileron Light"/>
              </a:rPr>
              <a:t>Okuldan kitapları veya kıyafetleri yırtılmış, dağılmış, kirli olarak dönme</a:t>
            </a:r>
          </a:p>
          <a:p>
            <a:pPr marL="598611" lvl="1" indent="-299305">
              <a:lnSpc>
                <a:spcPts val="4297"/>
              </a:lnSpc>
              <a:buFont typeface="Arial"/>
              <a:buChar char="•"/>
            </a:pPr>
            <a:r>
              <a:rPr lang="en-US" sz="2772">
                <a:solidFill>
                  <a:srgbClr val="FFFFFF"/>
                </a:solidFill>
                <a:latin typeface="Aileron Light"/>
              </a:rPr>
              <a:t>Okuldan aç olarak dönmesi</a:t>
            </a:r>
          </a:p>
          <a:p>
            <a:pPr marL="598611" lvl="1" indent="-299305">
              <a:lnSpc>
                <a:spcPts val="4297"/>
              </a:lnSpc>
              <a:buFont typeface="Arial"/>
              <a:buChar char="•"/>
            </a:pPr>
            <a:r>
              <a:rPr lang="en-US" sz="2772">
                <a:solidFill>
                  <a:srgbClr val="FFFFFF"/>
                </a:solidFill>
                <a:latin typeface="Aileron Light"/>
              </a:rPr>
              <a:t>Harçlığını kaybetme, sık harçlık isteme</a:t>
            </a:r>
          </a:p>
          <a:p>
            <a:pPr marL="598611" lvl="1" indent="-299305">
              <a:lnSpc>
                <a:spcPts val="4297"/>
              </a:lnSpc>
              <a:buFont typeface="Arial"/>
              <a:buChar char="•"/>
            </a:pPr>
            <a:r>
              <a:rPr lang="en-US" sz="2772">
                <a:solidFill>
                  <a:srgbClr val="FFFFFF"/>
                </a:solidFill>
                <a:latin typeface="Aileron Light"/>
              </a:rPr>
              <a:t>Normalde okulu sevmesine rağmen okula gitmek istememe</a:t>
            </a:r>
          </a:p>
          <a:p>
            <a:pPr marL="598611" lvl="1" indent="-299305">
              <a:lnSpc>
                <a:spcPts val="4297"/>
              </a:lnSpc>
              <a:buFont typeface="Arial"/>
              <a:buChar char="•"/>
            </a:pPr>
            <a:r>
              <a:rPr lang="en-US" sz="2772">
                <a:solidFill>
                  <a:srgbClr val="FFFFFF"/>
                </a:solidFill>
                <a:latin typeface="Aileron Light"/>
              </a:rPr>
              <a:t>Okul servisine binmek istememe</a:t>
            </a:r>
          </a:p>
          <a:p>
            <a:pPr marL="598611" lvl="1" indent="-299305">
              <a:lnSpc>
                <a:spcPts val="4297"/>
              </a:lnSpc>
              <a:buFont typeface="Arial"/>
              <a:buChar char="•"/>
            </a:pPr>
            <a:r>
              <a:rPr lang="en-US" sz="2772">
                <a:solidFill>
                  <a:srgbClr val="FFFFFF"/>
                </a:solidFill>
                <a:latin typeface="Aileron Light"/>
              </a:rPr>
              <a:t>Sık sık baş ağrısı, karın ağrısı, iştah kaybı gibi fiziksel problemlerden şikayet etme</a:t>
            </a:r>
          </a:p>
          <a:p>
            <a:pPr marL="598611" lvl="1" indent="-299305">
              <a:lnSpc>
                <a:spcPts val="4297"/>
              </a:lnSpc>
              <a:buFont typeface="Arial"/>
              <a:buChar char="•"/>
            </a:pPr>
            <a:r>
              <a:rPr lang="en-US" sz="2772">
                <a:solidFill>
                  <a:srgbClr val="FFFFFF"/>
                </a:solidFill>
                <a:latin typeface="Aileron Light"/>
              </a:rPr>
              <a:t>Eski neşesini kaybetmiş olma, yapmaktan hoşlandığı şeyleri yapmak istememe</a:t>
            </a:r>
          </a:p>
          <a:p>
            <a:pPr marL="598611" lvl="1" indent="-299305">
              <a:lnSpc>
                <a:spcPts val="4297"/>
              </a:lnSpc>
              <a:buFont typeface="Arial"/>
              <a:buChar char="•"/>
            </a:pPr>
            <a:r>
              <a:rPr lang="en-US" sz="2772">
                <a:solidFill>
                  <a:srgbClr val="FFFFFF"/>
                </a:solidFill>
                <a:latin typeface="Aileron Light"/>
              </a:rPr>
              <a:t>İçe kapanma, ağlama krizleri</a:t>
            </a:r>
          </a:p>
          <a:p>
            <a:pPr marL="598611" lvl="1" indent="-299305">
              <a:lnSpc>
                <a:spcPts val="4297"/>
              </a:lnSpc>
              <a:buFont typeface="Arial"/>
              <a:buChar char="•"/>
            </a:pPr>
            <a:r>
              <a:rPr lang="en-US" sz="2772">
                <a:solidFill>
                  <a:srgbClr val="FFFFFF"/>
                </a:solidFill>
                <a:latin typeface="Aileron Light"/>
              </a:rPr>
              <a:t>Uykuya dalmakta güçlük yaşama, kabuslar görme</a:t>
            </a:r>
          </a:p>
          <a:p>
            <a:pPr marL="598611" lvl="1" indent="-299305">
              <a:lnSpc>
                <a:spcPts val="4297"/>
              </a:lnSpc>
              <a:buFont typeface="Arial"/>
              <a:buChar char="•"/>
            </a:pPr>
            <a:r>
              <a:rPr lang="en-US" sz="2772">
                <a:solidFill>
                  <a:srgbClr val="FFFFFF"/>
                </a:solidFill>
                <a:latin typeface="Aileron Light"/>
              </a:rPr>
              <a:t>Her an kötü bir şey olacakmış gibi endişeli ve tedirgin davranma</a:t>
            </a:r>
          </a:p>
          <a:p>
            <a:pPr marL="598611" lvl="1" indent="-299305">
              <a:lnSpc>
                <a:spcPts val="4297"/>
              </a:lnSpc>
              <a:buFont typeface="Arial"/>
              <a:buChar char="•"/>
            </a:pPr>
            <a:r>
              <a:rPr lang="en-US" sz="2772">
                <a:solidFill>
                  <a:srgbClr val="FFFFFF"/>
                </a:solidFill>
                <a:latin typeface="Aileron Light"/>
              </a:rPr>
              <a:t>Çabuk öfkelenme, tepkisel davranma</a:t>
            </a:r>
          </a:p>
          <a:p>
            <a:pPr marL="598611" lvl="1" indent="-299305">
              <a:lnSpc>
                <a:spcPts val="4297"/>
              </a:lnSpc>
              <a:buFont typeface="Arial"/>
              <a:buChar char="•"/>
            </a:pPr>
            <a:r>
              <a:rPr lang="en-US" sz="2772">
                <a:solidFill>
                  <a:srgbClr val="FFFFFF"/>
                </a:solidFill>
                <a:latin typeface="Aileron Light"/>
              </a:rPr>
              <a:t>Arkadaşlarıyla oynamak istememe, kendini uzaklaştırma</a:t>
            </a:r>
          </a:p>
          <a:p>
            <a:pPr marL="598611" lvl="1" indent="-299305">
              <a:lnSpc>
                <a:spcPts val="4297"/>
              </a:lnSpc>
              <a:buFont typeface="Arial"/>
              <a:buChar char="•"/>
            </a:pPr>
            <a:r>
              <a:rPr lang="en-US" sz="2772">
                <a:solidFill>
                  <a:srgbClr val="FFFFFF"/>
                </a:solidFill>
                <a:latin typeface="Aileron Light"/>
              </a:rPr>
              <a:t>Kendi oyunlarında, zorbalıkla ilişkili senaryolar üretme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TextBox 2"/>
          <p:cNvSpPr txBox="1"/>
          <p:nvPr/>
        </p:nvSpPr>
        <p:spPr>
          <a:xfrm>
            <a:off x="2259370" y="544513"/>
            <a:ext cx="12742784" cy="863600"/>
          </a:xfrm>
          <a:prstGeom prst="rect">
            <a:avLst/>
          </a:prstGeom>
        </p:spPr>
        <p:txBody>
          <a:bodyPr lIns="0" tIns="0" rIns="0" bIns="0" rtlCol="0" anchor="t">
            <a:spAutoFit/>
          </a:bodyPr>
          <a:lstStyle/>
          <a:p>
            <a:pPr algn="ctr">
              <a:lnSpc>
                <a:spcPts val="7000"/>
              </a:lnSpc>
              <a:spcBef>
                <a:spcPct val="0"/>
              </a:spcBef>
            </a:pPr>
            <a:r>
              <a:rPr lang="en-US" sz="5000">
                <a:solidFill>
                  <a:srgbClr val="DA0508"/>
                </a:solidFill>
                <a:latin typeface="Aileron Bold"/>
              </a:rPr>
              <a:t>Çocuğunuzla konuşun ve onu destekleyin.</a:t>
            </a:r>
          </a:p>
        </p:txBody>
      </p:sp>
      <p:sp>
        <p:nvSpPr>
          <p:cNvPr id="3" name="TextBox 3"/>
          <p:cNvSpPr txBox="1"/>
          <p:nvPr/>
        </p:nvSpPr>
        <p:spPr>
          <a:xfrm>
            <a:off x="1256117" y="2000438"/>
            <a:ext cx="13235635" cy="5057778"/>
          </a:xfrm>
          <a:prstGeom prst="rect">
            <a:avLst/>
          </a:prstGeom>
        </p:spPr>
        <p:txBody>
          <a:bodyPr lIns="0" tIns="0" rIns="0" bIns="0" rtlCol="0" anchor="t">
            <a:spAutoFit/>
          </a:bodyPr>
          <a:lstStyle/>
          <a:p>
            <a:pPr marL="647694" lvl="1" indent="-323847">
              <a:lnSpc>
                <a:spcPts val="5849"/>
              </a:lnSpc>
              <a:buFont typeface="Arial"/>
              <a:buChar char="•"/>
            </a:pPr>
            <a:r>
              <a:rPr lang="en-US" sz="2999">
                <a:solidFill>
                  <a:srgbClr val="FFFEFE"/>
                </a:solidFill>
                <a:latin typeface="Open Sans Light"/>
              </a:rPr>
              <a:t>Çocuğunuzla neler yaşadığı konusunda konuşun.</a:t>
            </a:r>
          </a:p>
          <a:p>
            <a:pPr marL="647694" lvl="1" indent="-323847">
              <a:lnSpc>
                <a:spcPts val="5849"/>
              </a:lnSpc>
              <a:buFont typeface="Arial"/>
              <a:buChar char="•"/>
            </a:pPr>
            <a:r>
              <a:rPr lang="en-US" sz="2999">
                <a:solidFill>
                  <a:srgbClr val="FFFEFE"/>
                </a:solidFill>
                <a:latin typeface="Open Sans Light"/>
              </a:rPr>
              <a:t>Çocuğunuza onun yanında olduğunuzu ve ona yardım etmek </a:t>
            </a:r>
          </a:p>
          <a:p>
            <a:pPr>
              <a:lnSpc>
                <a:spcPts val="5849"/>
              </a:lnSpc>
            </a:pPr>
            <a:r>
              <a:rPr lang="en-US" sz="2999">
                <a:solidFill>
                  <a:srgbClr val="FFFEFE"/>
                </a:solidFill>
                <a:latin typeface="Open Sans Light"/>
              </a:rPr>
              <a:t>        istediğinizi belirtin.</a:t>
            </a:r>
          </a:p>
          <a:p>
            <a:pPr marL="647694" lvl="1" indent="-323847">
              <a:lnSpc>
                <a:spcPts val="5849"/>
              </a:lnSpc>
              <a:buFont typeface="Arial"/>
              <a:buChar char="•"/>
            </a:pPr>
            <a:r>
              <a:rPr lang="en-US" sz="2999">
                <a:solidFill>
                  <a:srgbClr val="FFFEFE"/>
                </a:solidFill>
                <a:latin typeface="Open Sans Light"/>
              </a:rPr>
              <a:t>Çocuğunuzu yargılamadan dinleyin; ne hissettiğini sorun ve </a:t>
            </a:r>
          </a:p>
          <a:p>
            <a:pPr>
              <a:lnSpc>
                <a:spcPts val="5849"/>
              </a:lnSpc>
            </a:pPr>
            <a:r>
              <a:rPr lang="en-US" sz="2999">
                <a:solidFill>
                  <a:srgbClr val="FFFEFE"/>
                </a:solidFill>
                <a:latin typeface="Open Sans Light"/>
              </a:rPr>
              <a:t>       duygularını paylaşmasını sağlayın.</a:t>
            </a:r>
          </a:p>
          <a:p>
            <a:pPr marL="647694" lvl="1" indent="-323847">
              <a:lnSpc>
                <a:spcPts val="5849"/>
              </a:lnSpc>
              <a:buFont typeface="Arial"/>
              <a:buChar char="•"/>
            </a:pPr>
            <a:r>
              <a:rPr lang="en-US" sz="2999">
                <a:solidFill>
                  <a:srgbClr val="FFFEFE"/>
                </a:solidFill>
                <a:latin typeface="Open Sans Light"/>
              </a:rPr>
              <a:t>Zorbalığa uğramanın onun bir hatası olmadığını açık bir şekilde </a:t>
            </a:r>
          </a:p>
          <a:p>
            <a:pPr>
              <a:lnSpc>
                <a:spcPts val="5849"/>
              </a:lnSpc>
            </a:pPr>
            <a:r>
              <a:rPr lang="en-US" sz="2999">
                <a:solidFill>
                  <a:srgbClr val="FFFEFE"/>
                </a:solidFill>
                <a:latin typeface="Open Sans Light"/>
              </a:rPr>
              <a:t>        ifade edin.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TextBox 2"/>
          <p:cNvSpPr txBox="1"/>
          <p:nvPr/>
        </p:nvSpPr>
        <p:spPr>
          <a:xfrm>
            <a:off x="1641789" y="544513"/>
            <a:ext cx="14558129" cy="863600"/>
          </a:xfrm>
          <a:prstGeom prst="rect">
            <a:avLst/>
          </a:prstGeom>
        </p:spPr>
        <p:txBody>
          <a:bodyPr lIns="0" tIns="0" rIns="0" bIns="0" rtlCol="0" anchor="t">
            <a:spAutoFit/>
          </a:bodyPr>
          <a:lstStyle/>
          <a:p>
            <a:pPr algn="ctr">
              <a:lnSpc>
                <a:spcPts val="7000"/>
              </a:lnSpc>
              <a:spcBef>
                <a:spcPct val="0"/>
              </a:spcBef>
            </a:pPr>
            <a:r>
              <a:rPr lang="en-US" sz="5000">
                <a:solidFill>
                  <a:srgbClr val="DA0508"/>
                </a:solidFill>
                <a:latin typeface="Aileron Bold"/>
              </a:rPr>
              <a:t>Zorbalıkla baş edebilmesi için ona yardımcı olun.</a:t>
            </a:r>
          </a:p>
        </p:txBody>
      </p:sp>
      <p:sp>
        <p:nvSpPr>
          <p:cNvPr id="3" name="TextBox 3"/>
          <p:cNvSpPr txBox="1"/>
          <p:nvPr/>
        </p:nvSpPr>
        <p:spPr>
          <a:xfrm>
            <a:off x="561057" y="1629349"/>
            <a:ext cx="17726943" cy="5709289"/>
          </a:xfrm>
          <a:prstGeom prst="rect">
            <a:avLst/>
          </a:prstGeom>
        </p:spPr>
        <p:txBody>
          <a:bodyPr lIns="0" tIns="0" rIns="0" bIns="0" rtlCol="0" anchor="t">
            <a:spAutoFit/>
          </a:bodyPr>
          <a:lstStyle/>
          <a:p>
            <a:pPr marL="647694" lvl="1" indent="-323847">
              <a:lnSpc>
                <a:spcPts val="6569"/>
              </a:lnSpc>
              <a:buFont typeface="Arial"/>
              <a:buChar char="•"/>
            </a:pPr>
            <a:r>
              <a:rPr lang="en-US" sz="2999">
                <a:solidFill>
                  <a:srgbClr val="FFFFFF"/>
                </a:solidFill>
                <a:latin typeface="Aileron Light"/>
              </a:rPr>
              <a:t>Zorbalığa nasıl karşı çıkabileceğine dair basit planlar geliştirin. </a:t>
            </a:r>
          </a:p>
          <a:p>
            <a:pPr>
              <a:lnSpc>
                <a:spcPts val="6569"/>
              </a:lnSpc>
            </a:pPr>
            <a:r>
              <a:rPr lang="en-US" sz="2999">
                <a:solidFill>
                  <a:srgbClr val="FFFFFF"/>
                </a:solidFill>
                <a:latin typeface="Aileron Light"/>
              </a:rPr>
              <a:t>Örneğin, zorbalık durumunda çocuğunuza net ve kendinden emin bir şekilde «hayır, dur» demesini; «zorbaca davranma» demesini önerebilirsiniz. Buna dair evde rol canlandırma çalışmaları yapabilirsiniz. </a:t>
            </a:r>
          </a:p>
          <a:p>
            <a:pPr marL="647694" lvl="1" indent="-323847">
              <a:lnSpc>
                <a:spcPts val="6569"/>
              </a:lnSpc>
              <a:buFont typeface="Arial"/>
              <a:buChar char="•"/>
            </a:pPr>
            <a:r>
              <a:rPr lang="en-US" sz="2999">
                <a:solidFill>
                  <a:srgbClr val="FFFFFF"/>
                </a:solidFill>
                <a:latin typeface="Aileron Light"/>
              </a:rPr>
              <a:t> Çocuğunuzla böyle bir durumda okulda kimden ve ne şekilde yardım isteyebileceğini konuşun. Gerekirse evde provalar yapın.</a:t>
            </a:r>
          </a:p>
          <a:p>
            <a:pPr marL="647694" lvl="1" indent="-323847">
              <a:lnSpc>
                <a:spcPts val="6569"/>
              </a:lnSpc>
              <a:buFont typeface="Arial"/>
              <a:buChar char="•"/>
            </a:pPr>
            <a:r>
              <a:rPr lang="en-US" sz="2999">
                <a:solidFill>
                  <a:srgbClr val="FFFFFF"/>
                </a:solidFill>
                <a:latin typeface="Aileron Light"/>
              </a:rPr>
              <a:t> Çocuğunuza bu durumu okul ile paylaşmanız gerektiğini söyleyin, gerekirse birlikte bir plan geliştirin.</a:t>
            </a:r>
          </a:p>
          <a:p>
            <a:pPr marL="647694" lvl="1" indent="-323847">
              <a:lnSpc>
                <a:spcPts val="6569"/>
              </a:lnSpc>
              <a:buFont typeface="Arial"/>
              <a:buChar char="•"/>
            </a:pPr>
            <a:r>
              <a:rPr lang="en-US" sz="2999">
                <a:solidFill>
                  <a:srgbClr val="FFFFFF"/>
                </a:solidFill>
                <a:latin typeface="Aileron Light"/>
              </a:rPr>
              <a:t> İlerleyen günlerde çocuğunuzun davranışlarını izlemeye devam edin.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TextBox 2"/>
          <p:cNvSpPr txBox="1"/>
          <p:nvPr/>
        </p:nvSpPr>
        <p:spPr>
          <a:xfrm>
            <a:off x="252769" y="374265"/>
            <a:ext cx="18035231" cy="1749425"/>
          </a:xfrm>
          <a:prstGeom prst="rect">
            <a:avLst/>
          </a:prstGeom>
        </p:spPr>
        <p:txBody>
          <a:bodyPr lIns="0" tIns="0" rIns="0" bIns="0" rtlCol="0" anchor="t">
            <a:spAutoFit/>
          </a:bodyPr>
          <a:lstStyle/>
          <a:p>
            <a:pPr algn="ctr">
              <a:lnSpc>
                <a:spcPts val="7000"/>
              </a:lnSpc>
              <a:spcBef>
                <a:spcPct val="0"/>
              </a:spcBef>
            </a:pPr>
            <a:r>
              <a:rPr lang="en-US" sz="5000">
                <a:solidFill>
                  <a:srgbClr val="DA0508"/>
                </a:solidFill>
                <a:latin typeface="Aileron Bold"/>
              </a:rPr>
              <a:t>Çocuğunuzu sosyal ve duygusal beceriler konusunda destekleyin.</a:t>
            </a:r>
          </a:p>
        </p:txBody>
      </p:sp>
      <p:sp>
        <p:nvSpPr>
          <p:cNvPr id="3" name="TextBox 3"/>
          <p:cNvSpPr txBox="1"/>
          <p:nvPr/>
        </p:nvSpPr>
        <p:spPr>
          <a:xfrm>
            <a:off x="1028700" y="2895600"/>
            <a:ext cx="13643224" cy="4210051"/>
          </a:xfrm>
          <a:prstGeom prst="rect">
            <a:avLst/>
          </a:prstGeom>
        </p:spPr>
        <p:txBody>
          <a:bodyPr lIns="0" tIns="0" rIns="0" bIns="0" rtlCol="0" anchor="t">
            <a:spAutoFit/>
          </a:bodyPr>
          <a:lstStyle/>
          <a:p>
            <a:pPr marL="647694" lvl="1" indent="-323847">
              <a:lnSpc>
                <a:spcPts val="4199"/>
              </a:lnSpc>
              <a:buFont typeface="Arial"/>
              <a:buChar char="•"/>
            </a:pPr>
            <a:r>
              <a:rPr lang="en-US" sz="2999">
                <a:solidFill>
                  <a:srgbClr val="FFFFFF"/>
                </a:solidFill>
                <a:latin typeface="Open Sans Light"/>
              </a:rPr>
              <a:t>Çocuğunuzun kendini etkili bir şekilde ifade edebilmesine yönelik </a:t>
            </a:r>
          </a:p>
          <a:p>
            <a:pPr>
              <a:lnSpc>
                <a:spcPts val="4199"/>
              </a:lnSpc>
              <a:spcBef>
                <a:spcPct val="0"/>
              </a:spcBef>
            </a:pPr>
            <a:r>
              <a:rPr lang="en-US" sz="2999">
                <a:solidFill>
                  <a:srgbClr val="FFFFFF"/>
                </a:solidFill>
                <a:latin typeface="Open Sans Light"/>
              </a:rPr>
              <a:t>çalışmalar/etkinlikler/oyunlar planlayın. Gerekirse bu konuda </a:t>
            </a:r>
          </a:p>
          <a:p>
            <a:pPr>
              <a:lnSpc>
                <a:spcPts val="4199"/>
              </a:lnSpc>
              <a:spcBef>
                <a:spcPct val="0"/>
              </a:spcBef>
            </a:pPr>
            <a:r>
              <a:rPr lang="en-US" sz="2999">
                <a:solidFill>
                  <a:srgbClr val="FFFFFF"/>
                </a:solidFill>
                <a:latin typeface="Open Sans Light"/>
              </a:rPr>
              <a:t>yardım almasını sağlayın. </a:t>
            </a:r>
          </a:p>
          <a:p>
            <a:pPr marL="647694" lvl="1" indent="-323847">
              <a:lnSpc>
                <a:spcPts val="6419"/>
              </a:lnSpc>
              <a:spcBef>
                <a:spcPct val="0"/>
              </a:spcBef>
              <a:buFont typeface="Arial"/>
              <a:buChar char="•"/>
            </a:pPr>
            <a:r>
              <a:rPr lang="en-US" sz="2999">
                <a:solidFill>
                  <a:srgbClr val="FFFFFF"/>
                </a:solidFill>
                <a:latin typeface="Open Sans Light"/>
              </a:rPr>
              <a:t>Yeni arkadaşlıklar kurması ve sağlıklı sosyal ilişkiler sürdürebilmes için gerekli becerileri kazanmasını sağlayın. Bu konuda kitaplardan faydalanabilirsiniz. </a:t>
            </a:r>
          </a:p>
          <a:p>
            <a:pPr marL="647694" lvl="1" indent="-323847">
              <a:lnSpc>
                <a:spcPts val="4199"/>
              </a:lnSpc>
              <a:spcBef>
                <a:spcPct val="0"/>
              </a:spcBef>
              <a:buFont typeface="Arial"/>
              <a:buChar char="•"/>
            </a:pPr>
            <a:r>
              <a:rPr lang="en-US" sz="2999">
                <a:solidFill>
                  <a:srgbClr val="FFFFFF"/>
                </a:solidFill>
                <a:latin typeface="Open Sans Light"/>
              </a:rPr>
              <a:t>Çocuğunuzun özgüvenini yeniden kazanması için çaba gösterin, olumlu özelliklerini vurgulayın.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TextBox 3"/>
          <p:cNvSpPr txBox="1"/>
          <p:nvPr/>
        </p:nvSpPr>
        <p:spPr>
          <a:xfrm>
            <a:off x="745450" y="714824"/>
            <a:ext cx="16513850" cy="1749425"/>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Aileron Bold"/>
              </a:rPr>
              <a:t>Çocuğunuzun Akran Zorbalığına Tanık Olduğunu Nasıl </a:t>
            </a:r>
          </a:p>
          <a:p>
            <a:pPr algn="ctr">
              <a:lnSpc>
                <a:spcPts val="7000"/>
              </a:lnSpc>
              <a:spcBef>
                <a:spcPct val="0"/>
              </a:spcBef>
            </a:pPr>
            <a:r>
              <a:rPr lang="en-US" sz="5000">
                <a:solidFill>
                  <a:srgbClr val="000000"/>
                </a:solidFill>
                <a:latin typeface="Aileron Bold"/>
              </a:rPr>
              <a:t>Anlarsınız?</a:t>
            </a:r>
          </a:p>
        </p:txBody>
      </p:sp>
      <p:sp>
        <p:nvSpPr>
          <p:cNvPr id="4" name="TextBox 4"/>
          <p:cNvSpPr txBox="1"/>
          <p:nvPr/>
        </p:nvSpPr>
        <p:spPr>
          <a:xfrm>
            <a:off x="1850551" y="2962272"/>
            <a:ext cx="8107680" cy="2181228"/>
          </a:xfrm>
          <a:prstGeom prst="rect">
            <a:avLst/>
          </a:prstGeom>
        </p:spPr>
        <p:txBody>
          <a:bodyPr lIns="0" tIns="0" rIns="0" bIns="0" rtlCol="0" anchor="t">
            <a:spAutoFit/>
          </a:bodyPr>
          <a:lstStyle/>
          <a:p>
            <a:pPr marL="647694" lvl="1" indent="-323847">
              <a:lnSpc>
                <a:spcPts val="5999"/>
              </a:lnSpc>
              <a:buFont typeface="Arial"/>
              <a:buChar char="•"/>
            </a:pPr>
            <a:r>
              <a:rPr lang="en-US" sz="2999">
                <a:solidFill>
                  <a:srgbClr val="000000"/>
                </a:solidFill>
                <a:latin typeface="Aileron Light"/>
              </a:rPr>
              <a:t>Okula gitmek istememe</a:t>
            </a:r>
          </a:p>
          <a:p>
            <a:pPr marL="647694" lvl="1" indent="-323847">
              <a:lnSpc>
                <a:spcPts val="5999"/>
              </a:lnSpc>
              <a:buFont typeface="Arial"/>
              <a:buChar char="•"/>
            </a:pPr>
            <a:r>
              <a:rPr lang="en-US" sz="2999">
                <a:solidFill>
                  <a:srgbClr val="000000"/>
                </a:solidFill>
                <a:latin typeface="Aileron Light"/>
              </a:rPr>
              <a:t>Arkadaşlarının başına gelenleri anlatma</a:t>
            </a:r>
          </a:p>
          <a:p>
            <a:pPr marL="647694" lvl="1" indent="-323847">
              <a:lnSpc>
                <a:spcPts val="5999"/>
              </a:lnSpc>
              <a:buFont typeface="Arial"/>
              <a:buChar char="•"/>
            </a:pPr>
            <a:r>
              <a:rPr lang="en-US" sz="2999">
                <a:solidFill>
                  <a:srgbClr val="000000"/>
                </a:solidFill>
                <a:latin typeface="Aileron Light"/>
              </a:rPr>
              <a:t>Bazı arkadaşlarıyla bir araya gelmek istememe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TextBox 3"/>
          <p:cNvSpPr txBox="1"/>
          <p:nvPr/>
        </p:nvSpPr>
        <p:spPr>
          <a:xfrm>
            <a:off x="2891554" y="544513"/>
            <a:ext cx="11656934" cy="863600"/>
          </a:xfrm>
          <a:prstGeom prst="rect">
            <a:avLst/>
          </a:prstGeom>
        </p:spPr>
        <p:txBody>
          <a:bodyPr lIns="0" tIns="0" rIns="0" bIns="0" rtlCol="0" anchor="t">
            <a:spAutoFit/>
          </a:bodyPr>
          <a:lstStyle/>
          <a:p>
            <a:pPr algn="ctr">
              <a:lnSpc>
                <a:spcPts val="7000"/>
              </a:lnSpc>
              <a:spcBef>
                <a:spcPct val="0"/>
              </a:spcBef>
            </a:pPr>
            <a:r>
              <a:rPr lang="en-US" sz="5000">
                <a:solidFill>
                  <a:srgbClr val="C74C34"/>
                </a:solidFill>
                <a:latin typeface="Aileron Bold"/>
              </a:rPr>
              <a:t>Çocuğunuzla konuşun ve onu dinleyin.</a:t>
            </a:r>
          </a:p>
        </p:txBody>
      </p:sp>
      <p:sp>
        <p:nvSpPr>
          <p:cNvPr id="4" name="TextBox 4"/>
          <p:cNvSpPr txBox="1"/>
          <p:nvPr/>
        </p:nvSpPr>
        <p:spPr>
          <a:xfrm>
            <a:off x="585000" y="2170121"/>
            <a:ext cx="17703000" cy="3080388"/>
          </a:xfrm>
          <a:prstGeom prst="rect">
            <a:avLst/>
          </a:prstGeom>
        </p:spPr>
        <p:txBody>
          <a:bodyPr lIns="0" tIns="0" rIns="0" bIns="0" rtlCol="0" anchor="t">
            <a:spAutoFit/>
          </a:bodyPr>
          <a:lstStyle/>
          <a:p>
            <a:pPr marL="647694" lvl="1" indent="-323847">
              <a:lnSpc>
                <a:spcPts val="6269"/>
              </a:lnSpc>
              <a:buFont typeface="Arial"/>
              <a:buChar char="•"/>
            </a:pPr>
            <a:r>
              <a:rPr lang="en-US" sz="2999">
                <a:solidFill>
                  <a:srgbClr val="000000"/>
                </a:solidFill>
                <a:latin typeface="Aileron Light"/>
              </a:rPr>
              <a:t>Çocuğunuzla zorbalık hakkında konuşun, onu bilgilendirin ve zorbalığın hiçbir şekilde kabul edilemez olduğunu vurgulayın.</a:t>
            </a:r>
          </a:p>
          <a:p>
            <a:pPr marL="647694" lvl="1" indent="-323847">
              <a:lnSpc>
                <a:spcPts val="6269"/>
              </a:lnSpc>
              <a:buFont typeface="Arial"/>
              <a:buChar char="•"/>
            </a:pPr>
            <a:r>
              <a:rPr lang="en-US" sz="2999">
                <a:solidFill>
                  <a:srgbClr val="000000"/>
                </a:solidFill>
                <a:latin typeface="Aileron Light"/>
              </a:rPr>
              <a:t>Oyun oynamak, şaka yapmak ile zorbaca davranmak arasındaki farkı vurgulayın. </a:t>
            </a:r>
          </a:p>
          <a:p>
            <a:pPr marL="647694" lvl="1" indent="-323847">
              <a:lnSpc>
                <a:spcPts val="6269"/>
              </a:lnSpc>
              <a:buFont typeface="Arial"/>
              <a:buChar char="•"/>
            </a:pPr>
            <a:r>
              <a:rPr lang="en-US" sz="2999">
                <a:solidFill>
                  <a:srgbClr val="000000"/>
                </a:solidFill>
                <a:latin typeface="Aileron Light"/>
              </a:rPr>
              <a:t>Çocuğunuza zorbalığa tanık olmanın ona neler hissettirdiğini sorun, bu duygular üzerinde konuşun.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sp>
        <p:nvSpPr>
          <p:cNvPr id="3" name="TextBox 3"/>
          <p:cNvSpPr txBox="1"/>
          <p:nvPr/>
        </p:nvSpPr>
        <p:spPr>
          <a:xfrm>
            <a:off x="0" y="262691"/>
            <a:ext cx="18288000" cy="1749425"/>
          </a:xfrm>
          <a:prstGeom prst="rect">
            <a:avLst/>
          </a:prstGeom>
        </p:spPr>
        <p:txBody>
          <a:bodyPr lIns="0" tIns="0" rIns="0" bIns="0" rtlCol="0" anchor="t">
            <a:spAutoFit/>
          </a:bodyPr>
          <a:lstStyle/>
          <a:p>
            <a:pPr algn="ctr">
              <a:lnSpc>
                <a:spcPts val="7000"/>
              </a:lnSpc>
              <a:spcBef>
                <a:spcPct val="0"/>
              </a:spcBef>
            </a:pPr>
            <a:r>
              <a:rPr lang="en-US" sz="5000">
                <a:solidFill>
                  <a:srgbClr val="C74C34"/>
                </a:solidFill>
                <a:latin typeface="Aileron Bold"/>
              </a:rPr>
              <a:t>Neler yapabileceği konusunda çocuğunuza destek olmaya çalışın.</a:t>
            </a:r>
          </a:p>
        </p:txBody>
      </p:sp>
      <p:sp>
        <p:nvSpPr>
          <p:cNvPr id="4" name="TextBox 4"/>
          <p:cNvSpPr txBox="1"/>
          <p:nvPr/>
        </p:nvSpPr>
        <p:spPr>
          <a:xfrm>
            <a:off x="569905" y="2321947"/>
            <a:ext cx="17718095" cy="5191128"/>
          </a:xfrm>
          <a:prstGeom prst="rect">
            <a:avLst/>
          </a:prstGeom>
        </p:spPr>
        <p:txBody>
          <a:bodyPr lIns="0" tIns="0" rIns="0" bIns="0" rtlCol="0" anchor="t">
            <a:spAutoFit/>
          </a:bodyPr>
          <a:lstStyle/>
          <a:p>
            <a:pPr marL="647694" lvl="1" indent="-323847">
              <a:lnSpc>
                <a:spcPts val="5999"/>
              </a:lnSpc>
              <a:buFont typeface="Arial"/>
              <a:buChar char="•"/>
            </a:pPr>
            <a:r>
              <a:rPr lang="en-US" sz="2999">
                <a:solidFill>
                  <a:srgbClr val="000000"/>
                </a:solidFill>
                <a:latin typeface="Aileron Light"/>
              </a:rPr>
              <a:t>Zorbalık yapan arkadaşlarını desteklememesi gerektiğini aktarın.</a:t>
            </a:r>
          </a:p>
          <a:p>
            <a:pPr marL="647694" lvl="1" indent="-323847">
              <a:lnSpc>
                <a:spcPts val="5999"/>
              </a:lnSpc>
              <a:buFont typeface="Arial"/>
              <a:buChar char="•"/>
            </a:pPr>
            <a:r>
              <a:rPr lang="en-US" sz="2999">
                <a:solidFill>
                  <a:srgbClr val="000000"/>
                </a:solidFill>
                <a:latin typeface="Aileron Light"/>
              </a:rPr>
              <a:t>Çocuğunuzla zorbalığı engelleme konusunda onun ve arkadaşlarının neler </a:t>
            </a:r>
          </a:p>
          <a:p>
            <a:pPr>
              <a:lnSpc>
                <a:spcPts val="5999"/>
              </a:lnSpc>
            </a:pPr>
            <a:r>
              <a:rPr lang="en-US" sz="2999">
                <a:solidFill>
                  <a:srgbClr val="000000"/>
                </a:solidFill>
                <a:latin typeface="Aileron Light"/>
              </a:rPr>
              <a:t>yapabileceği üzerinde konuşun. Birlikte bir plan hazırlayın. </a:t>
            </a:r>
          </a:p>
          <a:p>
            <a:pPr marL="647694" lvl="1" indent="-323847">
              <a:lnSpc>
                <a:spcPts val="5999"/>
              </a:lnSpc>
              <a:buFont typeface="Arial"/>
              <a:buChar char="•"/>
            </a:pPr>
            <a:r>
              <a:rPr lang="en-US" sz="2999">
                <a:solidFill>
                  <a:srgbClr val="000000"/>
                </a:solidFill>
                <a:latin typeface="Aileron Light"/>
              </a:rPr>
              <a:t>Çocuğunuzun, zorbalık durumuna tanık olduğunda bir yetişkine (öğretmenine) bunu haber vermesinin önemli bir yardım olduğunu söyleyin. </a:t>
            </a:r>
          </a:p>
          <a:p>
            <a:pPr marL="647694" lvl="1" indent="-323847">
              <a:lnSpc>
                <a:spcPts val="5999"/>
              </a:lnSpc>
              <a:buFont typeface="Arial"/>
              <a:buChar char="•"/>
            </a:pPr>
            <a:r>
              <a:rPr lang="en-US" sz="2999">
                <a:solidFill>
                  <a:srgbClr val="000000"/>
                </a:solidFill>
                <a:latin typeface="Aileron Light"/>
              </a:rPr>
              <a:t>Çocuğunuzu, zorbalığa maruz kalan öğrenciye karşı destekleyici ve nazik olmaya teşvik edin. Onun neler hissedebileceği üzerinde konuşun.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grpSp>
        <p:nvGrpSpPr>
          <p:cNvPr id="3" name="Group 3"/>
          <p:cNvGrpSpPr/>
          <p:nvPr/>
        </p:nvGrpSpPr>
        <p:grpSpPr>
          <a:xfrm>
            <a:off x="1684692" y="4727867"/>
            <a:ext cx="4526784" cy="3880238"/>
            <a:chOff x="0" y="0"/>
            <a:chExt cx="1260214" cy="1080221"/>
          </a:xfrm>
        </p:grpSpPr>
        <p:sp>
          <p:nvSpPr>
            <p:cNvPr id="4" name="Freeform 4"/>
            <p:cNvSpPr/>
            <p:nvPr/>
          </p:nvSpPr>
          <p:spPr>
            <a:xfrm>
              <a:off x="0" y="0"/>
              <a:ext cx="1260214" cy="1080221"/>
            </a:xfrm>
            <a:custGeom>
              <a:avLst/>
              <a:gdLst/>
              <a:ahLst/>
              <a:cxnLst/>
              <a:rect l="l" t="t" r="r" b="b"/>
              <a:pathLst>
                <a:path w="1260214" h="1080221">
                  <a:moveTo>
                    <a:pt x="0" y="0"/>
                  </a:moveTo>
                  <a:lnTo>
                    <a:pt x="1260214" y="0"/>
                  </a:lnTo>
                  <a:lnTo>
                    <a:pt x="1260214" y="1080221"/>
                  </a:lnTo>
                  <a:lnTo>
                    <a:pt x="0" y="1080221"/>
                  </a:lnTo>
                  <a:close/>
                </a:path>
              </a:pathLst>
            </a:custGeom>
            <a:solidFill>
              <a:srgbClr val="2E6E80"/>
            </a:solidFill>
          </p:spPr>
        </p:sp>
        <p:sp>
          <p:nvSpPr>
            <p:cNvPr id="5" name="TextBox 5"/>
            <p:cNvSpPr txBox="1"/>
            <p:nvPr/>
          </p:nvSpPr>
          <p:spPr>
            <a:xfrm>
              <a:off x="0" y="-38100"/>
              <a:ext cx="1260214" cy="111832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375288" y="154900"/>
            <a:ext cx="12740685" cy="1127760"/>
          </a:xfrm>
          <a:prstGeom prst="rect">
            <a:avLst/>
          </a:prstGeom>
        </p:spPr>
        <p:txBody>
          <a:bodyPr lIns="0" tIns="0" rIns="0" bIns="0" rtlCol="0" anchor="t">
            <a:spAutoFit/>
          </a:bodyPr>
          <a:lstStyle/>
          <a:p>
            <a:pPr algn="ctr">
              <a:lnSpc>
                <a:spcPts val="9240"/>
              </a:lnSpc>
            </a:pPr>
            <a:r>
              <a:rPr lang="en-US" sz="6600">
                <a:solidFill>
                  <a:srgbClr val="000000"/>
                </a:solidFill>
                <a:latin typeface="Aileron Heavy"/>
              </a:rPr>
              <a:t>Anne-Babalara Genel Öneriler</a:t>
            </a:r>
          </a:p>
        </p:txBody>
      </p:sp>
      <p:sp>
        <p:nvSpPr>
          <p:cNvPr id="7" name="AutoShape 7"/>
          <p:cNvSpPr/>
          <p:nvPr/>
        </p:nvSpPr>
        <p:spPr>
          <a:xfrm flipV="1">
            <a:off x="1616143" y="1897194"/>
            <a:ext cx="14770540" cy="8429"/>
          </a:xfrm>
          <a:prstGeom prst="line">
            <a:avLst/>
          </a:prstGeom>
          <a:ln w="238125" cap="flat">
            <a:solidFill>
              <a:srgbClr val="EFA038"/>
            </a:solidFill>
            <a:prstDash val="solid"/>
            <a:headEnd type="none" w="sm" len="sm"/>
            <a:tailEnd type="none" w="sm" len="sm"/>
          </a:ln>
        </p:spPr>
      </p:sp>
      <p:grpSp>
        <p:nvGrpSpPr>
          <p:cNvPr id="8" name="Group 8"/>
          <p:cNvGrpSpPr/>
          <p:nvPr/>
        </p:nvGrpSpPr>
        <p:grpSpPr>
          <a:xfrm>
            <a:off x="6772330" y="4727867"/>
            <a:ext cx="4526784" cy="3880238"/>
            <a:chOff x="0" y="0"/>
            <a:chExt cx="1260214" cy="1080221"/>
          </a:xfrm>
        </p:grpSpPr>
        <p:sp>
          <p:nvSpPr>
            <p:cNvPr id="9" name="Freeform 9"/>
            <p:cNvSpPr/>
            <p:nvPr/>
          </p:nvSpPr>
          <p:spPr>
            <a:xfrm>
              <a:off x="0" y="0"/>
              <a:ext cx="1260214" cy="1080221"/>
            </a:xfrm>
            <a:custGeom>
              <a:avLst/>
              <a:gdLst/>
              <a:ahLst/>
              <a:cxnLst/>
              <a:rect l="l" t="t" r="r" b="b"/>
              <a:pathLst>
                <a:path w="1260214" h="1080221">
                  <a:moveTo>
                    <a:pt x="0" y="0"/>
                  </a:moveTo>
                  <a:lnTo>
                    <a:pt x="1260214" y="0"/>
                  </a:lnTo>
                  <a:lnTo>
                    <a:pt x="1260214" y="1080221"/>
                  </a:lnTo>
                  <a:lnTo>
                    <a:pt x="0" y="1080221"/>
                  </a:lnTo>
                  <a:close/>
                </a:path>
              </a:pathLst>
            </a:custGeom>
            <a:solidFill>
              <a:srgbClr val="2E6E80"/>
            </a:solidFill>
          </p:spPr>
        </p:sp>
        <p:sp>
          <p:nvSpPr>
            <p:cNvPr id="10" name="TextBox 10"/>
            <p:cNvSpPr txBox="1"/>
            <p:nvPr/>
          </p:nvSpPr>
          <p:spPr>
            <a:xfrm>
              <a:off x="0" y="-76200"/>
              <a:ext cx="1260214" cy="1156421"/>
            </a:xfrm>
            <a:prstGeom prst="rect">
              <a:avLst/>
            </a:prstGeom>
          </p:spPr>
          <p:txBody>
            <a:bodyPr lIns="50800" tIns="50800" rIns="50800" bIns="50800" rtlCol="0" anchor="ctr"/>
            <a:lstStyle/>
            <a:p>
              <a:pPr algn="ctr">
                <a:lnSpc>
                  <a:spcPts val="5599"/>
                </a:lnSpc>
              </a:pPr>
              <a:r>
                <a:rPr lang="en-US" sz="3999">
                  <a:solidFill>
                    <a:srgbClr val="FFFFFF"/>
                  </a:solidFill>
                  <a:latin typeface="Aileron Light"/>
                </a:rPr>
                <a:t>SAĞLIKLI İLETİŞİM</a:t>
              </a:r>
            </a:p>
          </p:txBody>
        </p:sp>
      </p:grpSp>
      <p:grpSp>
        <p:nvGrpSpPr>
          <p:cNvPr id="11" name="Group 11"/>
          <p:cNvGrpSpPr/>
          <p:nvPr/>
        </p:nvGrpSpPr>
        <p:grpSpPr>
          <a:xfrm>
            <a:off x="12060799" y="4727867"/>
            <a:ext cx="4526784" cy="3880238"/>
            <a:chOff x="0" y="0"/>
            <a:chExt cx="1260214" cy="1080221"/>
          </a:xfrm>
        </p:grpSpPr>
        <p:sp>
          <p:nvSpPr>
            <p:cNvPr id="12" name="Freeform 12"/>
            <p:cNvSpPr/>
            <p:nvPr/>
          </p:nvSpPr>
          <p:spPr>
            <a:xfrm>
              <a:off x="0" y="0"/>
              <a:ext cx="1260214" cy="1080221"/>
            </a:xfrm>
            <a:custGeom>
              <a:avLst/>
              <a:gdLst/>
              <a:ahLst/>
              <a:cxnLst/>
              <a:rect l="l" t="t" r="r" b="b"/>
              <a:pathLst>
                <a:path w="1260214" h="1080221">
                  <a:moveTo>
                    <a:pt x="0" y="0"/>
                  </a:moveTo>
                  <a:lnTo>
                    <a:pt x="1260214" y="0"/>
                  </a:lnTo>
                  <a:lnTo>
                    <a:pt x="1260214" y="1080221"/>
                  </a:lnTo>
                  <a:lnTo>
                    <a:pt x="0" y="1080221"/>
                  </a:lnTo>
                  <a:close/>
                </a:path>
              </a:pathLst>
            </a:custGeom>
            <a:solidFill>
              <a:srgbClr val="2E6E80"/>
            </a:solidFill>
          </p:spPr>
        </p:sp>
        <p:sp>
          <p:nvSpPr>
            <p:cNvPr id="13" name="TextBox 13"/>
            <p:cNvSpPr txBox="1"/>
            <p:nvPr/>
          </p:nvSpPr>
          <p:spPr>
            <a:xfrm>
              <a:off x="0" y="-38100"/>
              <a:ext cx="1260214" cy="1118321"/>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54" y="2443288"/>
            <a:ext cx="14702059" cy="1057275"/>
          </a:xfrm>
          <a:prstGeom prst="rect">
            <a:avLst/>
          </a:prstGeom>
        </p:spPr>
        <p:txBody>
          <a:bodyPr lIns="0" tIns="0" rIns="0" bIns="0" rtlCol="0" anchor="t">
            <a:spAutoFit/>
          </a:bodyPr>
          <a:lstStyle/>
          <a:p>
            <a:pPr algn="just">
              <a:lnSpc>
                <a:spcPts val="4200"/>
              </a:lnSpc>
            </a:pPr>
            <a:r>
              <a:rPr lang="en-US" sz="3000">
                <a:solidFill>
                  <a:srgbClr val="000000"/>
                </a:solidFill>
                <a:latin typeface="Aileron"/>
              </a:rPr>
              <a:t>Anne-babalar, bir yandan çocuklarının gelişimine katkıda bulunurken bir yandan da zorbalığının önlenmesini sağlayabilirler: </a:t>
            </a:r>
          </a:p>
        </p:txBody>
      </p:sp>
      <p:sp>
        <p:nvSpPr>
          <p:cNvPr id="15" name="TextBox 15"/>
          <p:cNvSpPr txBox="1"/>
          <p:nvPr/>
        </p:nvSpPr>
        <p:spPr>
          <a:xfrm>
            <a:off x="1684692" y="5854143"/>
            <a:ext cx="4526784" cy="138430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Aileron Light"/>
              </a:rPr>
              <a:t>OLUMLU ANNE-BABA TUTUMU</a:t>
            </a:r>
          </a:p>
        </p:txBody>
      </p:sp>
      <p:sp>
        <p:nvSpPr>
          <p:cNvPr id="16" name="TextBox 16"/>
          <p:cNvSpPr txBox="1"/>
          <p:nvPr/>
        </p:nvSpPr>
        <p:spPr>
          <a:xfrm>
            <a:off x="12060799" y="6284355"/>
            <a:ext cx="4526784" cy="138430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Aileron Light"/>
              </a:rPr>
              <a:t>OLUMLU ROL MODEL OLMA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Freeform 2"/>
          <p:cNvSpPr/>
          <p:nvPr/>
        </p:nvSpPr>
        <p:spPr>
          <a:xfrm rot="-10800000" flipV="1">
            <a:off x="15935464" y="-1391424"/>
            <a:ext cx="3150917" cy="6008725"/>
          </a:xfrm>
          <a:custGeom>
            <a:avLst/>
            <a:gdLst/>
            <a:ahLst/>
            <a:cxnLst/>
            <a:rect l="l" t="t" r="r" b="b"/>
            <a:pathLst>
              <a:path w="3150917" h="6008725">
                <a:moveTo>
                  <a:pt x="0" y="6008726"/>
                </a:moveTo>
                <a:lnTo>
                  <a:pt x="3150917" y="6008726"/>
                </a:lnTo>
                <a:lnTo>
                  <a:pt x="3150917" y="0"/>
                </a:lnTo>
                <a:lnTo>
                  <a:pt x="0" y="0"/>
                </a:lnTo>
                <a:lnTo>
                  <a:pt x="0" y="6008726"/>
                </a:lnTo>
                <a:close/>
              </a:path>
            </a:pathLst>
          </a:custGeom>
          <a:blipFill>
            <a:blip r:embed="rId2"/>
            <a:stretch>
              <a:fillRect l="-764376" t="-10648" r="-242807" b="-72239"/>
            </a:stretch>
          </a:blipFill>
        </p:spPr>
      </p:sp>
      <p:sp>
        <p:nvSpPr>
          <p:cNvPr id="3" name="Freeform 3"/>
          <p:cNvSpPr/>
          <p:nvPr/>
        </p:nvSpPr>
        <p:spPr>
          <a:xfrm>
            <a:off x="11122784" y="2513925"/>
            <a:ext cx="4812680" cy="5259150"/>
          </a:xfrm>
          <a:custGeom>
            <a:avLst/>
            <a:gdLst/>
            <a:ahLst/>
            <a:cxnLst/>
            <a:rect l="l" t="t" r="r" b="b"/>
            <a:pathLst>
              <a:path w="4812680" h="5259150">
                <a:moveTo>
                  <a:pt x="0" y="0"/>
                </a:moveTo>
                <a:lnTo>
                  <a:pt x="4812680" y="0"/>
                </a:lnTo>
                <a:lnTo>
                  <a:pt x="4812680" y="5259150"/>
                </a:lnTo>
                <a:lnTo>
                  <a:pt x="0" y="525915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946665" y="485179"/>
            <a:ext cx="14988799" cy="1038225"/>
          </a:xfrm>
          <a:prstGeom prst="rect">
            <a:avLst/>
          </a:prstGeom>
        </p:spPr>
        <p:txBody>
          <a:bodyPr lIns="0" tIns="0" rIns="0" bIns="0" rtlCol="0" anchor="t">
            <a:spAutoFit/>
          </a:bodyPr>
          <a:lstStyle/>
          <a:p>
            <a:pPr>
              <a:lnSpc>
                <a:spcPts val="8400"/>
              </a:lnSpc>
            </a:pPr>
            <a:r>
              <a:rPr lang="en-US" sz="6000">
                <a:solidFill>
                  <a:srgbClr val="FFFFFF"/>
                </a:solidFill>
                <a:latin typeface="Aileron Heavy"/>
              </a:rPr>
              <a:t>OLUMLU ANNE-BABA TUTUMLARI</a:t>
            </a:r>
          </a:p>
        </p:txBody>
      </p:sp>
      <p:sp>
        <p:nvSpPr>
          <p:cNvPr id="5" name="TextBox 5"/>
          <p:cNvSpPr txBox="1"/>
          <p:nvPr/>
        </p:nvSpPr>
        <p:spPr>
          <a:xfrm>
            <a:off x="601060" y="3102570"/>
            <a:ext cx="7093806" cy="4438653"/>
          </a:xfrm>
          <a:prstGeom prst="rect">
            <a:avLst/>
          </a:prstGeom>
        </p:spPr>
        <p:txBody>
          <a:bodyPr lIns="0" tIns="0" rIns="0" bIns="0" rtlCol="0" anchor="t">
            <a:spAutoFit/>
          </a:bodyPr>
          <a:lstStyle/>
          <a:p>
            <a:pPr marL="647694" lvl="1" indent="-323847">
              <a:lnSpc>
                <a:spcPts val="5999"/>
              </a:lnSpc>
              <a:buFont typeface="Arial"/>
              <a:buChar char="•"/>
            </a:pPr>
            <a:r>
              <a:rPr lang="en-US" sz="2999">
                <a:solidFill>
                  <a:srgbClr val="FFFFFF"/>
                </a:solidFill>
                <a:latin typeface="Aileron Light"/>
              </a:rPr>
              <a:t>Çocuğa sevgi ve ilgi gösterilmesi</a:t>
            </a:r>
          </a:p>
          <a:p>
            <a:pPr marL="647694" lvl="1" indent="-323847">
              <a:lnSpc>
                <a:spcPts val="5999"/>
              </a:lnSpc>
              <a:buFont typeface="Arial"/>
              <a:buChar char="•"/>
            </a:pPr>
            <a:r>
              <a:rPr lang="en-US" sz="2999">
                <a:solidFill>
                  <a:srgbClr val="FFFFFF"/>
                </a:solidFill>
                <a:latin typeface="Aileron Light"/>
              </a:rPr>
              <a:t>Ev içerisindeki kuralların net belirlenmesi ve tutarlı bir şekilde uygulanması</a:t>
            </a:r>
          </a:p>
          <a:p>
            <a:pPr marL="647694" lvl="1" indent="-323847">
              <a:lnSpc>
                <a:spcPts val="5999"/>
              </a:lnSpc>
              <a:buFont typeface="Arial"/>
              <a:buChar char="•"/>
            </a:pPr>
            <a:r>
              <a:rPr lang="en-US" sz="2999">
                <a:solidFill>
                  <a:srgbClr val="FFFFFF"/>
                </a:solidFill>
                <a:latin typeface="Aileron Light"/>
              </a:rPr>
              <a:t>Çocuğun bilgisayar, TV kullanımının denetlenmesi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TextBox 2"/>
          <p:cNvSpPr txBox="1"/>
          <p:nvPr/>
        </p:nvSpPr>
        <p:spPr>
          <a:xfrm>
            <a:off x="1259071" y="447675"/>
            <a:ext cx="14988799" cy="1038225"/>
          </a:xfrm>
          <a:prstGeom prst="rect">
            <a:avLst/>
          </a:prstGeom>
        </p:spPr>
        <p:txBody>
          <a:bodyPr lIns="0" tIns="0" rIns="0" bIns="0" rtlCol="0" anchor="t">
            <a:spAutoFit/>
          </a:bodyPr>
          <a:lstStyle/>
          <a:p>
            <a:pPr>
              <a:lnSpc>
                <a:spcPts val="8400"/>
              </a:lnSpc>
            </a:pPr>
            <a:r>
              <a:rPr lang="en-US" sz="6000">
                <a:solidFill>
                  <a:srgbClr val="FFFFFF"/>
                </a:solidFill>
                <a:latin typeface="Aileron Heavy"/>
              </a:rPr>
              <a:t>SAĞLIKLI İLETİŞİM</a:t>
            </a:r>
          </a:p>
        </p:txBody>
      </p:sp>
      <p:sp>
        <p:nvSpPr>
          <p:cNvPr id="3" name="Freeform 3"/>
          <p:cNvSpPr/>
          <p:nvPr/>
        </p:nvSpPr>
        <p:spPr>
          <a:xfrm rot="-10800000" flipV="1">
            <a:off x="15935464" y="-1391424"/>
            <a:ext cx="3150917" cy="6008725"/>
          </a:xfrm>
          <a:custGeom>
            <a:avLst/>
            <a:gdLst/>
            <a:ahLst/>
            <a:cxnLst/>
            <a:rect l="l" t="t" r="r" b="b"/>
            <a:pathLst>
              <a:path w="3150917" h="6008725">
                <a:moveTo>
                  <a:pt x="0" y="6008726"/>
                </a:moveTo>
                <a:lnTo>
                  <a:pt x="3150917" y="6008726"/>
                </a:lnTo>
                <a:lnTo>
                  <a:pt x="3150917" y="0"/>
                </a:lnTo>
                <a:lnTo>
                  <a:pt x="0" y="0"/>
                </a:lnTo>
                <a:lnTo>
                  <a:pt x="0" y="6008726"/>
                </a:lnTo>
                <a:close/>
              </a:path>
            </a:pathLst>
          </a:custGeom>
          <a:blipFill>
            <a:blip r:embed="rId2"/>
            <a:stretch>
              <a:fillRect l="-764376" t="-10648" r="-242807" b="-72239"/>
            </a:stretch>
          </a:blipFill>
        </p:spPr>
      </p:sp>
      <p:sp>
        <p:nvSpPr>
          <p:cNvPr id="4" name="Freeform 4"/>
          <p:cNvSpPr/>
          <p:nvPr/>
        </p:nvSpPr>
        <p:spPr>
          <a:xfrm>
            <a:off x="12892627" y="4508823"/>
            <a:ext cx="5395373" cy="5778177"/>
          </a:xfrm>
          <a:custGeom>
            <a:avLst/>
            <a:gdLst/>
            <a:ahLst/>
            <a:cxnLst/>
            <a:rect l="l" t="t" r="r" b="b"/>
            <a:pathLst>
              <a:path w="5395373" h="5778177">
                <a:moveTo>
                  <a:pt x="0" y="0"/>
                </a:moveTo>
                <a:lnTo>
                  <a:pt x="5395373" y="0"/>
                </a:lnTo>
                <a:lnTo>
                  <a:pt x="5395373" y="5778177"/>
                </a:lnTo>
                <a:lnTo>
                  <a:pt x="0" y="5778177"/>
                </a:lnTo>
                <a:lnTo>
                  <a:pt x="0" y="0"/>
                </a:lnTo>
                <a:close/>
              </a:path>
            </a:pathLst>
          </a:custGeom>
          <a:blipFill>
            <a:blip r:embed="rId3"/>
            <a:stretch>
              <a:fillRect/>
            </a:stretch>
          </a:blipFill>
        </p:spPr>
      </p:sp>
      <p:sp>
        <p:nvSpPr>
          <p:cNvPr id="5" name="TextBox 5"/>
          <p:cNvSpPr txBox="1"/>
          <p:nvPr/>
        </p:nvSpPr>
        <p:spPr>
          <a:xfrm>
            <a:off x="628194" y="1491847"/>
            <a:ext cx="8125276" cy="5263518"/>
          </a:xfrm>
          <a:prstGeom prst="rect">
            <a:avLst/>
          </a:prstGeom>
        </p:spPr>
        <p:txBody>
          <a:bodyPr lIns="0" tIns="0" rIns="0" bIns="0" rtlCol="0" anchor="t">
            <a:spAutoFit/>
          </a:bodyPr>
          <a:lstStyle/>
          <a:p>
            <a:pPr marL="647694" lvl="1" indent="-323847">
              <a:lnSpc>
                <a:spcPts val="6029"/>
              </a:lnSpc>
              <a:buFont typeface="Arial"/>
              <a:buChar char="•"/>
            </a:pPr>
            <a:r>
              <a:rPr lang="en-US" sz="2999">
                <a:solidFill>
                  <a:srgbClr val="FFFFFF"/>
                </a:solidFill>
                <a:latin typeface="Aileron Light"/>
              </a:rPr>
              <a:t>Çocuğun kendisini rahat ifade edebileceği bir aile ortamı yaratılması</a:t>
            </a:r>
          </a:p>
          <a:p>
            <a:pPr marL="647694" lvl="1" indent="-323847">
              <a:lnSpc>
                <a:spcPts val="6029"/>
              </a:lnSpc>
              <a:buFont typeface="Arial"/>
              <a:buChar char="•"/>
            </a:pPr>
            <a:r>
              <a:rPr lang="en-US" sz="2999">
                <a:solidFill>
                  <a:srgbClr val="FFFFFF"/>
                </a:solidFill>
                <a:latin typeface="Aileron Light"/>
              </a:rPr>
              <a:t>Günün nasıl geçti? Bugün okulda seni en mutlu eden şey neydi? Bugün seni üzen bir şey yaşadın mı, bu konuda neler yaptın? gibi sorularla sohbet edilerek çocuğun okul yaşamına dair bilgi alınması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58389" y="7903986"/>
            <a:ext cx="1296099" cy="1354314"/>
            <a:chOff x="0" y="0"/>
            <a:chExt cx="354711" cy="370643"/>
          </a:xfrm>
        </p:grpSpPr>
        <p:sp>
          <p:nvSpPr>
            <p:cNvPr id="3" name="Freeform 3"/>
            <p:cNvSpPr/>
            <p:nvPr/>
          </p:nvSpPr>
          <p:spPr>
            <a:xfrm>
              <a:off x="0" y="0"/>
              <a:ext cx="354711" cy="370643"/>
            </a:xfrm>
            <a:custGeom>
              <a:avLst/>
              <a:gdLst/>
              <a:ahLst/>
              <a:cxnLst/>
              <a:rect l="l" t="t" r="r" b="b"/>
              <a:pathLst>
                <a:path w="354711" h="370643">
                  <a:moveTo>
                    <a:pt x="0" y="0"/>
                  </a:moveTo>
                  <a:lnTo>
                    <a:pt x="354711" y="0"/>
                  </a:lnTo>
                  <a:lnTo>
                    <a:pt x="354711" y="370643"/>
                  </a:lnTo>
                  <a:lnTo>
                    <a:pt x="0" y="370643"/>
                  </a:lnTo>
                  <a:close/>
                </a:path>
              </a:pathLst>
            </a:custGeom>
            <a:solidFill>
              <a:srgbClr val="EFA038"/>
            </a:solidFill>
          </p:spPr>
        </p:sp>
        <p:sp>
          <p:nvSpPr>
            <p:cNvPr id="4" name="TextBox 4"/>
            <p:cNvSpPr txBox="1"/>
            <p:nvPr/>
          </p:nvSpPr>
          <p:spPr>
            <a:xfrm>
              <a:off x="0" y="-38100"/>
              <a:ext cx="354711" cy="4087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158389" y="3632098"/>
            <a:ext cx="1079073" cy="1150765"/>
            <a:chOff x="0" y="0"/>
            <a:chExt cx="295316" cy="314937"/>
          </a:xfrm>
        </p:grpSpPr>
        <p:sp>
          <p:nvSpPr>
            <p:cNvPr id="6" name="Freeform 6"/>
            <p:cNvSpPr/>
            <p:nvPr/>
          </p:nvSpPr>
          <p:spPr>
            <a:xfrm>
              <a:off x="0" y="0"/>
              <a:ext cx="295316" cy="314937"/>
            </a:xfrm>
            <a:custGeom>
              <a:avLst/>
              <a:gdLst/>
              <a:ahLst/>
              <a:cxnLst/>
              <a:rect l="l" t="t" r="r" b="b"/>
              <a:pathLst>
                <a:path w="295316" h="314937">
                  <a:moveTo>
                    <a:pt x="0" y="0"/>
                  </a:moveTo>
                  <a:lnTo>
                    <a:pt x="295316" y="0"/>
                  </a:lnTo>
                  <a:lnTo>
                    <a:pt x="295316" y="314937"/>
                  </a:lnTo>
                  <a:lnTo>
                    <a:pt x="0" y="314937"/>
                  </a:lnTo>
                  <a:close/>
                </a:path>
              </a:pathLst>
            </a:custGeom>
            <a:solidFill>
              <a:srgbClr val="2E6E80"/>
            </a:solidFill>
          </p:spPr>
        </p:sp>
        <p:sp>
          <p:nvSpPr>
            <p:cNvPr id="7" name="TextBox 7"/>
            <p:cNvSpPr txBox="1"/>
            <p:nvPr/>
          </p:nvSpPr>
          <p:spPr>
            <a:xfrm>
              <a:off x="0" y="-38100"/>
              <a:ext cx="295316" cy="35303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9350" y="699697"/>
            <a:ext cx="5705795" cy="3865411"/>
            <a:chOff x="0" y="0"/>
            <a:chExt cx="1561539" cy="1057870"/>
          </a:xfrm>
        </p:grpSpPr>
        <p:sp>
          <p:nvSpPr>
            <p:cNvPr id="9" name="Freeform 9"/>
            <p:cNvSpPr/>
            <p:nvPr/>
          </p:nvSpPr>
          <p:spPr>
            <a:xfrm>
              <a:off x="0" y="0"/>
              <a:ext cx="1561539" cy="1057870"/>
            </a:xfrm>
            <a:custGeom>
              <a:avLst/>
              <a:gdLst/>
              <a:ahLst/>
              <a:cxnLst/>
              <a:rect l="l" t="t" r="r" b="b"/>
              <a:pathLst>
                <a:path w="1561539" h="1057870">
                  <a:moveTo>
                    <a:pt x="0" y="0"/>
                  </a:moveTo>
                  <a:lnTo>
                    <a:pt x="1561539" y="0"/>
                  </a:lnTo>
                  <a:lnTo>
                    <a:pt x="1561539" y="1057870"/>
                  </a:lnTo>
                  <a:lnTo>
                    <a:pt x="0" y="1057870"/>
                  </a:lnTo>
                  <a:close/>
                </a:path>
              </a:pathLst>
            </a:custGeom>
            <a:solidFill>
              <a:srgbClr val="EFA038"/>
            </a:solidFill>
          </p:spPr>
        </p:sp>
        <p:sp>
          <p:nvSpPr>
            <p:cNvPr id="10" name="TextBox 10"/>
            <p:cNvSpPr txBox="1"/>
            <p:nvPr/>
          </p:nvSpPr>
          <p:spPr>
            <a:xfrm>
              <a:off x="0" y="-38100"/>
              <a:ext cx="1561539" cy="109597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07245" y="891138"/>
            <a:ext cx="4850004" cy="2544312"/>
            <a:chOff x="0" y="0"/>
            <a:chExt cx="6350000" cy="3331210"/>
          </a:xfrm>
        </p:grpSpPr>
        <p:sp>
          <p:nvSpPr>
            <p:cNvPr id="12" name="Freeform 12"/>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2"/>
              <a:stretch>
                <a:fillRect t="-1467" b="-1467"/>
              </a:stretch>
            </a:blipFill>
          </p:spPr>
        </p:sp>
      </p:grpSp>
      <p:grpSp>
        <p:nvGrpSpPr>
          <p:cNvPr id="13" name="Group 13"/>
          <p:cNvGrpSpPr/>
          <p:nvPr/>
        </p:nvGrpSpPr>
        <p:grpSpPr>
          <a:xfrm>
            <a:off x="379350" y="5961467"/>
            <a:ext cx="5858113" cy="3057697"/>
            <a:chOff x="0" y="0"/>
            <a:chExt cx="7810817" cy="4076930"/>
          </a:xfrm>
        </p:grpSpPr>
        <p:grpSp>
          <p:nvGrpSpPr>
            <p:cNvPr id="14" name="Group 14"/>
            <p:cNvGrpSpPr/>
            <p:nvPr/>
          </p:nvGrpSpPr>
          <p:grpSpPr>
            <a:xfrm>
              <a:off x="0" y="0"/>
              <a:ext cx="7810817" cy="4076930"/>
              <a:chOff x="0" y="0"/>
              <a:chExt cx="1661239" cy="867100"/>
            </a:xfrm>
          </p:grpSpPr>
          <p:sp>
            <p:nvSpPr>
              <p:cNvPr id="15" name="Freeform 15"/>
              <p:cNvSpPr/>
              <p:nvPr/>
            </p:nvSpPr>
            <p:spPr>
              <a:xfrm>
                <a:off x="0" y="0"/>
                <a:ext cx="1661239" cy="867100"/>
              </a:xfrm>
              <a:custGeom>
                <a:avLst/>
                <a:gdLst/>
                <a:ahLst/>
                <a:cxnLst/>
                <a:rect l="l" t="t" r="r" b="b"/>
                <a:pathLst>
                  <a:path w="1661239" h="867100">
                    <a:moveTo>
                      <a:pt x="0" y="0"/>
                    </a:moveTo>
                    <a:lnTo>
                      <a:pt x="1661239" y="0"/>
                    </a:lnTo>
                    <a:lnTo>
                      <a:pt x="1661239" y="867100"/>
                    </a:lnTo>
                    <a:lnTo>
                      <a:pt x="0" y="867100"/>
                    </a:lnTo>
                    <a:close/>
                  </a:path>
                </a:pathLst>
              </a:custGeom>
              <a:solidFill>
                <a:srgbClr val="2E6E80"/>
              </a:solidFill>
            </p:spPr>
          </p:sp>
          <p:sp>
            <p:nvSpPr>
              <p:cNvPr id="16" name="TextBox 16"/>
              <p:cNvSpPr txBox="1"/>
              <p:nvPr/>
            </p:nvSpPr>
            <p:spPr>
              <a:xfrm>
                <a:off x="0" y="-38100"/>
                <a:ext cx="1661239" cy="9052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703504" y="907280"/>
              <a:ext cx="5087938" cy="2442210"/>
            </a:xfrm>
            <a:custGeom>
              <a:avLst/>
              <a:gdLst/>
              <a:ahLst/>
              <a:cxnLst/>
              <a:rect l="l" t="t" r="r" b="b"/>
              <a:pathLst>
                <a:path w="5087938" h="2442210">
                  <a:moveTo>
                    <a:pt x="0" y="0"/>
                  </a:moveTo>
                  <a:lnTo>
                    <a:pt x="5087938" y="0"/>
                  </a:lnTo>
                  <a:lnTo>
                    <a:pt x="5087938" y="2442210"/>
                  </a:lnTo>
                  <a:lnTo>
                    <a:pt x="0" y="2442210"/>
                  </a:lnTo>
                  <a:lnTo>
                    <a:pt x="0" y="0"/>
                  </a:lnTo>
                  <a:close/>
                </a:path>
              </a:pathLst>
            </a:custGeom>
            <a:blipFill>
              <a:blip r:embed="rId3"/>
              <a:stretch>
                <a:fillRect/>
              </a:stretch>
            </a:blipFill>
          </p:spPr>
        </p:sp>
      </p:grpSp>
      <p:grpSp>
        <p:nvGrpSpPr>
          <p:cNvPr id="18" name="Group 18"/>
          <p:cNvGrpSpPr/>
          <p:nvPr/>
        </p:nvGrpSpPr>
        <p:grpSpPr>
          <a:xfrm>
            <a:off x="6454488" y="699697"/>
            <a:ext cx="12283778" cy="1496587"/>
            <a:chOff x="0" y="0"/>
            <a:chExt cx="16378371" cy="1995450"/>
          </a:xfrm>
        </p:grpSpPr>
        <p:sp>
          <p:nvSpPr>
            <p:cNvPr id="19" name="AutoShape 19"/>
            <p:cNvSpPr/>
            <p:nvPr/>
          </p:nvSpPr>
          <p:spPr>
            <a:xfrm>
              <a:off x="1465535" y="1836700"/>
              <a:ext cx="13403085" cy="0"/>
            </a:xfrm>
            <a:prstGeom prst="line">
              <a:avLst/>
            </a:prstGeom>
            <a:ln w="317500" cap="flat">
              <a:solidFill>
                <a:srgbClr val="2E6E80"/>
              </a:solidFill>
              <a:prstDash val="solid"/>
              <a:headEnd type="none" w="sm" len="sm"/>
              <a:tailEnd type="none" w="sm" len="sm"/>
            </a:ln>
          </p:spPr>
        </p:sp>
        <p:sp>
          <p:nvSpPr>
            <p:cNvPr id="20" name="TextBox 20"/>
            <p:cNvSpPr txBox="1"/>
            <p:nvPr/>
          </p:nvSpPr>
          <p:spPr>
            <a:xfrm>
              <a:off x="0" y="-123825"/>
              <a:ext cx="16378371" cy="1343025"/>
            </a:xfrm>
            <a:prstGeom prst="rect">
              <a:avLst/>
            </a:prstGeom>
          </p:spPr>
          <p:txBody>
            <a:bodyPr lIns="0" tIns="0" rIns="0" bIns="0" rtlCol="0" anchor="t">
              <a:spAutoFit/>
            </a:bodyPr>
            <a:lstStyle/>
            <a:p>
              <a:pPr algn="ctr">
                <a:lnSpc>
                  <a:spcPts val="8400"/>
                </a:lnSpc>
              </a:pPr>
              <a:r>
                <a:rPr lang="en-US" sz="6000">
                  <a:solidFill>
                    <a:srgbClr val="000000"/>
                  </a:solidFill>
                  <a:latin typeface="Aileron Heavy"/>
                </a:rPr>
                <a:t>AKRAN ZORBALIĞI NEDİR?</a:t>
              </a:r>
            </a:p>
          </p:txBody>
        </p:sp>
      </p:grpSp>
      <p:sp>
        <p:nvSpPr>
          <p:cNvPr id="21" name="TextBox 21"/>
          <p:cNvSpPr txBox="1"/>
          <p:nvPr/>
        </p:nvSpPr>
        <p:spPr>
          <a:xfrm>
            <a:off x="7720897" y="3203301"/>
            <a:ext cx="9750960" cy="3082925"/>
          </a:xfrm>
          <a:prstGeom prst="rect">
            <a:avLst/>
          </a:prstGeom>
        </p:spPr>
        <p:txBody>
          <a:bodyPr lIns="0" tIns="0" rIns="0" bIns="0" rtlCol="0" anchor="t">
            <a:spAutoFit/>
          </a:bodyPr>
          <a:lstStyle/>
          <a:p>
            <a:pPr algn="ctr">
              <a:lnSpc>
                <a:spcPts val="4900"/>
              </a:lnSpc>
              <a:spcBef>
                <a:spcPct val="0"/>
              </a:spcBef>
            </a:pPr>
            <a:r>
              <a:rPr lang="en-US" sz="3500">
                <a:solidFill>
                  <a:srgbClr val="000000"/>
                </a:solidFill>
                <a:latin typeface="Aileron Light"/>
              </a:rPr>
              <a:t>     Bir ya da birden çok öğrencinin kendilerinden daha </a:t>
            </a:r>
            <a:r>
              <a:rPr lang="en-US" sz="3500">
                <a:solidFill>
                  <a:srgbClr val="C74C34"/>
                </a:solidFill>
                <a:latin typeface="Aileron Bold"/>
              </a:rPr>
              <a:t>güçsüz</a:t>
            </a:r>
            <a:r>
              <a:rPr lang="en-US" sz="3500">
                <a:solidFill>
                  <a:srgbClr val="000000"/>
                </a:solidFill>
                <a:latin typeface="Aileron Light"/>
              </a:rPr>
              <a:t> öğrencileri </a:t>
            </a:r>
            <a:r>
              <a:rPr lang="en-US" sz="3500">
                <a:solidFill>
                  <a:srgbClr val="C74C34"/>
                </a:solidFill>
                <a:latin typeface="Aileron Bold"/>
              </a:rPr>
              <a:t>kasıtlı</a:t>
            </a:r>
            <a:r>
              <a:rPr lang="en-US" sz="3500">
                <a:solidFill>
                  <a:srgbClr val="000000"/>
                </a:solidFill>
                <a:latin typeface="Aileron Light"/>
              </a:rPr>
              <a:t> ve </a:t>
            </a:r>
            <a:r>
              <a:rPr lang="en-US" sz="3500">
                <a:solidFill>
                  <a:srgbClr val="C74C34"/>
                </a:solidFill>
                <a:latin typeface="Aileron Bold"/>
              </a:rPr>
              <a:t>sürekli</a:t>
            </a:r>
            <a:r>
              <a:rPr lang="en-US" sz="3500">
                <a:solidFill>
                  <a:srgbClr val="000000"/>
                </a:solidFill>
                <a:latin typeface="Aileron Light"/>
              </a:rPr>
              <a:t> rahatsız etmesiyle sonuçlanan ve kurbanın kendisini koruyamayacak durumda olduğu bir saldırganlık türüdür.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sp>
        <p:nvSpPr>
          <p:cNvPr id="2" name="TextBox 2"/>
          <p:cNvSpPr txBox="1"/>
          <p:nvPr/>
        </p:nvSpPr>
        <p:spPr>
          <a:xfrm>
            <a:off x="1950826" y="1273318"/>
            <a:ext cx="14988799" cy="1038225"/>
          </a:xfrm>
          <a:prstGeom prst="rect">
            <a:avLst/>
          </a:prstGeom>
        </p:spPr>
        <p:txBody>
          <a:bodyPr lIns="0" tIns="0" rIns="0" bIns="0" rtlCol="0" anchor="t">
            <a:spAutoFit/>
          </a:bodyPr>
          <a:lstStyle/>
          <a:p>
            <a:pPr>
              <a:lnSpc>
                <a:spcPts val="8400"/>
              </a:lnSpc>
            </a:pPr>
            <a:r>
              <a:rPr lang="en-US" sz="6000">
                <a:solidFill>
                  <a:srgbClr val="FFFFFF"/>
                </a:solidFill>
                <a:latin typeface="Aileron Heavy"/>
              </a:rPr>
              <a:t>OLUMLU ROL MODEL OLMA</a:t>
            </a:r>
          </a:p>
        </p:txBody>
      </p:sp>
      <p:sp>
        <p:nvSpPr>
          <p:cNvPr id="3" name="Freeform 3"/>
          <p:cNvSpPr/>
          <p:nvPr/>
        </p:nvSpPr>
        <p:spPr>
          <a:xfrm rot="-10800000" flipV="1">
            <a:off x="15935464" y="-1391424"/>
            <a:ext cx="3150917" cy="6008725"/>
          </a:xfrm>
          <a:custGeom>
            <a:avLst/>
            <a:gdLst/>
            <a:ahLst/>
            <a:cxnLst/>
            <a:rect l="l" t="t" r="r" b="b"/>
            <a:pathLst>
              <a:path w="3150917" h="6008725">
                <a:moveTo>
                  <a:pt x="0" y="6008726"/>
                </a:moveTo>
                <a:lnTo>
                  <a:pt x="3150917" y="6008726"/>
                </a:lnTo>
                <a:lnTo>
                  <a:pt x="3150917" y="0"/>
                </a:lnTo>
                <a:lnTo>
                  <a:pt x="0" y="0"/>
                </a:lnTo>
                <a:lnTo>
                  <a:pt x="0" y="6008726"/>
                </a:lnTo>
                <a:close/>
              </a:path>
            </a:pathLst>
          </a:custGeom>
          <a:blipFill>
            <a:blip r:embed="rId2"/>
            <a:stretch>
              <a:fillRect l="-764376" t="-10648" r="-242807" b="-72239"/>
            </a:stretch>
          </a:blipFill>
        </p:spPr>
      </p:sp>
      <p:sp>
        <p:nvSpPr>
          <p:cNvPr id="4" name="Freeform 4"/>
          <p:cNvSpPr/>
          <p:nvPr/>
        </p:nvSpPr>
        <p:spPr>
          <a:xfrm>
            <a:off x="13691502" y="5143500"/>
            <a:ext cx="4487924" cy="5114443"/>
          </a:xfrm>
          <a:custGeom>
            <a:avLst/>
            <a:gdLst/>
            <a:ahLst/>
            <a:cxnLst/>
            <a:rect l="l" t="t" r="r" b="b"/>
            <a:pathLst>
              <a:path w="4487924" h="5114443">
                <a:moveTo>
                  <a:pt x="0" y="0"/>
                </a:moveTo>
                <a:lnTo>
                  <a:pt x="4487924" y="0"/>
                </a:lnTo>
                <a:lnTo>
                  <a:pt x="4487924" y="5114443"/>
                </a:lnTo>
                <a:lnTo>
                  <a:pt x="0" y="5114443"/>
                </a:lnTo>
                <a:lnTo>
                  <a:pt x="0" y="0"/>
                </a:lnTo>
                <a:close/>
              </a:path>
            </a:pathLst>
          </a:custGeom>
          <a:blipFill>
            <a:blip r:embed="rId3"/>
            <a:stretch>
              <a:fillRect/>
            </a:stretch>
          </a:blipFill>
        </p:spPr>
      </p:sp>
      <p:sp>
        <p:nvSpPr>
          <p:cNvPr id="5" name="TextBox 5"/>
          <p:cNvSpPr txBox="1"/>
          <p:nvPr/>
        </p:nvSpPr>
        <p:spPr>
          <a:xfrm>
            <a:off x="490048" y="3101137"/>
            <a:ext cx="15757822" cy="1028701"/>
          </a:xfrm>
          <a:prstGeom prst="rect">
            <a:avLst/>
          </a:prstGeom>
        </p:spPr>
        <p:txBody>
          <a:bodyPr lIns="0" tIns="0" rIns="0" bIns="0" rtlCol="0" anchor="t">
            <a:spAutoFit/>
          </a:bodyPr>
          <a:lstStyle/>
          <a:p>
            <a:pPr marL="647694" lvl="1" indent="-323847">
              <a:lnSpc>
                <a:spcPts val="4199"/>
              </a:lnSpc>
              <a:buFont typeface="Arial"/>
              <a:buChar char="•"/>
            </a:pPr>
            <a:r>
              <a:rPr lang="en-US" sz="2999">
                <a:solidFill>
                  <a:srgbClr val="FFFFFF"/>
                </a:solidFill>
                <a:latin typeface="Aileron Light"/>
              </a:rPr>
              <a:t>Çocuklar anne-babalarının davranışlarını gözlemler ve taklit ederler. Kendi davranışlarınız ile çocuğunuza rol model olabilirsiniz.</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61138" b="-14587"/>
            </a:stretch>
          </a:blipFill>
        </p:spPr>
      </p:sp>
      <p:grpSp>
        <p:nvGrpSpPr>
          <p:cNvPr id="3" name="Group 3"/>
          <p:cNvGrpSpPr/>
          <p:nvPr/>
        </p:nvGrpSpPr>
        <p:grpSpPr>
          <a:xfrm rot="5400000">
            <a:off x="-635933" y="1183211"/>
            <a:ext cx="3858176" cy="1929088"/>
            <a:chOff x="0" y="0"/>
            <a:chExt cx="812800" cy="406400"/>
          </a:xfrm>
        </p:grpSpPr>
        <p:sp>
          <p:nvSpPr>
            <p:cNvPr id="4" name="Freeform 4"/>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5" name="TextBox 5"/>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6" name="Group 6"/>
          <p:cNvGrpSpPr/>
          <p:nvPr/>
        </p:nvGrpSpPr>
        <p:grpSpPr>
          <a:xfrm rot="-5400000">
            <a:off x="15083182" y="7133888"/>
            <a:ext cx="3823082" cy="1911541"/>
            <a:chOff x="0" y="0"/>
            <a:chExt cx="812800" cy="406400"/>
          </a:xfrm>
        </p:grpSpPr>
        <p:sp>
          <p:nvSpPr>
            <p:cNvPr id="7" name="Freeform 7"/>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2E6E80"/>
            </a:solidFill>
          </p:spPr>
        </p:sp>
        <p:sp>
          <p:nvSpPr>
            <p:cNvPr id="8" name="TextBox 8"/>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sp>
        <p:nvSpPr>
          <p:cNvPr id="9" name="TextBox 9"/>
          <p:cNvSpPr txBox="1"/>
          <p:nvPr/>
        </p:nvSpPr>
        <p:spPr>
          <a:xfrm>
            <a:off x="4204141" y="3413268"/>
            <a:ext cx="7715194" cy="1193800"/>
          </a:xfrm>
          <a:prstGeom prst="rect">
            <a:avLst/>
          </a:prstGeom>
        </p:spPr>
        <p:txBody>
          <a:bodyPr lIns="0" tIns="0" rIns="0" bIns="0" rtlCol="0" anchor="t">
            <a:spAutoFit/>
          </a:bodyPr>
          <a:lstStyle/>
          <a:p>
            <a:pPr algn="ctr">
              <a:lnSpc>
                <a:spcPts val="9799"/>
              </a:lnSpc>
              <a:spcBef>
                <a:spcPct val="0"/>
              </a:spcBef>
            </a:pPr>
            <a:r>
              <a:rPr lang="en-US" sz="6999">
                <a:solidFill>
                  <a:srgbClr val="000000"/>
                </a:solidFill>
                <a:latin typeface="Aileron Light"/>
              </a:rPr>
              <a:t>TEŞEKKÜRLER...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202" t="-14587" r="-40936"/>
            </a:stretch>
          </a:blipFill>
        </p:spPr>
      </p:sp>
      <p:grpSp>
        <p:nvGrpSpPr>
          <p:cNvPr id="3" name="Group 3"/>
          <p:cNvGrpSpPr/>
          <p:nvPr/>
        </p:nvGrpSpPr>
        <p:grpSpPr>
          <a:xfrm>
            <a:off x="8740379" y="7883050"/>
            <a:ext cx="1506854" cy="1660392"/>
            <a:chOff x="0" y="0"/>
            <a:chExt cx="396867" cy="437305"/>
          </a:xfrm>
        </p:grpSpPr>
        <p:sp>
          <p:nvSpPr>
            <p:cNvPr id="4" name="Freeform 4"/>
            <p:cNvSpPr/>
            <p:nvPr/>
          </p:nvSpPr>
          <p:spPr>
            <a:xfrm>
              <a:off x="0" y="0"/>
              <a:ext cx="396867" cy="437305"/>
            </a:xfrm>
            <a:custGeom>
              <a:avLst/>
              <a:gdLst/>
              <a:ahLst/>
              <a:cxnLst/>
              <a:rect l="l" t="t" r="r" b="b"/>
              <a:pathLst>
                <a:path w="396867" h="437305">
                  <a:moveTo>
                    <a:pt x="0" y="0"/>
                  </a:moveTo>
                  <a:lnTo>
                    <a:pt x="396867" y="0"/>
                  </a:lnTo>
                  <a:lnTo>
                    <a:pt x="396867" y="437305"/>
                  </a:lnTo>
                  <a:lnTo>
                    <a:pt x="0" y="437305"/>
                  </a:lnTo>
                  <a:close/>
                </a:path>
              </a:pathLst>
            </a:custGeom>
            <a:solidFill>
              <a:srgbClr val="EFA038"/>
            </a:solidFill>
          </p:spPr>
        </p:sp>
        <p:sp>
          <p:nvSpPr>
            <p:cNvPr id="5" name="TextBox 5"/>
            <p:cNvSpPr txBox="1"/>
            <p:nvPr/>
          </p:nvSpPr>
          <p:spPr>
            <a:xfrm>
              <a:off x="0" y="19050"/>
              <a:ext cx="396867" cy="418255"/>
            </a:xfrm>
            <a:prstGeom prst="rect">
              <a:avLst/>
            </a:prstGeom>
          </p:spPr>
          <p:txBody>
            <a:bodyPr lIns="50800" tIns="50800" rIns="50800" bIns="50800" rtlCol="0" anchor="ctr"/>
            <a:lstStyle/>
            <a:p>
              <a:pPr algn="ctr">
                <a:lnSpc>
                  <a:spcPts val="1869"/>
                </a:lnSpc>
              </a:pPr>
              <a:endParaRPr/>
            </a:p>
          </p:txBody>
        </p:sp>
      </p:grpSp>
      <p:grpSp>
        <p:nvGrpSpPr>
          <p:cNvPr id="6" name="Group 6"/>
          <p:cNvGrpSpPr/>
          <p:nvPr/>
        </p:nvGrpSpPr>
        <p:grpSpPr>
          <a:xfrm>
            <a:off x="9355668" y="1795748"/>
            <a:ext cx="7385159" cy="7121951"/>
            <a:chOff x="0" y="0"/>
            <a:chExt cx="1945062" cy="1875740"/>
          </a:xfrm>
        </p:grpSpPr>
        <p:sp>
          <p:nvSpPr>
            <p:cNvPr id="7" name="Freeform 7"/>
            <p:cNvSpPr/>
            <p:nvPr/>
          </p:nvSpPr>
          <p:spPr>
            <a:xfrm>
              <a:off x="0" y="0"/>
              <a:ext cx="1945062" cy="1875740"/>
            </a:xfrm>
            <a:custGeom>
              <a:avLst/>
              <a:gdLst/>
              <a:ahLst/>
              <a:cxnLst/>
              <a:rect l="l" t="t" r="r" b="b"/>
              <a:pathLst>
                <a:path w="1945062" h="1875740">
                  <a:moveTo>
                    <a:pt x="0" y="0"/>
                  </a:moveTo>
                  <a:lnTo>
                    <a:pt x="1945062" y="0"/>
                  </a:lnTo>
                  <a:lnTo>
                    <a:pt x="1945062" y="1875740"/>
                  </a:lnTo>
                  <a:lnTo>
                    <a:pt x="0" y="1875740"/>
                  </a:lnTo>
                  <a:close/>
                </a:path>
              </a:pathLst>
            </a:custGeom>
            <a:solidFill>
              <a:srgbClr val="2E6E80"/>
            </a:solidFill>
          </p:spPr>
        </p:sp>
        <p:sp>
          <p:nvSpPr>
            <p:cNvPr id="8" name="TextBox 8"/>
            <p:cNvSpPr txBox="1"/>
            <p:nvPr/>
          </p:nvSpPr>
          <p:spPr>
            <a:xfrm>
              <a:off x="0" y="19050"/>
              <a:ext cx="1945062" cy="1856690"/>
            </a:xfrm>
            <a:prstGeom prst="rect">
              <a:avLst/>
            </a:prstGeom>
          </p:spPr>
          <p:txBody>
            <a:bodyPr lIns="50800" tIns="50800" rIns="50800" bIns="50800" rtlCol="0" anchor="ctr"/>
            <a:lstStyle/>
            <a:p>
              <a:pPr algn="ctr">
                <a:lnSpc>
                  <a:spcPts val="1869"/>
                </a:lnSpc>
              </a:pPr>
              <a:endParaRPr/>
            </a:p>
          </p:txBody>
        </p:sp>
      </p:grpSp>
      <p:grpSp>
        <p:nvGrpSpPr>
          <p:cNvPr id="9" name="Group 9"/>
          <p:cNvGrpSpPr/>
          <p:nvPr/>
        </p:nvGrpSpPr>
        <p:grpSpPr>
          <a:xfrm rot="-5400000">
            <a:off x="6567424" y="-4162463"/>
            <a:ext cx="121688" cy="11479256"/>
            <a:chOff x="0" y="0"/>
            <a:chExt cx="32050" cy="3023343"/>
          </a:xfrm>
        </p:grpSpPr>
        <p:sp>
          <p:nvSpPr>
            <p:cNvPr id="10" name="Freeform 10"/>
            <p:cNvSpPr/>
            <p:nvPr/>
          </p:nvSpPr>
          <p:spPr>
            <a:xfrm>
              <a:off x="0" y="0"/>
              <a:ext cx="32050" cy="3023343"/>
            </a:xfrm>
            <a:custGeom>
              <a:avLst/>
              <a:gdLst/>
              <a:ahLst/>
              <a:cxnLst/>
              <a:rect l="l" t="t" r="r" b="b"/>
              <a:pathLst>
                <a:path w="32050" h="3023343">
                  <a:moveTo>
                    <a:pt x="0" y="0"/>
                  </a:moveTo>
                  <a:lnTo>
                    <a:pt x="32050" y="0"/>
                  </a:lnTo>
                  <a:lnTo>
                    <a:pt x="32050" y="3023343"/>
                  </a:lnTo>
                  <a:lnTo>
                    <a:pt x="0" y="3023343"/>
                  </a:lnTo>
                  <a:close/>
                </a:path>
              </a:pathLst>
            </a:custGeom>
            <a:solidFill>
              <a:srgbClr val="EFA038"/>
            </a:solidFill>
          </p:spPr>
        </p:sp>
        <p:sp>
          <p:nvSpPr>
            <p:cNvPr id="11" name="TextBox 11"/>
            <p:cNvSpPr txBox="1"/>
            <p:nvPr/>
          </p:nvSpPr>
          <p:spPr>
            <a:xfrm>
              <a:off x="0" y="19050"/>
              <a:ext cx="32050" cy="3004293"/>
            </a:xfrm>
            <a:prstGeom prst="rect">
              <a:avLst/>
            </a:prstGeom>
          </p:spPr>
          <p:txBody>
            <a:bodyPr lIns="50800" tIns="50800" rIns="50800" bIns="50800" rtlCol="0" anchor="ctr"/>
            <a:lstStyle/>
            <a:p>
              <a:pPr algn="ctr">
                <a:lnSpc>
                  <a:spcPts val="1869"/>
                </a:lnSpc>
              </a:pPr>
              <a:endParaRPr/>
            </a:p>
          </p:txBody>
        </p:sp>
      </p:grpSp>
      <p:grpSp>
        <p:nvGrpSpPr>
          <p:cNvPr id="12" name="Group 12"/>
          <p:cNvGrpSpPr/>
          <p:nvPr/>
        </p:nvGrpSpPr>
        <p:grpSpPr>
          <a:xfrm>
            <a:off x="16053202" y="1156909"/>
            <a:ext cx="1375250" cy="1353316"/>
            <a:chOff x="0" y="0"/>
            <a:chExt cx="362206" cy="356429"/>
          </a:xfrm>
        </p:grpSpPr>
        <p:sp>
          <p:nvSpPr>
            <p:cNvPr id="13" name="Freeform 13"/>
            <p:cNvSpPr/>
            <p:nvPr/>
          </p:nvSpPr>
          <p:spPr>
            <a:xfrm>
              <a:off x="0" y="0"/>
              <a:ext cx="362206" cy="356429"/>
            </a:xfrm>
            <a:custGeom>
              <a:avLst/>
              <a:gdLst/>
              <a:ahLst/>
              <a:cxnLst/>
              <a:rect l="l" t="t" r="r" b="b"/>
              <a:pathLst>
                <a:path w="362206" h="356429">
                  <a:moveTo>
                    <a:pt x="0" y="0"/>
                  </a:moveTo>
                  <a:lnTo>
                    <a:pt x="362206" y="0"/>
                  </a:lnTo>
                  <a:lnTo>
                    <a:pt x="362206" y="356429"/>
                  </a:lnTo>
                  <a:lnTo>
                    <a:pt x="0" y="356429"/>
                  </a:lnTo>
                  <a:close/>
                </a:path>
              </a:pathLst>
            </a:custGeom>
            <a:solidFill>
              <a:srgbClr val="EFA038"/>
            </a:solidFill>
          </p:spPr>
        </p:sp>
        <p:sp>
          <p:nvSpPr>
            <p:cNvPr id="14" name="TextBox 14"/>
            <p:cNvSpPr txBox="1"/>
            <p:nvPr/>
          </p:nvSpPr>
          <p:spPr>
            <a:xfrm>
              <a:off x="0" y="19050"/>
              <a:ext cx="362206" cy="337379"/>
            </a:xfrm>
            <a:prstGeom prst="rect">
              <a:avLst/>
            </a:prstGeom>
          </p:spPr>
          <p:txBody>
            <a:bodyPr lIns="50800" tIns="50800" rIns="50800" bIns="50800" rtlCol="0" anchor="ctr"/>
            <a:lstStyle/>
            <a:p>
              <a:pPr algn="ctr">
                <a:lnSpc>
                  <a:spcPts val="1869"/>
                </a:lnSpc>
              </a:pPr>
              <a:endParaRPr/>
            </a:p>
          </p:txBody>
        </p:sp>
      </p:grpSp>
      <p:sp>
        <p:nvSpPr>
          <p:cNvPr id="15" name="Freeform 15"/>
          <p:cNvSpPr/>
          <p:nvPr/>
        </p:nvSpPr>
        <p:spPr>
          <a:xfrm>
            <a:off x="10707629" y="3086100"/>
            <a:ext cx="4681236" cy="4114800"/>
          </a:xfrm>
          <a:custGeom>
            <a:avLst/>
            <a:gdLst/>
            <a:ahLst/>
            <a:cxnLst/>
            <a:rect l="l" t="t" r="r" b="b"/>
            <a:pathLst>
              <a:path w="4681236" h="4114800">
                <a:moveTo>
                  <a:pt x="0" y="0"/>
                </a:moveTo>
                <a:lnTo>
                  <a:pt x="4681236" y="0"/>
                </a:lnTo>
                <a:lnTo>
                  <a:pt x="468123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TextBox 16"/>
          <p:cNvSpPr txBox="1"/>
          <p:nvPr/>
        </p:nvSpPr>
        <p:spPr>
          <a:xfrm>
            <a:off x="888641" y="402908"/>
            <a:ext cx="14825604" cy="1038225"/>
          </a:xfrm>
          <a:prstGeom prst="rect">
            <a:avLst/>
          </a:prstGeom>
        </p:spPr>
        <p:txBody>
          <a:bodyPr lIns="0" tIns="0" rIns="0" bIns="0" rtlCol="0" anchor="t">
            <a:spAutoFit/>
          </a:bodyPr>
          <a:lstStyle/>
          <a:p>
            <a:pPr>
              <a:lnSpc>
                <a:spcPts val="8400"/>
              </a:lnSpc>
            </a:pPr>
            <a:r>
              <a:rPr lang="en-US" sz="6000">
                <a:solidFill>
                  <a:srgbClr val="000000"/>
                </a:solidFill>
                <a:latin typeface="Aileron Heavy"/>
              </a:rPr>
              <a:t>AKRAN ZORBALIĞININ YAYGINLIĞI</a:t>
            </a:r>
          </a:p>
        </p:txBody>
      </p:sp>
      <p:sp>
        <p:nvSpPr>
          <p:cNvPr id="17" name="TextBox 17"/>
          <p:cNvSpPr txBox="1"/>
          <p:nvPr/>
        </p:nvSpPr>
        <p:spPr>
          <a:xfrm>
            <a:off x="347592" y="2046129"/>
            <a:ext cx="7847885" cy="828675"/>
          </a:xfrm>
          <a:prstGeom prst="rect">
            <a:avLst/>
          </a:prstGeom>
        </p:spPr>
        <p:txBody>
          <a:bodyPr lIns="0" tIns="0" rIns="0" bIns="0" rtlCol="0" anchor="t">
            <a:spAutoFit/>
          </a:bodyPr>
          <a:lstStyle/>
          <a:p>
            <a:pPr marL="647695" lvl="1" indent="-323848" algn="just">
              <a:lnSpc>
                <a:spcPts val="3299"/>
              </a:lnSpc>
              <a:buFont typeface="Arial"/>
              <a:buChar char="•"/>
            </a:pPr>
            <a:r>
              <a:rPr lang="en-US" sz="2999" spc="119">
                <a:solidFill>
                  <a:srgbClr val="000000"/>
                </a:solidFill>
                <a:latin typeface="Aileron"/>
              </a:rPr>
              <a:t>Akran zorbalığı okul öncesi dönemden itibaren gözlenmektedir.</a:t>
            </a:r>
          </a:p>
        </p:txBody>
      </p:sp>
      <p:sp>
        <p:nvSpPr>
          <p:cNvPr id="18" name="TextBox 18"/>
          <p:cNvSpPr txBox="1"/>
          <p:nvPr/>
        </p:nvSpPr>
        <p:spPr>
          <a:xfrm>
            <a:off x="347592" y="3562351"/>
            <a:ext cx="7381756" cy="419100"/>
          </a:xfrm>
          <a:prstGeom prst="rect">
            <a:avLst/>
          </a:prstGeom>
        </p:spPr>
        <p:txBody>
          <a:bodyPr lIns="0" tIns="0" rIns="0" bIns="0" rtlCol="0" anchor="t">
            <a:spAutoFit/>
          </a:bodyPr>
          <a:lstStyle/>
          <a:p>
            <a:pPr marL="647695" lvl="1" indent="-323848" algn="just">
              <a:lnSpc>
                <a:spcPts val="3299"/>
              </a:lnSpc>
              <a:buFont typeface="Arial"/>
              <a:buChar char="•"/>
            </a:pPr>
            <a:r>
              <a:rPr lang="en-US" sz="2999" spc="119">
                <a:solidFill>
                  <a:srgbClr val="000000"/>
                </a:solidFill>
                <a:latin typeface="Aileron"/>
              </a:rPr>
              <a:t>Eğitimin her kademesinde yaygındır.</a:t>
            </a:r>
          </a:p>
        </p:txBody>
      </p:sp>
      <p:sp>
        <p:nvSpPr>
          <p:cNvPr id="19" name="TextBox 19"/>
          <p:cNvSpPr txBox="1"/>
          <p:nvPr/>
        </p:nvSpPr>
        <p:spPr>
          <a:xfrm>
            <a:off x="347592" y="4834207"/>
            <a:ext cx="7711679" cy="2057400"/>
          </a:xfrm>
          <a:prstGeom prst="rect">
            <a:avLst/>
          </a:prstGeom>
        </p:spPr>
        <p:txBody>
          <a:bodyPr lIns="0" tIns="0" rIns="0" bIns="0" rtlCol="0" anchor="t">
            <a:spAutoFit/>
          </a:bodyPr>
          <a:lstStyle/>
          <a:p>
            <a:pPr marL="647695" lvl="1" indent="-323848" algn="just">
              <a:lnSpc>
                <a:spcPts val="3299"/>
              </a:lnSpc>
              <a:buFont typeface="Arial"/>
              <a:buChar char="•"/>
            </a:pPr>
            <a:r>
              <a:rPr lang="en-US" sz="2999" spc="119">
                <a:solidFill>
                  <a:srgbClr val="000000"/>
                </a:solidFill>
                <a:latin typeface="Aileron"/>
              </a:rPr>
              <a:t>Araştırmalar akran zorbalığının </a:t>
            </a:r>
            <a:r>
              <a:rPr lang="en-US" sz="2999" spc="119">
                <a:solidFill>
                  <a:srgbClr val="F42C2C"/>
                </a:solidFill>
                <a:latin typeface="Aileron"/>
              </a:rPr>
              <a:t>ilkokulun sonlarına doğru</a:t>
            </a:r>
            <a:r>
              <a:rPr lang="en-US" sz="2999" spc="119">
                <a:solidFill>
                  <a:srgbClr val="000000"/>
                </a:solidFill>
                <a:latin typeface="Aileron"/>
              </a:rPr>
              <a:t> arttığını, ortaokulda en üst seviyeye ulaştığını ve lisenin sonlarında ise azaldığını göstermektedir.</a:t>
            </a:r>
          </a:p>
        </p:txBody>
      </p:sp>
      <p:sp>
        <p:nvSpPr>
          <p:cNvPr id="20" name="TextBox 20"/>
          <p:cNvSpPr txBox="1"/>
          <p:nvPr/>
        </p:nvSpPr>
        <p:spPr>
          <a:xfrm>
            <a:off x="347592" y="7268629"/>
            <a:ext cx="8037743" cy="1238249"/>
          </a:xfrm>
          <a:prstGeom prst="rect">
            <a:avLst/>
          </a:prstGeom>
        </p:spPr>
        <p:txBody>
          <a:bodyPr lIns="0" tIns="0" rIns="0" bIns="0" rtlCol="0" anchor="t">
            <a:spAutoFit/>
          </a:bodyPr>
          <a:lstStyle/>
          <a:p>
            <a:pPr marL="647690" lvl="1" indent="-323845" algn="just">
              <a:lnSpc>
                <a:spcPts val="3299"/>
              </a:lnSpc>
              <a:buFont typeface="Arial"/>
              <a:buChar char="•"/>
            </a:pPr>
            <a:r>
              <a:rPr lang="en-US" sz="2999" spc="119">
                <a:solidFill>
                  <a:srgbClr val="000000"/>
                </a:solidFill>
                <a:latin typeface="Aileron"/>
              </a:rPr>
              <a:t>İlkokul düzeyinde yaklaşık olarak </a:t>
            </a:r>
            <a:r>
              <a:rPr lang="en-US" sz="2999" spc="119">
                <a:solidFill>
                  <a:srgbClr val="EB1D1D"/>
                </a:solidFill>
                <a:latin typeface="Aileron"/>
              </a:rPr>
              <a:t>her 3 çocuktan 1’inin</a:t>
            </a:r>
            <a:r>
              <a:rPr lang="en-US" sz="2999" spc="119">
                <a:solidFill>
                  <a:srgbClr val="000000"/>
                </a:solidFill>
                <a:latin typeface="Aileron"/>
              </a:rPr>
              <a:t> akran zorbalığına maruz kaldığı bulunmuştur.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38" r="-30986"/>
            </a:stretch>
          </a:blipFill>
        </p:spPr>
      </p:sp>
      <p:sp>
        <p:nvSpPr>
          <p:cNvPr id="3" name="Freeform 3"/>
          <p:cNvSpPr/>
          <p:nvPr/>
        </p:nvSpPr>
        <p:spPr>
          <a:xfrm flipH="1">
            <a:off x="-690460" y="-1580176"/>
            <a:ext cx="4452453" cy="8556356"/>
          </a:xfrm>
          <a:custGeom>
            <a:avLst/>
            <a:gdLst/>
            <a:ahLst/>
            <a:cxnLst/>
            <a:rect l="l" t="t" r="r" b="b"/>
            <a:pathLst>
              <a:path w="4452453" h="8556356">
                <a:moveTo>
                  <a:pt x="4452453" y="0"/>
                </a:moveTo>
                <a:lnTo>
                  <a:pt x="0" y="0"/>
                </a:lnTo>
                <a:lnTo>
                  <a:pt x="0" y="8556356"/>
                </a:lnTo>
                <a:lnTo>
                  <a:pt x="4452453" y="8556356"/>
                </a:lnTo>
                <a:lnTo>
                  <a:pt x="4452453" y="0"/>
                </a:lnTo>
                <a:close/>
              </a:path>
            </a:pathLst>
          </a:custGeom>
          <a:blipFill>
            <a:blip r:embed="rId3"/>
            <a:stretch>
              <a:fillRect/>
            </a:stretch>
          </a:blipFill>
        </p:spPr>
      </p:sp>
      <p:sp>
        <p:nvSpPr>
          <p:cNvPr id="4" name="Freeform 4"/>
          <p:cNvSpPr/>
          <p:nvPr/>
        </p:nvSpPr>
        <p:spPr>
          <a:xfrm rot="-10800000">
            <a:off x="15099123" y="5203330"/>
            <a:ext cx="4252774" cy="8109941"/>
          </a:xfrm>
          <a:custGeom>
            <a:avLst/>
            <a:gdLst/>
            <a:ahLst/>
            <a:cxnLst/>
            <a:rect l="l" t="t" r="r" b="b"/>
            <a:pathLst>
              <a:path w="4252774" h="8109941">
                <a:moveTo>
                  <a:pt x="0" y="0"/>
                </a:moveTo>
                <a:lnTo>
                  <a:pt x="4252774" y="0"/>
                </a:lnTo>
                <a:lnTo>
                  <a:pt x="4252774" y="8109940"/>
                </a:lnTo>
                <a:lnTo>
                  <a:pt x="0" y="8109940"/>
                </a:lnTo>
                <a:lnTo>
                  <a:pt x="0" y="0"/>
                </a:lnTo>
                <a:close/>
              </a:path>
            </a:pathLst>
          </a:custGeom>
          <a:blipFill>
            <a:blip r:embed="rId4"/>
            <a:stretch>
              <a:fillRect l="-764376" t="-10648" r="-242807" b="-72239"/>
            </a:stretch>
          </a:blipFill>
        </p:spPr>
      </p:sp>
      <p:sp>
        <p:nvSpPr>
          <p:cNvPr id="5" name="TextBox 5"/>
          <p:cNvSpPr txBox="1"/>
          <p:nvPr/>
        </p:nvSpPr>
        <p:spPr>
          <a:xfrm>
            <a:off x="7700755" y="8550335"/>
            <a:ext cx="2886489" cy="5238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ileron Bold"/>
              </a:rPr>
              <a:t>YEMEKHANE</a:t>
            </a:r>
          </a:p>
        </p:txBody>
      </p:sp>
      <p:sp>
        <p:nvSpPr>
          <p:cNvPr id="6" name="TextBox 6"/>
          <p:cNvSpPr txBox="1"/>
          <p:nvPr/>
        </p:nvSpPr>
        <p:spPr>
          <a:xfrm>
            <a:off x="4099888" y="6575251"/>
            <a:ext cx="2679386"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TUVALET</a:t>
            </a:r>
          </a:p>
        </p:txBody>
      </p:sp>
      <p:sp>
        <p:nvSpPr>
          <p:cNvPr id="7" name="TextBox 7"/>
          <p:cNvSpPr txBox="1"/>
          <p:nvPr/>
        </p:nvSpPr>
        <p:spPr>
          <a:xfrm>
            <a:off x="10587245" y="6799089"/>
            <a:ext cx="3823543"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OKUL BAHÇESİ</a:t>
            </a:r>
          </a:p>
        </p:txBody>
      </p:sp>
      <p:sp>
        <p:nvSpPr>
          <p:cNvPr id="8" name="Freeform 8"/>
          <p:cNvSpPr/>
          <p:nvPr/>
        </p:nvSpPr>
        <p:spPr>
          <a:xfrm>
            <a:off x="6244346" y="8234565"/>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2396490" y="4080441"/>
            <a:ext cx="1853506" cy="1380862"/>
          </a:xfrm>
          <a:custGeom>
            <a:avLst/>
            <a:gdLst/>
            <a:ahLst/>
            <a:cxnLst/>
            <a:rect l="l" t="t" r="r" b="b"/>
            <a:pathLst>
              <a:path w="1853506" h="1380862">
                <a:moveTo>
                  <a:pt x="0" y="0"/>
                </a:moveTo>
                <a:lnTo>
                  <a:pt x="1853506" y="0"/>
                </a:lnTo>
                <a:lnTo>
                  <a:pt x="1853506" y="1380862"/>
                </a:lnTo>
                <a:lnTo>
                  <a:pt x="0" y="13808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9131589" y="6325816"/>
            <a:ext cx="1702141" cy="1508523"/>
          </a:xfrm>
          <a:custGeom>
            <a:avLst/>
            <a:gdLst/>
            <a:ahLst/>
            <a:cxnLst/>
            <a:rect l="l" t="t" r="r" b="b"/>
            <a:pathLst>
              <a:path w="1702141" h="1508523">
                <a:moveTo>
                  <a:pt x="0" y="0"/>
                </a:moveTo>
                <a:lnTo>
                  <a:pt x="1702141" y="0"/>
                </a:lnTo>
                <a:lnTo>
                  <a:pt x="1702141" y="1508522"/>
                </a:lnTo>
                <a:lnTo>
                  <a:pt x="0" y="150852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1916309" y="1756386"/>
            <a:ext cx="2311756" cy="1751155"/>
          </a:xfrm>
          <a:custGeom>
            <a:avLst/>
            <a:gdLst/>
            <a:ahLst/>
            <a:cxnLst/>
            <a:rect l="l" t="t" r="r" b="b"/>
            <a:pathLst>
              <a:path w="2311756" h="1751155">
                <a:moveTo>
                  <a:pt x="0" y="0"/>
                </a:moveTo>
                <a:lnTo>
                  <a:pt x="2311756" y="0"/>
                </a:lnTo>
                <a:lnTo>
                  <a:pt x="2311756" y="1751155"/>
                </a:lnTo>
                <a:lnTo>
                  <a:pt x="0" y="175115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2" name="Freeform 12"/>
          <p:cNvSpPr/>
          <p:nvPr/>
        </p:nvSpPr>
        <p:spPr>
          <a:xfrm>
            <a:off x="8972399" y="4080441"/>
            <a:ext cx="1861331" cy="1179619"/>
          </a:xfrm>
          <a:custGeom>
            <a:avLst/>
            <a:gdLst/>
            <a:ahLst/>
            <a:cxnLst/>
            <a:rect l="l" t="t" r="r" b="b"/>
            <a:pathLst>
              <a:path w="1861331" h="1179619">
                <a:moveTo>
                  <a:pt x="0" y="0"/>
                </a:moveTo>
                <a:lnTo>
                  <a:pt x="1861331" y="0"/>
                </a:lnTo>
                <a:lnTo>
                  <a:pt x="1861331" y="1179619"/>
                </a:lnTo>
                <a:lnTo>
                  <a:pt x="0" y="117961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13" name="Group 13"/>
          <p:cNvGrpSpPr/>
          <p:nvPr/>
        </p:nvGrpSpPr>
        <p:grpSpPr>
          <a:xfrm>
            <a:off x="5743816" y="7810151"/>
            <a:ext cx="2070918" cy="207091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5"/>
              <a:stretch>
                <a:fillRect r="-125988"/>
              </a:stretch>
            </a:blipFill>
          </p:spPr>
        </p:sp>
      </p:grpSp>
      <p:sp>
        <p:nvSpPr>
          <p:cNvPr id="15" name="Freeform 15"/>
          <p:cNvSpPr/>
          <p:nvPr/>
        </p:nvSpPr>
        <p:spPr>
          <a:xfrm>
            <a:off x="2586821" y="6017975"/>
            <a:ext cx="1513067" cy="1676529"/>
          </a:xfrm>
          <a:custGeom>
            <a:avLst/>
            <a:gdLst/>
            <a:ahLst/>
            <a:cxnLst/>
            <a:rect l="l" t="t" r="r" b="b"/>
            <a:pathLst>
              <a:path w="1513067" h="1676529">
                <a:moveTo>
                  <a:pt x="0" y="0"/>
                </a:moveTo>
                <a:lnTo>
                  <a:pt x="1513067" y="0"/>
                </a:lnTo>
                <a:lnTo>
                  <a:pt x="1513067" y="1676528"/>
                </a:lnTo>
                <a:lnTo>
                  <a:pt x="0" y="1676528"/>
                </a:lnTo>
                <a:lnTo>
                  <a:pt x="0" y="0"/>
                </a:lnTo>
                <a:close/>
              </a:path>
            </a:pathLst>
          </a:custGeom>
          <a:blipFill>
            <a:blip r:embed="rId16"/>
            <a:stretch>
              <a:fillRect/>
            </a:stretch>
          </a:blipFill>
        </p:spPr>
      </p:sp>
      <p:sp>
        <p:nvSpPr>
          <p:cNvPr id="16" name="TextBox 16"/>
          <p:cNvSpPr txBox="1"/>
          <p:nvPr/>
        </p:nvSpPr>
        <p:spPr>
          <a:xfrm>
            <a:off x="1916309" y="487393"/>
            <a:ext cx="14455382" cy="923925"/>
          </a:xfrm>
          <a:prstGeom prst="rect">
            <a:avLst/>
          </a:prstGeom>
        </p:spPr>
        <p:txBody>
          <a:bodyPr lIns="0" tIns="0" rIns="0" bIns="0" rtlCol="0" anchor="t">
            <a:spAutoFit/>
          </a:bodyPr>
          <a:lstStyle/>
          <a:p>
            <a:pPr algn="ctr">
              <a:lnSpc>
                <a:spcPts val="7200"/>
              </a:lnSpc>
            </a:pPr>
            <a:r>
              <a:rPr lang="en-US" sz="6000">
                <a:solidFill>
                  <a:srgbClr val="030303"/>
                </a:solidFill>
                <a:latin typeface="Aileron Heavy"/>
              </a:rPr>
              <a:t>ZORBALIK NERELERDE GÖRÜLÜR?</a:t>
            </a:r>
          </a:p>
        </p:txBody>
      </p:sp>
      <p:sp>
        <p:nvSpPr>
          <p:cNvPr id="17" name="TextBox 17"/>
          <p:cNvSpPr txBox="1"/>
          <p:nvPr/>
        </p:nvSpPr>
        <p:spPr>
          <a:xfrm>
            <a:off x="3323243" y="2355737"/>
            <a:ext cx="3355097"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SINIF</a:t>
            </a:r>
          </a:p>
        </p:txBody>
      </p:sp>
      <p:sp>
        <p:nvSpPr>
          <p:cNvPr id="18" name="TextBox 18"/>
          <p:cNvSpPr txBox="1"/>
          <p:nvPr/>
        </p:nvSpPr>
        <p:spPr>
          <a:xfrm>
            <a:off x="10833730" y="2336688"/>
            <a:ext cx="2343361" cy="5238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ileron Bold"/>
              </a:rPr>
              <a:t>KORİDOR</a:t>
            </a:r>
          </a:p>
        </p:txBody>
      </p:sp>
      <p:sp>
        <p:nvSpPr>
          <p:cNvPr id="19" name="TextBox 19"/>
          <p:cNvSpPr txBox="1"/>
          <p:nvPr/>
        </p:nvSpPr>
        <p:spPr>
          <a:xfrm>
            <a:off x="3761993" y="4440991"/>
            <a:ext cx="2864174" cy="5238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ileron Bold"/>
              </a:rPr>
              <a:t>KANTİN</a:t>
            </a:r>
          </a:p>
        </p:txBody>
      </p:sp>
      <p:sp>
        <p:nvSpPr>
          <p:cNvPr id="20" name="TextBox 20"/>
          <p:cNvSpPr txBox="1"/>
          <p:nvPr/>
        </p:nvSpPr>
        <p:spPr>
          <a:xfrm>
            <a:off x="10222685" y="4389263"/>
            <a:ext cx="6773651" cy="5048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ileron Bold"/>
              </a:rPr>
              <a:t>OKUL SERVİSİ VE OKUL YOLU</a:t>
            </a:r>
          </a:p>
        </p:txBody>
      </p:sp>
      <p:sp>
        <p:nvSpPr>
          <p:cNvPr id="21" name="Freeform 21"/>
          <p:cNvSpPr/>
          <p:nvPr/>
        </p:nvSpPr>
        <p:spPr>
          <a:xfrm>
            <a:off x="8983725" y="1994171"/>
            <a:ext cx="1838680" cy="1275585"/>
          </a:xfrm>
          <a:custGeom>
            <a:avLst/>
            <a:gdLst/>
            <a:ahLst/>
            <a:cxnLst/>
            <a:rect l="l" t="t" r="r" b="b"/>
            <a:pathLst>
              <a:path w="1838680" h="1275585">
                <a:moveTo>
                  <a:pt x="0" y="0"/>
                </a:moveTo>
                <a:lnTo>
                  <a:pt x="1838680" y="0"/>
                </a:lnTo>
                <a:lnTo>
                  <a:pt x="1838680" y="1275584"/>
                </a:lnTo>
                <a:lnTo>
                  <a:pt x="0" y="1275584"/>
                </a:lnTo>
                <a:lnTo>
                  <a:pt x="0" y="0"/>
                </a:lnTo>
                <a:close/>
              </a:path>
            </a:pathLst>
          </a:custGeom>
          <a:blipFill>
            <a:blip r:embed="rId17"/>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38" r="-30986"/>
            </a:stretch>
          </a:blipFill>
        </p:spPr>
      </p:sp>
      <p:sp>
        <p:nvSpPr>
          <p:cNvPr id="3" name="Freeform 3"/>
          <p:cNvSpPr/>
          <p:nvPr/>
        </p:nvSpPr>
        <p:spPr>
          <a:xfrm rot="5400000">
            <a:off x="-337733" y="3494616"/>
            <a:ext cx="7315200" cy="3929653"/>
          </a:xfrm>
          <a:custGeom>
            <a:avLst/>
            <a:gdLst/>
            <a:ahLst/>
            <a:cxnLst/>
            <a:rect l="l" t="t" r="r" b="b"/>
            <a:pathLst>
              <a:path w="7315200" h="3929653">
                <a:moveTo>
                  <a:pt x="0" y="0"/>
                </a:moveTo>
                <a:lnTo>
                  <a:pt x="7315200" y="0"/>
                </a:lnTo>
                <a:lnTo>
                  <a:pt x="7315200" y="3929653"/>
                </a:lnTo>
                <a:lnTo>
                  <a:pt x="0" y="39296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2851763" y="1801842"/>
            <a:ext cx="1222090" cy="1222090"/>
          </a:xfrm>
          <a:custGeom>
            <a:avLst/>
            <a:gdLst/>
            <a:ahLst/>
            <a:cxnLst/>
            <a:rect l="l" t="t" r="r" b="b"/>
            <a:pathLst>
              <a:path w="1222090" h="1222090">
                <a:moveTo>
                  <a:pt x="0" y="0"/>
                </a:moveTo>
                <a:lnTo>
                  <a:pt x="1222089" y="0"/>
                </a:lnTo>
                <a:lnTo>
                  <a:pt x="1222089" y="1222090"/>
                </a:lnTo>
                <a:lnTo>
                  <a:pt x="0" y="12220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804250" y="6293559"/>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4073852" y="4148235"/>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2708822" y="8089133"/>
            <a:ext cx="1222090" cy="1222090"/>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5448342" y="3950036"/>
            <a:ext cx="7315200" cy="1618488"/>
          </a:xfrm>
          <a:custGeom>
            <a:avLst/>
            <a:gdLst/>
            <a:ahLst/>
            <a:cxnLst/>
            <a:rect l="l" t="t" r="r" b="b"/>
            <a:pathLst>
              <a:path w="7315200" h="1618488">
                <a:moveTo>
                  <a:pt x="0" y="0"/>
                </a:moveTo>
                <a:lnTo>
                  <a:pt x="7315200" y="0"/>
                </a:lnTo>
                <a:lnTo>
                  <a:pt x="7315200" y="1618488"/>
                </a:lnTo>
                <a:lnTo>
                  <a:pt x="0" y="16184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4073852" y="8222814"/>
            <a:ext cx="7315200" cy="1618488"/>
          </a:xfrm>
          <a:custGeom>
            <a:avLst/>
            <a:gdLst/>
            <a:ahLst/>
            <a:cxnLst/>
            <a:rect l="l" t="t" r="r" b="b"/>
            <a:pathLst>
              <a:path w="7315200" h="1618488">
                <a:moveTo>
                  <a:pt x="0" y="0"/>
                </a:moveTo>
                <a:lnTo>
                  <a:pt x="7315200" y="0"/>
                </a:lnTo>
                <a:lnTo>
                  <a:pt x="7315200" y="1618488"/>
                </a:lnTo>
                <a:lnTo>
                  <a:pt x="0" y="16184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4238604" y="1622628"/>
            <a:ext cx="6844765" cy="1580519"/>
          </a:xfrm>
          <a:custGeom>
            <a:avLst/>
            <a:gdLst/>
            <a:ahLst/>
            <a:cxnLst/>
            <a:rect l="l" t="t" r="r" b="b"/>
            <a:pathLst>
              <a:path w="6844765" h="1580519">
                <a:moveTo>
                  <a:pt x="0" y="0"/>
                </a:moveTo>
                <a:lnTo>
                  <a:pt x="6844765" y="0"/>
                </a:lnTo>
                <a:lnTo>
                  <a:pt x="6844765" y="1580519"/>
                </a:lnTo>
                <a:lnTo>
                  <a:pt x="0" y="158051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5448342" y="6293559"/>
            <a:ext cx="7033245" cy="1624040"/>
          </a:xfrm>
          <a:custGeom>
            <a:avLst/>
            <a:gdLst/>
            <a:ahLst/>
            <a:cxnLst/>
            <a:rect l="l" t="t" r="r" b="b"/>
            <a:pathLst>
              <a:path w="7033245" h="1624040">
                <a:moveTo>
                  <a:pt x="0" y="0"/>
                </a:moveTo>
                <a:lnTo>
                  <a:pt x="7033246" y="0"/>
                </a:lnTo>
                <a:lnTo>
                  <a:pt x="7033246" y="1624040"/>
                </a:lnTo>
                <a:lnTo>
                  <a:pt x="0" y="162404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TextBox 12"/>
          <p:cNvSpPr txBox="1"/>
          <p:nvPr/>
        </p:nvSpPr>
        <p:spPr>
          <a:xfrm>
            <a:off x="1198838" y="106883"/>
            <a:ext cx="14605417" cy="1153795"/>
          </a:xfrm>
          <a:prstGeom prst="rect">
            <a:avLst/>
          </a:prstGeom>
        </p:spPr>
        <p:txBody>
          <a:bodyPr lIns="0" tIns="0" rIns="0" bIns="0" rtlCol="0" anchor="t">
            <a:spAutoFit/>
          </a:bodyPr>
          <a:lstStyle/>
          <a:p>
            <a:pPr algn="ctr">
              <a:lnSpc>
                <a:spcPts val="9379"/>
              </a:lnSpc>
              <a:spcBef>
                <a:spcPct val="0"/>
              </a:spcBef>
            </a:pPr>
            <a:r>
              <a:rPr lang="en-US" sz="6699">
                <a:solidFill>
                  <a:srgbClr val="000000"/>
                </a:solidFill>
                <a:latin typeface="Aileron Bold"/>
              </a:rPr>
              <a:t> ZORBALIĞIN TÜRLERİ</a:t>
            </a:r>
          </a:p>
        </p:txBody>
      </p:sp>
      <p:sp>
        <p:nvSpPr>
          <p:cNvPr id="13" name="TextBox 13"/>
          <p:cNvSpPr txBox="1"/>
          <p:nvPr/>
        </p:nvSpPr>
        <p:spPr>
          <a:xfrm>
            <a:off x="3768169" y="2081099"/>
            <a:ext cx="7315200" cy="596901"/>
          </a:xfrm>
          <a:prstGeom prst="rect">
            <a:avLst/>
          </a:prstGeom>
        </p:spPr>
        <p:txBody>
          <a:bodyPr lIns="0" tIns="0" rIns="0" bIns="0" rtlCol="0" anchor="t">
            <a:spAutoFit/>
          </a:bodyPr>
          <a:lstStyle/>
          <a:p>
            <a:pPr algn="ctr">
              <a:lnSpc>
                <a:spcPts val="4899"/>
              </a:lnSpc>
              <a:spcBef>
                <a:spcPct val="0"/>
              </a:spcBef>
            </a:pPr>
            <a:r>
              <a:rPr lang="en-US" sz="3499">
                <a:solidFill>
                  <a:srgbClr val="FFFFFF"/>
                </a:solidFill>
                <a:latin typeface="Aileron Light"/>
              </a:rPr>
              <a:t>FİZİKSEL ZORBALIK</a:t>
            </a:r>
          </a:p>
        </p:txBody>
      </p:sp>
      <p:sp>
        <p:nvSpPr>
          <p:cNvPr id="14" name="TextBox 14"/>
          <p:cNvSpPr txBox="1"/>
          <p:nvPr/>
        </p:nvSpPr>
        <p:spPr>
          <a:xfrm>
            <a:off x="5307365" y="4417967"/>
            <a:ext cx="7315200" cy="606425"/>
          </a:xfrm>
          <a:prstGeom prst="rect">
            <a:avLst/>
          </a:prstGeom>
        </p:spPr>
        <p:txBody>
          <a:bodyPr lIns="0" tIns="0" rIns="0" bIns="0" rtlCol="0" anchor="t">
            <a:spAutoFit/>
          </a:bodyPr>
          <a:lstStyle/>
          <a:p>
            <a:pPr algn="ctr">
              <a:lnSpc>
                <a:spcPts val="4900"/>
              </a:lnSpc>
              <a:spcBef>
                <a:spcPct val="0"/>
              </a:spcBef>
            </a:pPr>
            <a:r>
              <a:rPr lang="en-US" sz="3500">
                <a:solidFill>
                  <a:srgbClr val="FFFFFF"/>
                </a:solidFill>
                <a:latin typeface="Aileron Light"/>
              </a:rPr>
              <a:t>SÖZEL ZORBALIK</a:t>
            </a:r>
          </a:p>
        </p:txBody>
      </p:sp>
      <p:sp>
        <p:nvSpPr>
          <p:cNvPr id="15" name="TextBox 15"/>
          <p:cNvSpPr txBox="1"/>
          <p:nvPr/>
        </p:nvSpPr>
        <p:spPr>
          <a:xfrm>
            <a:off x="3768169" y="8832414"/>
            <a:ext cx="7315200" cy="606425"/>
          </a:xfrm>
          <a:prstGeom prst="rect">
            <a:avLst/>
          </a:prstGeom>
        </p:spPr>
        <p:txBody>
          <a:bodyPr lIns="0" tIns="0" rIns="0" bIns="0" rtlCol="0" anchor="t">
            <a:spAutoFit/>
          </a:bodyPr>
          <a:lstStyle/>
          <a:p>
            <a:pPr algn="ctr">
              <a:lnSpc>
                <a:spcPts val="4900"/>
              </a:lnSpc>
              <a:spcBef>
                <a:spcPct val="0"/>
              </a:spcBef>
            </a:pPr>
            <a:r>
              <a:rPr lang="en-US" sz="3500">
                <a:solidFill>
                  <a:srgbClr val="FFFFFF"/>
                </a:solidFill>
                <a:latin typeface="Aileron Light"/>
              </a:rPr>
              <a:t>SANAL ZORBALIK</a:t>
            </a:r>
          </a:p>
        </p:txBody>
      </p:sp>
      <p:sp>
        <p:nvSpPr>
          <p:cNvPr id="16" name="TextBox 16"/>
          <p:cNvSpPr txBox="1"/>
          <p:nvPr/>
        </p:nvSpPr>
        <p:spPr>
          <a:xfrm>
            <a:off x="5307365" y="6764266"/>
            <a:ext cx="7315200" cy="606425"/>
          </a:xfrm>
          <a:prstGeom prst="rect">
            <a:avLst/>
          </a:prstGeom>
        </p:spPr>
        <p:txBody>
          <a:bodyPr lIns="0" tIns="0" rIns="0" bIns="0" rtlCol="0" anchor="t">
            <a:spAutoFit/>
          </a:bodyPr>
          <a:lstStyle/>
          <a:p>
            <a:pPr algn="ctr">
              <a:lnSpc>
                <a:spcPts val="4900"/>
              </a:lnSpc>
              <a:spcBef>
                <a:spcPct val="0"/>
              </a:spcBef>
            </a:pPr>
            <a:r>
              <a:rPr lang="en-US" sz="3500">
                <a:solidFill>
                  <a:srgbClr val="FFFFFF"/>
                </a:solidFill>
                <a:latin typeface="Aileron Light"/>
              </a:rPr>
              <a:t>İLİŞKİSEL/SOSYAL ZORBALIK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grpSp>
        <p:nvGrpSpPr>
          <p:cNvPr id="2" name="Group 2"/>
          <p:cNvGrpSpPr/>
          <p:nvPr/>
        </p:nvGrpSpPr>
        <p:grpSpPr>
          <a:xfrm>
            <a:off x="8264376" y="419033"/>
            <a:ext cx="8994924" cy="1673225"/>
            <a:chOff x="0" y="0"/>
            <a:chExt cx="2461695" cy="457921"/>
          </a:xfrm>
        </p:grpSpPr>
        <p:sp>
          <p:nvSpPr>
            <p:cNvPr id="3" name="Freeform 3"/>
            <p:cNvSpPr/>
            <p:nvPr/>
          </p:nvSpPr>
          <p:spPr>
            <a:xfrm>
              <a:off x="0" y="0"/>
              <a:ext cx="2461695" cy="457922"/>
            </a:xfrm>
            <a:custGeom>
              <a:avLst/>
              <a:gdLst/>
              <a:ahLst/>
              <a:cxnLst/>
              <a:rect l="l" t="t" r="r" b="b"/>
              <a:pathLst>
                <a:path w="2461695" h="457922">
                  <a:moveTo>
                    <a:pt x="0" y="0"/>
                  </a:moveTo>
                  <a:lnTo>
                    <a:pt x="2461695" y="0"/>
                  </a:lnTo>
                  <a:lnTo>
                    <a:pt x="2461695" y="457922"/>
                  </a:lnTo>
                  <a:lnTo>
                    <a:pt x="0" y="457922"/>
                  </a:lnTo>
                  <a:close/>
                </a:path>
              </a:pathLst>
            </a:custGeom>
            <a:solidFill>
              <a:srgbClr val="EFA038"/>
            </a:solidFill>
          </p:spPr>
        </p:sp>
        <p:sp>
          <p:nvSpPr>
            <p:cNvPr id="4" name="TextBox 4"/>
            <p:cNvSpPr txBox="1"/>
            <p:nvPr/>
          </p:nvSpPr>
          <p:spPr>
            <a:xfrm>
              <a:off x="0" y="-38100"/>
              <a:ext cx="2461695" cy="49602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299561" y="0"/>
            <a:ext cx="9443561" cy="18147854"/>
          </a:xfrm>
          <a:custGeom>
            <a:avLst/>
            <a:gdLst/>
            <a:ahLst/>
            <a:cxnLst/>
            <a:rect l="l" t="t" r="r" b="b"/>
            <a:pathLst>
              <a:path w="9443561" h="18147854">
                <a:moveTo>
                  <a:pt x="9443561" y="0"/>
                </a:moveTo>
                <a:lnTo>
                  <a:pt x="0" y="0"/>
                </a:lnTo>
                <a:lnTo>
                  <a:pt x="0" y="18147854"/>
                </a:lnTo>
                <a:lnTo>
                  <a:pt x="9443561" y="18147854"/>
                </a:lnTo>
                <a:lnTo>
                  <a:pt x="9443561" y="0"/>
                </a:lnTo>
                <a:close/>
              </a:path>
            </a:pathLst>
          </a:custGeom>
          <a:blipFill>
            <a:blip r:embed="rId2"/>
            <a:stretch>
              <a:fillRect/>
            </a:stretch>
          </a:blipFill>
        </p:spPr>
      </p:sp>
      <p:grpSp>
        <p:nvGrpSpPr>
          <p:cNvPr id="6" name="Group 6"/>
          <p:cNvGrpSpPr/>
          <p:nvPr/>
        </p:nvGrpSpPr>
        <p:grpSpPr>
          <a:xfrm rot="5400000">
            <a:off x="884941" y="1098191"/>
            <a:ext cx="2716633" cy="1358316"/>
            <a:chOff x="0" y="0"/>
            <a:chExt cx="812800" cy="406400"/>
          </a:xfrm>
        </p:grpSpPr>
        <p:sp>
          <p:nvSpPr>
            <p:cNvPr id="7" name="Freeform 7"/>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8" name="TextBox 8"/>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9" name="Group 9"/>
          <p:cNvGrpSpPr/>
          <p:nvPr/>
        </p:nvGrpSpPr>
        <p:grpSpPr>
          <a:xfrm rot="5400000">
            <a:off x="-2734347" y="4707582"/>
            <a:ext cx="6893838" cy="3446919"/>
            <a:chOff x="0" y="0"/>
            <a:chExt cx="812800" cy="406400"/>
          </a:xfrm>
        </p:grpSpPr>
        <p:sp>
          <p:nvSpPr>
            <p:cNvPr id="10" name="Freeform 10"/>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11" name="TextBox 11"/>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sp>
        <p:nvSpPr>
          <p:cNvPr id="12" name="Freeform 12"/>
          <p:cNvSpPr/>
          <p:nvPr/>
        </p:nvSpPr>
        <p:spPr>
          <a:xfrm>
            <a:off x="2638160" y="2984122"/>
            <a:ext cx="5157444" cy="4828657"/>
          </a:xfrm>
          <a:custGeom>
            <a:avLst/>
            <a:gdLst/>
            <a:ahLst/>
            <a:cxnLst/>
            <a:rect l="l" t="t" r="r" b="b"/>
            <a:pathLst>
              <a:path w="5157444" h="4828657">
                <a:moveTo>
                  <a:pt x="0" y="0"/>
                </a:moveTo>
                <a:lnTo>
                  <a:pt x="5157444" y="0"/>
                </a:lnTo>
                <a:lnTo>
                  <a:pt x="5157444" y="4828657"/>
                </a:lnTo>
                <a:lnTo>
                  <a:pt x="0" y="4828657"/>
                </a:lnTo>
                <a:lnTo>
                  <a:pt x="0" y="0"/>
                </a:lnTo>
                <a:close/>
              </a:path>
            </a:pathLst>
          </a:custGeom>
          <a:blipFill>
            <a:blip r:embed="rId3"/>
            <a:stretch>
              <a:fillRect/>
            </a:stretch>
          </a:blipFill>
        </p:spPr>
      </p:sp>
      <p:sp>
        <p:nvSpPr>
          <p:cNvPr id="13" name="TextBox 13"/>
          <p:cNvSpPr txBox="1"/>
          <p:nvPr/>
        </p:nvSpPr>
        <p:spPr>
          <a:xfrm>
            <a:off x="8264376" y="525461"/>
            <a:ext cx="8994924" cy="1038225"/>
          </a:xfrm>
          <a:prstGeom prst="rect">
            <a:avLst/>
          </a:prstGeom>
        </p:spPr>
        <p:txBody>
          <a:bodyPr lIns="0" tIns="0" rIns="0" bIns="0" rtlCol="0" anchor="t">
            <a:spAutoFit/>
          </a:bodyPr>
          <a:lstStyle/>
          <a:p>
            <a:pPr algn="ctr">
              <a:lnSpc>
                <a:spcPts val="8400"/>
              </a:lnSpc>
              <a:spcBef>
                <a:spcPct val="0"/>
              </a:spcBef>
            </a:pPr>
            <a:r>
              <a:rPr lang="en-US" sz="6000">
                <a:solidFill>
                  <a:srgbClr val="000000"/>
                </a:solidFill>
                <a:latin typeface="Aileron Bold"/>
              </a:rPr>
              <a:t>FİZİKSEL ZORBALIK</a:t>
            </a:r>
          </a:p>
        </p:txBody>
      </p:sp>
      <p:grpSp>
        <p:nvGrpSpPr>
          <p:cNvPr id="14" name="Group 14"/>
          <p:cNvGrpSpPr/>
          <p:nvPr/>
        </p:nvGrpSpPr>
        <p:grpSpPr>
          <a:xfrm>
            <a:off x="7997732" y="2739384"/>
            <a:ext cx="9528212" cy="6176013"/>
            <a:chOff x="0" y="0"/>
            <a:chExt cx="12704283" cy="8234684"/>
          </a:xfrm>
        </p:grpSpPr>
        <p:sp>
          <p:nvSpPr>
            <p:cNvPr id="15" name="TextBox 15"/>
            <p:cNvSpPr txBox="1"/>
            <p:nvPr/>
          </p:nvSpPr>
          <p:spPr>
            <a:xfrm>
              <a:off x="0" y="-57150"/>
              <a:ext cx="12704283" cy="654051"/>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Aileron Light"/>
                </a:rPr>
                <a:t>Çocuğa yönelik doğrudan fiziksel güç uygulanmasıdır.</a:t>
              </a:r>
            </a:p>
          </p:txBody>
        </p:sp>
        <p:sp>
          <p:nvSpPr>
            <p:cNvPr id="16" name="TextBox 16"/>
            <p:cNvSpPr txBox="1"/>
            <p:nvPr/>
          </p:nvSpPr>
          <p:spPr>
            <a:xfrm>
              <a:off x="1172831" y="952501"/>
              <a:ext cx="7490798" cy="7282183"/>
            </a:xfrm>
            <a:prstGeom prst="rect">
              <a:avLst/>
            </a:prstGeom>
          </p:spPr>
          <p:txBody>
            <a:bodyPr lIns="0" tIns="0" rIns="0" bIns="0" rtlCol="0" anchor="t">
              <a:spAutoFit/>
            </a:bodyPr>
            <a:lstStyle/>
            <a:p>
              <a:pPr marL="647694" lvl="1" indent="-323847">
                <a:lnSpc>
                  <a:spcPts val="5519"/>
                </a:lnSpc>
                <a:buFont typeface="Arial"/>
                <a:buChar char="•"/>
              </a:pPr>
              <a:r>
                <a:rPr lang="en-US" sz="2999">
                  <a:solidFill>
                    <a:srgbClr val="FFFFFF"/>
                  </a:solidFill>
                  <a:latin typeface="Aileron Light"/>
                </a:rPr>
                <a:t>Vurmak</a:t>
              </a:r>
            </a:p>
            <a:p>
              <a:pPr marL="647694" lvl="1" indent="-323847">
                <a:lnSpc>
                  <a:spcPts val="5519"/>
                </a:lnSpc>
                <a:buFont typeface="Arial"/>
                <a:buChar char="•"/>
              </a:pPr>
              <a:r>
                <a:rPr lang="en-US" sz="2999">
                  <a:solidFill>
                    <a:srgbClr val="FFFFFF"/>
                  </a:solidFill>
                  <a:latin typeface="Aileron Light"/>
                </a:rPr>
                <a:t>Tükürmek</a:t>
              </a:r>
            </a:p>
            <a:p>
              <a:pPr marL="647694" lvl="1" indent="-323847">
                <a:lnSpc>
                  <a:spcPts val="5519"/>
                </a:lnSpc>
                <a:buFont typeface="Arial"/>
                <a:buChar char="•"/>
              </a:pPr>
              <a:r>
                <a:rPr lang="en-US" sz="2999">
                  <a:solidFill>
                    <a:srgbClr val="FFFFFF"/>
                  </a:solidFill>
                  <a:latin typeface="Aileron Light"/>
                </a:rPr>
                <a:t>İtmek</a:t>
              </a:r>
            </a:p>
            <a:p>
              <a:pPr marL="647694" lvl="1" indent="-323847">
                <a:lnSpc>
                  <a:spcPts val="5519"/>
                </a:lnSpc>
                <a:buFont typeface="Arial"/>
                <a:buChar char="•"/>
              </a:pPr>
              <a:r>
                <a:rPr lang="en-US" sz="2999">
                  <a:solidFill>
                    <a:srgbClr val="FFFFFF"/>
                  </a:solidFill>
                  <a:latin typeface="Aileron Light"/>
                </a:rPr>
                <a:t>Tekme Atmak</a:t>
              </a:r>
            </a:p>
            <a:p>
              <a:pPr marL="647694" lvl="1" indent="-323847">
                <a:lnSpc>
                  <a:spcPts val="5519"/>
                </a:lnSpc>
                <a:buFont typeface="Arial"/>
                <a:buChar char="•"/>
              </a:pPr>
              <a:r>
                <a:rPr lang="en-US" sz="2999">
                  <a:solidFill>
                    <a:srgbClr val="FFFFFF"/>
                  </a:solidFill>
                  <a:latin typeface="Aileron Light"/>
                </a:rPr>
                <a:t>Çelme Takmak</a:t>
              </a:r>
            </a:p>
            <a:p>
              <a:pPr marL="647694" lvl="1" indent="-323847">
                <a:lnSpc>
                  <a:spcPts val="5519"/>
                </a:lnSpc>
                <a:buFont typeface="Arial"/>
                <a:buChar char="•"/>
              </a:pPr>
              <a:r>
                <a:rPr lang="en-US" sz="2999">
                  <a:solidFill>
                    <a:srgbClr val="FFFFFF"/>
                  </a:solidFill>
                  <a:latin typeface="Aileron Light"/>
                </a:rPr>
                <a:t>Saçını Çekmek</a:t>
              </a:r>
            </a:p>
            <a:p>
              <a:pPr marL="647694" lvl="1" indent="-323847">
                <a:lnSpc>
                  <a:spcPts val="5519"/>
                </a:lnSpc>
                <a:buFont typeface="Arial"/>
                <a:buChar char="•"/>
              </a:pPr>
              <a:r>
                <a:rPr lang="en-US" sz="2999">
                  <a:solidFill>
                    <a:srgbClr val="FFFFFF"/>
                  </a:solidFill>
                  <a:latin typeface="Aileron Light"/>
                </a:rPr>
                <a:t>Isırmak</a:t>
              </a:r>
            </a:p>
            <a:p>
              <a:pPr>
                <a:lnSpc>
                  <a:spcPts val="5519"/>
                </a:lnSpc>
              </a:pPr>
              <a:endParaRPr lang="en-US" sz="2999">
                <a:solidFill>
                  <a:srgbClr val="FFFFFF"/>
                </a:solidFill>
                <a:latin typeface="Aileron Ligh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E6E80"/>
        </a:solidFill>
        <a:effectLst/>
      </p:bgPr>
    </p:bg>
    <p:spTree>
      <p:nvGrpSpPr>
        <p:cNvPr id="1" name=""/>
        <p:cNvGrpSpPr/>
        <p:nvPr/>
      </p:nvGrpSpPr>
      <p:grpSpPr>
        <a:xfrm>
          <a:off x="0" y="0"/>
          <a:ext cx="0" cy="0"/>
          <a:chOff x="0" y="0"/>
          <a:chExt cx="0" cy="0"/>
        </a:xfrm>
      </p:grpSpPr>
      <p:grpSp>
        <p:nvGrpSpPr>
          <p:cNvPr id="2" name="Group 2"/>
          <p:cNvGrpSpPr/>
          <p:nvPr/>
        </p:nvGrpSpPr>
        <p:grpSpPr>
          <a:xfrm>
            <a:off x="7330656" y="252957"/>
            <a:ext cx="10266861" cy="1673225"/>
            <a:chOff x="0" y="0"/>
            <a:chExt cx="2809793" cy="457921"/>
          </a:xfrm>
        </p:grpSpPr>
        <p:sp>
          <p:nvSpPr>
            <p:cNvPr id="3" name="Freeform 3"/>
            <p:cNvSpPr/>
            <p:nvPr/>
          </p:nvSpPr>
          <p:spPr>
            <a:xfrm>
              <a:off x="0" y="0"/>
              <a:ext cx="2809793" cy="457922"/>
            </a:xfrm>
            <a:custGeom>
              <a:avLst/>
              <a:gdLst/>
              <a:ahLst/>
              <a:cxnLst/>
              <a:rect l="l" t="t" r="r" b="b"/>
              <a:pathLst>
                <a:path w="2809793" h="457922">
                  <a:moveTo>
                    <a:pt x="0" y="0"/>
                  </a:moveTo>
                  <a:lnTo>
                    <a:pt x="2809793" y="0"/>
                  </a:lnTo>
                  <a:lnTo>
                    <a:pt x="2809793" y="457922"/>
                  </a:lnTo>
                  <a:lnTo>
                    <a:pt x="0" y="457922"/>
                  </a:lnTo>
                  <a:close/>
                </a:path>
              </a:pathLst>
            </a:custGeom>
            <a:solidFill>
              <a:srgbClr val="EFA038"/>
            </a:solidFill>
          </p:spPr>
        </p:sp>
        <p:sp>
          <p:nvSpPr>
            <p:cNvPr id="4" name="TextBox 4"/>
            <p:cNvSpPr txBox="1"/>
            <p:nvPr/>
          </p:nvSpPr>
          <p:spPr>
            <a:xfrm>
              <a:off x="0" y="-38100"/>
              <a:ext cx="2809793" cy="49602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299561" y="0"/>
            <a:ext cx="9443561" cy="18147854"/>
          </a:xfrm>
          <a:custGeom>
            <a:avLst/>
            <a:gdLst/>
            <a:ahLst/>
            <a:cxnLst/>
            <a:rect l="l" t="t" r="r" b="b"/>
            <a:pathLst>
              <a:path w="9443561" h="18147854">
                <a:moveTo>
                  <a:pt x="9443561" y="0"/>
                </a:moveTo>
                <a:lnTo>
                  <a:pt x="0" y="0"/>
                </a:lnTo>
                <a:lnTo>
                  <a:pt x="0" y="18147854"/>
                </a:lnTo>
                <a:lnTo>
                  <a:pt x="9443561" y="18147854"/>
                </a:lnTo>
                <a:lnTo>
                  <a:pt x="9443561" y="0"/>
                </a:lnTo>
                <a:close/>
              </a:path>
            </a:pathLst>
          </a:custGeom>
          <a:blipFill>
            <a:blip r:embed="rId2"/>
            <a:stretch>
              <a:fillRect/>
            </a:stretch>
          </a:blipFill>
        </p:spPr>
      </p:sp>
      <p:grpSp>
        <p:nvGrpSpPr>
          <p:cNvPr id="6" name="Group 6"/>
          <p:cNvGrpSpPr/>
          <p:nvPr/>
        </p:nvGrpSpPr>
        <p:grpSpPr>
          <a:xfrm rot="5400000">
            <a:off x="884941" y="1098191"/>
            <a:ext cx="2716633" cy="1358316"/>
            <a:chOff x="0" y="0"/>
            <a:chExt cx="812800" cy="406400"/>
          </a:xfrm>
        </p:grpSpPr>
        <p:sp>
          <p:nvSpPr>
            <p:cNvPr id="7" name="Freeform 7"/>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8" name="TextBox 8"/>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9" name="Group 9"/>
          <p:cNvGrpSpPr/>
          <p:nvPr/>
        </p:nvGrpSpPr>
        <p:grpSpPr>
          <a:xfrm rot="5400000">
            <a:off x="-2734347" y="4707582"/>
            <a:ext cx="6893838" cy="3446919"/>
            <a:chOff x="0" y="0"/>
            <a:chExt cx="812800" cy="406400"/>
          </a:xfrm>
        </p:grpSpPr>
        <p:sp>
          <p:nvSpPr>
            <p:cNvPr id="10" name="Freeform 10"/>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EFA038"/>
            </a:solidFill>
          </p:spPr>
        </p:sp>
        <p:sp>
          <p:nvSpPr>
            <p:cNvPr id="11" name="TextBox 11"/>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sp>
        <p:nvSpPr>
          <p:cNvPr id="12" name="Freeform 12"/>
          <p:cNvSpPr/>
          <p:nvPr/>
        </p:nvSpPr>
        <p:spPr>
          <a:xfrm>
            <a:off x="3370374" y="4320351"/>
            <a:ext cx="3473048" cy="3848252"/>
          </a:xfrm>
          <a:custGeom>
            <a:avLst/>
            <a:gdLst/>
            <a:ahLst/>
            <a:cxnLst/>
            <a:rect l="l" t="t" r="r" b="b"/>
            <a:pathLst>
              <a:path w="3473048" h="3848252">
                <a:moveTo>
                  <a:pt x="0" y="0"/>
                </a:moveTo>
                <a:lnTo>
                  <a:pt x="3473048" y="0"/>
                </a:lnTo>
                <a:lnTo>
                  <a:pt x="3473048" y="3848253"/>
                </a:lnTo>
                <a:lnTo>
                  <a:pt x="0" y="3848253"/>
                </a:lnTo>
                <a:lnTo>
                  <a:pt x="0" y="0"/>
                </a:lnTo>
                <a:close/>
              </a:path>
            </a:pathLst>
          </a:custGeom>
          <a:blipFill>
            <a:blip r:embed="rId3"/>
            <a:stretch>
              <a:fillRect/>
            </a:stretch>
          </a:blipFill>
        </p:spPr>
      </p:sp>
      <p:sp>
        <p:nvSpPr>
          <p:cNvPr id="13" name="TextBox 13"/>
          <p:cNvSpPr txBox="1"/>
          <p:nvPr/>
        </p:nvSpPr>
        <p:spPr>
          <a:xfrm>
            <a:off x="7684989" y="681037"/>
            <a:ext cx="9166134" cy="1038225"/>
          </a:xfrm>
          <a:prstGeom prst="rect">
            <a:avLst/>
          </a:prstGeom>
        </p:spPr>
        <p:txBody>
          <a:bodyPr lIns="0" tIns="0" rIns="0" bIns="0" rtlCol="0" anchor="t">
            <a:spAutoFit/>
          </a:bodyPr>
          <a:lstStyle/>
          <a:p>
            <a:pPr algn="ctr">
              <a:lnSpc>
                <a:spcPts val="8400"/>
              </a:lnSpc>
              <a:spcBef>
                <a:spcPct val="0"/>
              </a:spcBef>
            </a:pPr>
            <a:r>
              <a:rPr lang="en-US" sz="6000">
                <a:solidFill>
                  <a:srgbClr val="000000"/>
                </a:solidFill>
                <a:latin typeface="Aileron Bold"/>
              </a:rPr>
              <a:t>SÖZEL ZORBALIK</a:t>
            </a:r>
          </a:p>
        </p:txBody>
      </p:sp>
      <p:sp>
        <p:nvSpPr>
          <p:cNvPr id="14" name="TextBox 14"/>
          <p:cNvSpPr txBox="1"/>
          <p:nvPr/>
        </p:nvSpPr>
        <p:spPr>
          <a:xfrm>
            <a:off x="9144000" y="3384172"/>
            <a:ext cx="8295861" cy="5065398"/>
          </a:xfrm>
          <a:prstGeom prst="rect">
            <a:avLst/>
          </a:prstGeom>
        </p:spPr>
        <p:txBody>
          <a:bodyPr lIns="0" tIns="0" rIns="0" bIns="0" rtlCol="0" anchor="t">
            <a:spAutoFit/>
          </a:bodyPr>
          <a:lstStyle/>
          <a:p>
            <a:pPr marL="647694" lvl="1" indent="-323847">
              <a:lnSpc>
                <a:spcPts val="5789"/>
              </a:lnSpc>
              <a:buFont typeface="Arial"/>
              <a:buChar char="•"/>
            </a:pPr>
            <a:r>
              <a:rPr lang="en-US" sz="2999">
                <a:solidFill>
                  <a:srgbClr val="FFFFFF"/>
                </a:solidFill>
                <a:latin typeface="Aileron Light"/>
              </a:rPr>
              <a:t>İsim/lakap takmak</a:t>
            </a:r>
          </a:p>
          <a:p>
            <a:pPr marL="647694" lvl="1" indent="-323847">
              <a:lnSpc>
                <a:spcPts val="5789"/>
              </a:lnSpc>
              <a:buFont typeface="Arial"/>
              <a:buChar char="•"/>
            </a:pPr>
            <a:r>
              <a:rPr lang="en-US" sz="2999">
                <a:solidFill>
                  <a:srgbClr val="FFFFFF"/>
                </a:solidFill>
                <a:latin typeface="Aileron Light"/>
              </a:rPr>
              <a:t>Küfürlü konuşmak</a:t>
            </a:r>
          </a:p>
          <a:p>
            <a:pPr marL="647694" lvl="1" indent="-323847">
              <a:lnSpc>
                <a:spcPts val="5789"/>
              </a:lnSpc>
              <a:buFont typeface="Arial"/>
              <a:buChar char="•"/>
            </a:pPr>
            <a:r>
              <a:rPr lang="en-US" sz="2999">
                <a:solidFill>
                  <a:srgbClr val="FFFFFF"/>
                </a:solidFill>
                <a:latin typeface="Aileron Light"/>
              </a:rPr>
              <a:t>Bağırmak</a:t>
            </a:r>
          </a:p>
          <a:p>
            <a:pPr marL="647694" lvl="1" indent="-323847">
              <a:lnSpc>
                <a:spcPts val="5789"/>
              </a:lnSpc>
              <a:buFont typeface="Arial"/>
              <a:buChar char="•"/>
            </a:pPr>
            <a:r>
              <a:rPr lang="en-US" sz="2999">
                <a:solidFill>
                  <a:srgbClr val="FFFFFF"/>
                </a:solidFill>
                <a:latin typeface="Aileron Light"/>
              </a:rPr>
              <a:t>Azarlamak</a:t>
            </a:r>
          </a:p>
          <a:p>
            <a:pPr marL="647694" lvl="1" indent="-323847">
              <a:lnSpc>
                <a:spcPts val="5789"/>
              </a:lnSpc>
              <a:buFont typeface="Arial"/>
              <a:buChar char="•"/>
            </a:pPr>
            <a:r>
              <a:rPr lang="en-US" sz="2999">
                <a:solidFill>
                  <a:srgbClr val="FFFFFF"/>
                </a:solidFill>
                <a:latin typeface="Aileron Light"/>
              </a:rPr>
              <a:t>Alay etmek , dalga geçmek</a:t>
            </a:r>
          </a:p>
          <a:p>
            <a:pPr marL="647694" lvl="1" indent="-323847">
              <a:lnSpc>
                <a:spcPts val="5789"/>
              </a:lnSpc>
              <a:buFont typeface="Arial"/>
              <a:buChar char="•"/>
            </a:pPr>
            <a:r>
              <a:rPr lang="en-US" sz="2999">
                <a:solidFill>
                  <a:srgbClr val="FFFFFF"/>
                </a:solidFill>
                <a:latin typeface="Aileron Light"/>
              </a:rPr>
              <a:t>Küçük düşürücü sözler söylemek</a:t>
            </a:r>
          </a:p>
          <a:p>
            <a:pPr marL="647694" lvl="1" indent="-323847">
              <a:lnSpc>
                <a:spcPts val="5789"/>
              </a:lnSpc>
              <a:buFont typeface="Arial"/>
              <a:buChar char="•"/>
            </a:pPr>
            <a:r>
              <a:rPr lang="en-US" sz="2999">
                <a:solidFill>
                  <a:srgbClr val="FFFFFF"/>
                </a:solidFill>
                <a:latin typeface="Aileron Light"/>
              </a:rPr>
              <a:t>Laf ile sataşmak</a:t>
            </a:r>
          </a:p>
        </p:txBody>
      </p:sp>
      <p:sp>
        <p:nvSpPr>
          <p:cNvPr id="15" name="TextBox 15"/>
          <p:cNvSpPr txBox="1"/>
          <p:nvPr/>
        </p:nvSpPr>
        <p:spPr>
          <a:xfrm>
            <a:off x="7885821" y="2479296"/>
            <a:ext cx="9466234" cy="504826"/>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Aileron Light"/>
              </a:rPr>
              <a:t>Çocuğa yönelik olumsuz sözel ifadelerin kullanılmasıdır.</a:t>
            </a:r>
            <a:r>
              <a:rPr lang="en-US" sz="2999">
                <a:solidFill>
                  <a:srgbClr val="000000"/>
                </a:solidFill>
                <a:latin typeface="Aileron Light"/>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1949</Words>
  <Application>Microsoft Office PowerPoint</Application>
  <PresentationFormat>Özel</PresentationFormat>
  <Paragraphs>286</Paragraphs>
  <Slides>41</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41</vt:i4>
      </vt:variant>
    </vt:vector>
  </HeadingPairs>
  <TitlesOfParts>
    <vt:vector size="55" baseType="lpstr">
      <vt:lpstr>Arial</vt:lpstr>
      <vt:lpstr>Arimo Bold</vt:lpstr>
      <vt:lpstr>Mardoto Heavy</vt:lpstr>
      <vt:lpstr>Aileron Light</vt:lpstr>
      <vt:lpstr>Aileron</vt:lpstr>
      <vt:lpstr>Clear Sans Medium</vt:lpstr>
      <vt:lpstr>DejaVu Serif Bold</vt:lpstr>
      <vt:lpstr>Open Sans Light</vt:lpstr>
      <vt:lpstr>Public Sans Bold</vt:lpstr>
      <vt:lpstr>Aileron Heavy</vt:lpstr>
      <vt:lpstr>Calibri</vt:lpstr>
      <vt:lpstr>Aileron Bold</vt:lpstr>
      <vt:lpstr>Mardoto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Professional Business Project Proposal Tech Company Presentation</dc:title>
  <cp:lastModifiedBy>PC</cp:lastModifiedBy>
  <cp:revision>2</cp:revision>
  <dcterms:created xsi:type="dcterms:W3CDTF">2006-08-16T00:00:00Z</dcterms:created>
  <dcterms:modified xsi:type="dcterms:W3CDTF">2024-04-17T07:27:33Z</dcterms:modified>
  <dc:identifier>DAF45zHgPtY</dc:identifier>
</cp:coreProperties>
</file>